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4" r:id="rId2"/>
  </p:sldMasterIdLst>
  <p:notesMasterIdLst>
    <p:notesMasterId r:id="rId102"/>
  </p:notesMasterIdLst>
  <p:handoutMasterIdLst>
    <p:handoutMasterId r:id="rId103"/>
  </p:handoutMasterIdLst>
  <p:sldIdLst>
    <p:sldId id="256" r:id="rId3"/>
    <p:sldId id="524" r:id="rId4"/>
    <p:sldId id="484" r:id="rId5"/>
    <p:sldId id="483" r:id="rId6"/>
    <p:sldId id="482" r:id="rId7"/>
    <p:sldId id="551" r:id="rId8"/>
    <p:sldId id="479" r:id="rId9"/>
    <p:sldId id="550" r:id="rId10"/>
    <p:sldId id="564" r:id="rId11"/>
    <p:sldId id="571" r:id="rId12"/>
    <p:sldId id="481" r:id="rId13"/>
    <p:sldId id="574" r:id="rId14"/>
    <p:sldId id="501" r:id="rId15"/>
    <p:sldId id="566" r:id="rId16"/>
    <p:sldId id="525" r:id="rId17"/>
    <p:sldId id="537" r:id="rId18"/>
    <p:sldId id="488" r:id="rId19"/>
    <p:sldId id="486" r:id="rId20"/>
    <p:sldId id="540" r:id="rId21"/>
    <p:sldId id="489" r:id="rId22"/>
    <p:sldId id="565" r:id="rId23"/>
    <p:sldId id="480" r:id="rId24"/>
    <p:sldId id="580" r:id="rId25"/>
    <p:sldId id="573" r:id="rId26"/>
    <p:sldId id="500" r:id="rId27"/>
    <p:sldId id="503" r:id="rId28"/>
    <p:sldId id="504" r:id="rId29"/>
    <p:sldId id="487" r:id="rId30"/>
    <p:sldId id="505" r:id="rId31"/>
    <p:sldId id="507" r:id="rId32"/>
    <p:sldId id="511" r:id="rId33"/>
    <p:sldId id="509" r:id="rId34"/>
    <p:sldId id="506" r:id="rId35"/>
    <p:sldId id="508" r:id="rId36"/>
    <p:sldId id="510" r:id="rId37"/>
    <p:sldId id="545" r:id="rId38"/>
    <p:sldId id="514" r:id="rId39"/>
    <p:sldId id="521" r:id="rId40"/>
    <p:sldId id="513" r:id="rId41"/>
    <p:sldId id="544" r:id="rId42"/>
    <p:sldId id="546" r:id="rId43"/>
    <p:sldId id="493" r:id="rId44"/>
    <p:sldId id="563" r:id="rId45"/>
    <p:sldId id="579" r:id="rId46"/>
    <p:sldId id="490" r:id="rId47"/>
    <p:sldId id="491" r:id="rId48"/>
    <p:sldId id="539" r:id="rId49"/>
    <p:sldId id="492" r:id="rId50"/>
    <p:sldId id="497" r:id="rId51"/>
    <p:sldId id="561" r:id="rId52"/>
    <p:sldId id="562" r:id="rId53"/>
    <p:sldId id="538" r:id="rId54"/>
    <p:sldId id="297" r:id="rId55"/>
    <p:sldId id="557" r:id="rId56"/>
    <p:sldId id="558" r:id="rId57"/>
    <p:sldId id="498" r:id="rId58"/>
    <p:sldId id="517" r:id="rId59"/>
    <p:sldId id="536" r:id="rId60"/>
    <p:sldId id="515" r:id="rId61"/>
    <p:sldId id="519" r:id="rId62"/>
    <p:sldId id="520" r:id="rId63"/>
    <p:sldId id="527" r:id="rId64"/>
    <p:sldId id="529" r:id="rId65"/>
    <p:sldId id="518" r:id="rId66"/>
    <p:sldId id="528" r:id="rId67"/>
    <p:sldId id="516" r:id="rId68"/>
    <p:sldId id="575" r:id="rId69"/>
    <p:sldId id="499" r:id="rId70"/>
    <p:sldId id="494" r:id="rId71"/>
    <p:sldId id="496" r:id="rId72"/>
    <p:sldId id="523" r:id="rId73"/>
    <p:sldId id="532" r:id="rId74"/>
    <p:sldId id="531" r:id="rId75"/>
    <p:sldId id="526" r:id="rId76"/>
    <p:sldId id="530" r:id="rId77"/>
    <p:sldId id="502" r:id="rId78"/>
    <p:sldId id="576" r:id="rId79"/>
    <p:sldId id="567" r:id="rId80"/>
    <p:sldId id="549" r:id="rId81"/>
    <p:sldId id="535" r:id="rId82"/>
    <p:sldId id="578" r:id="rId83"/>
    <p:sldId id="577" r:id="rId84"/>
    <p:sldId id="543" r:id="rId85"/>
    <p:sldId id="485" r:id="rId86"/>
    <p:sldId id="548" r:id="rId87"/>
    <p:sldId id="547" r:id="rId88"/>
    <p:sldId id="542" r:id="rId89"/>
    <p:sldId id="572" r:id="rId90"/>
    <p:sldId id="541" r:id="rId91"/>
    <p:sldId id="582" r:id="rId92"/>
    <p:sldId id="568" r:id="rId93"/>
    <p:sldId id="552" r:id="rId94"/>
    <p:sldId id="553" r:id="rId95"/>
    <p:sldId id="554" r:id="rId96"/>
    <p:sldId id="555" r:id="rId97"/>
    <p:sldId id="570" r:id="rId98"/>
    <p:sldId id="581" r:id="rId99"/>
    <p:sldId id="569" r:id="rId100"/>
    <p:sldId id="495" r:id="rId101"/>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C4FF"/>
    <a:srgbClr val="4FBCFF"/>
    <a:srgbClr val="43B7FF"/>
    <a:srgbClr val="81C0FF"/>
    <a:srgbClr val="BDDEFF"/>
    <a:srgbClr val="E5F2FF"/>
    <a:srgbClr val="99CCFF"/>
    <a:srgbClr val="006600"/>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434" autoAdjust="0"/>
  </p:normalViewPr>
  <p:slideViewPr>
    <p:cSldViewPr>
      <p:cViewPr varScale="1">
        <p:scale>
          <a:sx n="162" d="100"/>
          <a:sy n="162" d="100"/>
        </p:scale>
        <p:origin x="1656" y="150"/>
      </p:cViewPr>
      <p:guideLst>
        <p:guide orient="horz" pos="2160"/>
        <p:guide pos="2880"/>
      </p:guideLst>
    </p:cSldViewPr>
  </p:slideViewPr>
  <p:notesTextViewPr>
    <p:cViewPr>
      <p:scale>
        <a:sx n="1" d="1"/>
        <a:sy n="1" d="1"/>
      </p:scale>
      <p:origin x="0" y="0"/>
    </p:cViewPr>
  </p:notesTextViewPr>
  <p:notesViewPr>
    <p:cSldViewPr>
      <p:cViewPr varScale="1">
        <p:scale>
          <a:sx n="111" d="100"/>
          <a:sy n="111" d="100"/>
        </p:scale>
        <p:origin x="-5058" y="-7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tableStyles" Target="tableStyles.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3076787" cy="51125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4020928" y="0"/>
            <a:ext cx="3076787" cy="511255"/>
          </a:xfrm>
          <a:prstGeom prst="rect">
            <a:avLst/>
          </a:prstGeom>
        </p:spPr>
        <p:txBody>
          <a:bodyPr vert="horz" lIns="91440" tIns="45720" rIns="91440" bIns="45720" rtlCol="0"/>
          <a:lstStyle>
            <a:lvl1pPr algn="r">
              <a:defRPr sz="1200"/>
            </a:lvl1pPr>
          </a:lstStyle>
          <a:p>
            <a:fld id="{E54ACE01-70B7-41C0-AFBE-1E84DE14DFDB}" type="datetimeFigureOut">
              <a:rPr lang="de-DE" smtClean="0"/>
              <a:t>28.01.2019</a:t>
            </a:fld>
            <a:endParaRPr lang="de-DE"/>
          </a:p>
        </p:txBody>
      </p:sp>
      <p:sp>
        <p:nvSpPr>
          <p:cNvPr id="4" name="Fußzeilenplatzhalter 3"/>
          <p:cNvSpPr>
            <a:spLocks noGrp="1"/>
          </p:cNvSpPr>
          <p:nvPr>
            <p:ph type="ftr" sz="quarter" idx="2"/>
          </p:nvPr>
        </p:nvSpPr>
        <p:spPr>
          <a:xfrm>
            <a:off x="1" y="9721772"/>
            <a:ext cx="3076787" cy="51125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4020928" y="9721772"/>
            <a:ext cx="3076787" cy="511255"/>
          </a:xfrm>
          <a:prstGeom prst="rect">
            <a:avLst/>
          </a:prstGeom>
        </p:spPr>
        <p:txBody>
          <a:bodyPr vert="horz" lIns="91440" tIns="45720" rIns="91440" bIns="45720" rtlCol="0" anchor="b"/>
          <a:lstStyle>
            <a:lvl1pPr algn="r">
              <a:defRPr sz="1200"/>
            </a:lvl1pPr>
          </a:lstStyle>
          <a:p>
            <a:fld id="{05A46CFE-CA02-4A32-91CE-588413F588AD}" type="slidenum">
              <a:rPr lang="de-DE" smtClean="0"/>
              <a:t>‹Nr.›</a:t>
            </a:fld>
            <a:endParaRPr lang="de-DE"/>
          </a:p>
        </p:txBody>
      </p:sp>
    </p:spTree>
    <p:extLst>
      <p:ext uri="{BB962C8B-B14F-4D97-AF65-F5344CB8AC3E}">
        <p14:creationId xmlns:p14="http://schemas.microsoft.com/office/powerpoint/2010/main" val="2401024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6363" cy="511731"/>
          </a:xfrm>
          <a:prstGeom prst="rect">
            <a:avLst/>
          </a:prstGeom>
        </p:spPr>
        <p:txBody>
          <a:bodyPr vert="horz" lIns="99057" tIns="49528" rIns="99057" bIns="49528" rtlCol="0"/>
          <a:lstStyle>
            <a:lvl1pPr algn="l">
              <a:defRPr sz="1300"/>
            </a:lvl1pPr>
          </a:lstStyle>
          <a:p>
            <a:endParaRPr lang="en-US"/>
          </a:p>
        </p:txBody>
      </p:sp>
      <p:sp>
        <p:nvSpPr>
          <p:cNvPr id="3" name="Date Placeholder 2"/>
          <p:cNvSpPr>
            <a:spLocks noGrp="1"/>
          </p:cNvSpPr>
          <p:nvPr>
            <p:ph type="dt" idx="1"/>
          </p:nvPr>
        </p:nvSpPr>
        <p:spPr>
          <a:xfrm>
            <a:off x="4021295" y="0"/>
            <a:ext cx="3076363" cy="511731"/>
          </a:xfrm>
          <a:prstGeom prst="rect">
            <a:avLst/>
          </a:prstGeom>
        </p:spPr>
        <p:txBody>
          <a:bodyPr vert="horz" lIns="99057" tIns="49528" rIns="99057" bIns="49528" rtlCol="0"/>
          <a:lstStyle>
            <a:lvl1pPr algn="r">
              <a:defRPr sz="1300"/>
            </a:lvl1pPr>
          </a:lstStyle>
          <a:p>
            <a:fld id="{CD0C4AB8-25BE-445F-8073-7AAC05BD37FF}" type="datetimeFigureOut">
              <a:rPr lang="en-US" smtClean="0"/>
              <a:pPr/>
              <a:t>1/28/2019</a:t>
            </a:fld>
            <a:endParaRPr lang="en-US"/>
          </a:p>
        </p:txBody>
      </p:sp>
      <p:sp>
        <p:nvSpPr>
          <p:cNvPr id="4" name="Slide Image Placeholder 3"/>
          <p:cNvSpPr>
            <a:spLocks noGrp="1" noRot="1" noChangeAspect="1"/>
          </p:cNvSpPr>
          <p:nvPr>
            <p:ph type="sldImg" idx="2"/>
          </p:nvPr>
        </p:nvSpPr>
        <p:spPr>
          <a:xfrm>
            <a:off x="990600" y="766763"/>
            <a:ext cx="5118100" cy="3840162"/>
          </a:xfrm>
          <a:prstGeom prst="rect">
            <a:avLst/>
          </a:prstGeom>
          <a:noFill/>
          <a:ln w="12700">
            <a:solidFill>
              <a:prstClr val="black"/>
            </a:solidFill>
          </a:ln>
        </p:spPr>
        <p:txBody>
          <a:bodyPr vert="horz" lIns="99057" tIns="49528" rIns="99057" bIns="49528" rtlCol="0" anchor="ctr"/>
          <a:lstStyle/>
          <a:p>
            <a:endParaRPr lang="en-US"/>
          </a:p>
        </p:txBody>
      </p:sp>
      <p:sp>
        <p:nvSpPr>
          <p:cNvPr id="5" name="Notes Placeholder 4"/>
          <p:cNvSpPr>
            <a:spLocks noGrp="1"/>
          </p:cNvSpPr>
          <p:nvPr>
            <p:ph type="body" sz="quarter" idx="3"/>
          </p:nvPr>
        </p:nvSpPr>
        <p:spPr>
          <a:xfrm>
            <a:off x="709930" y="4861443"/>
            <a:ext cx="5679440" cy="4605576"/>
          </a:xfrm>
          <a:prstGeom prst="rect">
            <a:avLst/>
          </a:prstGeom>
        </p:spPr>
        <p:txBody>
          <a:bodyPr vert="horz" lIns="99057" tIns="49528" rIns="99057" bIns="4952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9721107"/>
            <a:ext cx="3076363" cy="511731"/>
          </a:xfrm>
          <a:prstGeom prst="rect">
            <a:avLst/>
          </a:prstGeom>
        </p:spPr>
        <p:txBody>
          <a:bodyPr vert="horz" lIns="99057" tIns="49528" rIns="99057" bIns="49528" rtlCol="0" anchor="b"/>
          <a:lstStyle>
            <a:lvl1pPr algn="l">
              <a:defRPr sz="1300"/>
            </a:lvl1pPr>
          </a:lstStyle>
          <a:p>
            <a:endParaRPr lang="en-US"/>
          </a:p>
        </p:txBody>
      </p:sp>
      <p:sp>
        <p:nvSpPr>
          <p:cNvPr id="7" name="Slide Number Placeholder 6"/>
          <p:cNvSpPr>
            <a:spLocks noGrp="1"/>
          </p:cNvSpPr>
          <p:nvPr>
            <p:ph type="sldNum" sz="quarter" idx="5"/>
          </p:nvPr>
        </p:nvSpPr>
        <p:spPr>
          <a:xfrm>
            <a:off x="4021295" y="9721107"/>
            <a:ext cx="3076363" cy="511731"/>
          </a:xfrm>
          <a:prstGeom prst="rect">
            <a:avLst/>
          </a:prstGeom>
        </p:spPr>
        <p:txBody>
          <a:bodyPr vert="horz" lIns="99057" tIns="49528" rIns="99057" bIns="49528" rtlCol="0" anchor="b"/>
          <a:lstStyle>
            <a:lvl1pPr algn="r">
              <a:defRPr sz="1300"/>
            </a:lvl1pPr>
          </a:lstStyle>
          <a:p>
            <a:fld id="{ED566074-CEC2-4EBF-B1F3-E97A96BEB2E0}" type="slidenum">
              <a:rPr lang="en-US" smtClean="0"/>
              <a:pPr/>
              <a:t>‹Nr.›</a:t>
            </a:fld>
            <a:endParaRPr lang="en-US"/>
          </a:p>
        </p:txBody>
      </p:sp>
    </p:spTree>
    <p:extLst>
      <p:ext uri="{BB962C8B-B14F-4D97-AF65-F5344CB8AC3E}">
        <p14:creationId xmlns:p14="http://schemas.microsoft.com/office/powerpoint/2010/main" val="2498202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pt-PT" sz="1300" dirty="0"/>
          </a:p>
        </p:txBody>
      </p:sp>
      <p:sp>
        <p:nvSpPr>
          <p:cNvPr id="6" name="Slide Image Placeholder 5"/>
          <p:cNvSpPr>
            <a:spLocks noGrp="1" noRot="1" noChangeAspect="1"/>
          </p:cNvSpPr>
          <p:nvPr>
            <p:ph type="sldImg"/>
          </p:nvPr>
        </p:nvSpPr>
        <p:spPr>
          <a:xfrm>
            <a:off x="420688" y="515938"/>
            <a:ext cx="3519487" cy="2641600"/>
          </a:xfrm>
        </p:spPr>
      </p:sp>
    </p:spTree>
    <p:extLst>
      <p:ext uri="{BB962C8B-B14F-4D97-AF65-F5344CB8AC3E}">
        <p14:creationId xmlns:p14="http://schemas.microsoft.com/office/powerpoint/2010/main" val="1350983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11</a:t>
            </a:fld>
            <a:endParaRPr lang="pt-PT"/>
          </a:p>
        </p:txBody>
      </p:sp>
    </p:spTree>
    <p:extLst>
      <p:ext uri="{BB962C8B-B14F-4D97-AF65-F5344CB8AC3E}">
        <p14:creationId xmlns:p14="http://schemas.microsoft.com/office/powerpoint/2010/main" val="1092309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12</a:t>
            </a:fld>
            <a:endParaRPr lang="pt-PT"/>
          </a:p>
        </p:txBody>
      </p:sp>
    </p:spTree>
    <p:extLst>
      <p:ext uri="{BB962C8B-B14F-4D97-AF65-F5344CB8AC3E}">
        <p14:creationId xmlns:p14="http://schemas.microsoft.com/office/powerpoint/2010/main" val="2107297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13</a:t>
            </a:fld>
            <a:endParaRPr lang="pt-PT"/>
          </a:p>
        </p:txBody>
      </p:sp>
    </p:spTree>
    <p:extLst>
      <p:ext uri="{BB962C8B-B14F-4D97-AF65-F5344CB8AC3E}">
        <p14:creationId xmlns:p14="http://schemas.microsoft.com/office/powerpoint/2010/main" val="2422534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14</a:t>
            </a:fld>
            <a:endParaRPr lang="pt-PT"/>
          </a:p>
        </p:txBody>
      </p:sp>
    </p:spTree>
    <p:extLst>
      <p:ext uri="{BB962C8B-B14F-4D97-AF65-F5344CB8AC3E}">
        <p14:creationId xmlns:p14="http://schemas.microsoft.com/office/powerpoint/2010/main" val="3429114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15</a:t>
            </a:fld>
            <a:endParaRPr lang="pt-PT"/>
          </a:p>
        </p:txBody>
      </p:sp>
    </p:spTree>
    <p:extLst>
      <p:ext uri="{BB962C8B-B14F-4D97-AF65-F5344CB8AC3E}">
        <p14:creationId xmlns:p14="http://schemas.microsoft.com/office/powerpoint/2010/main" val="1754453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16</a:t>
            </a:fld>
            <a:endParaRPr lang="pt-PT"/>
          </a:p>
        </p:txBody>
      </p:sp>
    </p:spTree>
    <p:extLst>
      <p:ext uri="{BB962C8B-B14F-4D97-AF65-F5344CB8AC3E}">
        <p14:creationId xmlns:p14="http://schemas.microsoft.com/office/powerpoint/2010/main" val="3713526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17</a:t>
            </a:fld>
            <a:endParaRPr lang="pt-PT"/>
          </a:p>
        </p:txBody>
      </p:sp>
    </p:spTree>
    <p:extLst>
      <p:ext uri="{BB962C8B-B14F-4D97-AF65-F5344CB8AC3E}">
        <p14:creationId xmlns:p14="http://schemas.microsoft.com/office/powerpoint/2010/main" val="3206165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18</a:t>
            </a:fld>
            <a:endParaRPr lang="pt-PT"/>
          </a:p>
        </p:txBody>
      </p:sp>
    </p:spTree>
    <p:extLst>
      <p:ext uri="{BB962C8B-B14F-4D97-AF65-F5344CB8AC3E}">
        <p14:creationId xmlns:p14="http://schemas.microsoft.com/office/powerpoint/2010/main" val="1837331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19</a:t>
            </a:fld>
            <a:endParaRPr lang="pt-PT"/>
          </a:p>
        </p:txBody>
      </p:sp>
    </p:spTree>
    <p:extLst>
      <p:ext uri="{BB962C8B-B14F-4D97-AF65-F5344CB8AC3E}">
        <p14:creationId xmlns:p14="http://schemas.microsoft.com/office/powerpoint/2010/main" val="699106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20</a:t>
            </a:fld>
            <a:endParaRPr lang="pt-PT"/>
          </a:p>
        </p:txBody>
      </p:sp>
    </p:spTree>
    <p:extLst>
      <p:ext uri="{BB962C8B-B14F-4D97-AF65-F5344CB8AC3E}">
        <p14:creationId xmlns:p14="http://schemas.microsoft.com/office/powerpoint/2010/main" val="3266470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3</a:t>
            </a:fld>
            <a:endParaRPr lang="pt-PT"/>
          </a:p>
        </p:txBody>
      </p:sp>
    </p:spTree>
    <p:extLst>
      <p:ext uri="{BB962C8B-B14F-4D97-AF65-F5344CB8AC3E}">
        <p14:creationId xmlns:p14="http://schemas.microsoft.com/office/powerpoint/2010/main" val="4822493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21</a:t>
            </a:fld>
            <a:endParaRPr lang="pt-PT"/>
          </a:p>
        </p:txBody>
      </p:sp>
    </p:spTree>
    <p:extLst>
      <p:ext uri="{BB962C8B-B14F-4D97-AF65-F5344CB8AC3E}">
        <p14:creationId xmlns:p14="http://schemas.microsoft.com/office/powerpoint/2010/main" val="2683533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22</a:t>
            </a:fld>
            <a:endParaRPr lang="pt-PT"/>
          </a:p>
        </p:txBody>
      </p:sp>
    </p:spTree>
    <p:extLst>
      <p:ext uri="{BB962C8B-B14F-4D97-AF65-F5344CB8AC3E}">
        <p14:creationId xmlns:p14="http://schemas.microsoft.com/office/powerpoint/2010/main" val="1762609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23</a:t>
            </a:fld>
            <a:endParaRPr lang="pt-PT"/>
          </a:p>
        </p:txBody>
      </p:sp>
    </p:spTree>
    <p:extLst>
      <p:ext uri="{BB962C8B-B14F-4D97-AF65-F5344CB8AC3E}">
        <p14:creationId xmlns:p14="http://schemas.microsoft.com/office/powerpoint/2010/main" val="3357011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24</a:t>
            </a:fld>
            <a:endParaRPr lang="pt-PT"/>
          </a:p>
        </p:txBody>
      </p:sp>
    </p:spTree>
    <p:extLst>
      <p:ext uri="{BB962C8B-B14F-4D97-AF65-F5344CB8AC3E}">
        <p14:creationId xmlns:p14="http://schemas.microsoft.com/office/powerpoint/2010/main" val="2930996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25</a:t>
            </a:fld>
            <a:endParaRPr lang="pt-PT"/>
          </a:p>
        </p:txBody>
      </p:sp>
    </p:spTree>
    <p:extLst>
      <p:ext uri="{BB962C8B-B14F-4D97-AF65-F5344CB8AC3E}">
        <p14:creationId xmlns:p14="http://schemas.microsoft.com/office/powerpoint/2010/main" val="2632294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26</a:t>
            </a:fld>
            <a:endParaRPr lang="pt-PT"/>
          </a:p>
        </p:txBody>
      </p:sp>
    </p:spTree>
    <p:extLst>
      <p:ext uri="{BB962C8B-B14F-4D97-AF65-F5344CB8AC3E}">
        <p14:creationId xmlns:p14="http://schemas.microsoft.com/office/powerpoint/2010/main" val="44317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27</a:t>
            </a:fld>
            <a:endParaRPr lang="pt-PT"/>
          </a:p>
        </p:txBody>
      </p:sp>
    </p:spTree>
    <p:extLst>
      <p:ext uri="{BB962C8B-B14F-4D97-AF65-F5344CB8AC3E}">
        <p14:creationId xmlns:p14="http://schemas.microsoft.com/office/powerpoint/2010/main" val="1762745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28</a:t>
            </a:fld>
            <a:endParaRPr lang="pt-PT"/>
          </a:p>
        </p:txBody>
      </p:sp>
    </p:spTree>
    <p:extLst>
      <p:ext uri="{BB962C8B-B14F-4D97-AF65-F5344CB8AC3E}">
        <p14:creationId xmlns:p14="http://schemas.microsoft.com/office/powerpoint/2010/main" val="9601956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29</a:t>
            </a:fld>
            <a:endParaRPr lang="pt-PT"/>
          </a:p>
        </p:txBody>
      </p:sp>
    </p:spTree>
    <p:extLst>
      <p:ext uri="{BB962C8B-B14F-4D97-AF65-F5344CB8AC3E}">
        <p14:creationId xmlns:p14="http://schemas.microsoft.com/office/powerpoint/2010/main" val="19758544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30</a:t>
            </a:fld>
            <a:endParaRPr lang="pt-PT"/>
          </a:p>
        </p:txBody>
      </p:sp>
    </p:spTree>
    <p:extLst>
      <p:ext uri="{BB962C8B-B14F-4D97-AF65-F5344CB8AC3E}">
        <p14:creationId xmlns:p14="http://schemas.microsoft.com/office/powerpoint/2010/main" val="834539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4</a:t>
            </a:fld>
            <a:endParaRPr lang="pt-PT"/>
          </a:p>
        </p:txBody>
      </p:sp>
    </p:spTree>
    <p:extLst>
      <p:ext uri="{BB962C8B-B14F-4D97-AF65-F5344CB8AC3E}">
        <p14:creationId xmlns:p14="http://schemas.microsoft.com/office/powerpoint/2010/main" val="34937518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31</a:t>
            </a:fld>
            <a:endParaRPr lang="pt-PT"/>
          </a:p>
        </p:txBody>
      </p:sp>
    </p:spTree>
    <p:extLst>
      <p:ext uri="{BB962C8B-B14F-4D97-AF65-F5344CB8AC3E}">
        <p14:creationId xmlns:p14="http://schemas.microsoft.com/office/powerpoint/2010/main" val="21166603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32</a:t>
            </a:fld>
            <a:endParaRPr lang="pt-PT"/>
          </a:p>
        </p:txBody>
      </p:sp>
    </p:spTree>
    <p:extLst>
      <p:ext uri="{BB962C8B-B14F-4D97-AF65-F5344CB8AC3E}">
        <p14:creationId xmlns:p14="http://schemas.microsoft.com/office/powerpoint/2010/main" val="42056762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33</a:t>
            </a:fld>
            <a:endParaRPr lang="pt-PT"/>
          </a:p>
        </p:txBody>
      </p:sp>
    </p:spTree>
    <p:extLst>
      <p:ext uri="{BB962C8B-B14F-4D97-AF65-F5344CB8AC3E}">
        <p14:creationId xmlns:p14="http://schemas.microsoft.com/office/powerpoint/2010/main" val="1113123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34</a:t>
            </a:fld>
            <a:endParaRPr lang="pt-PT"/>
          </a:p>
        </p:txBody>
      </p:sp>
    </p:spTree>
    <p:extLst>
      <p:ext uri="{BB962C8B-B14F-4D97-AF65-F5344CB8AC3E}">
        <p14:creationId xmlns:p14="http://schemas.microsoft.com/office/powerpoint/2010/main" val="22340859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35</a:t>
            </a:fld>
            <a:endParaRPr lang="pt-PT"/>
          </a:p>
        </p:txBody>
      </p:sp>
    </p:spTree>
    <p:extLst>
      <p:ext uri="{BB962C8B-B14F-4D97-AF65-F5344CB8AC3E}">
        <p14:creationId xmlns:p14="http://schemas.microsoft.com/office/powerpoint/2010/main" val="32624362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36</a:t>
            </a:fld>
            <a:endParaRPr lang="pt-PT"/>
          </a:p>
        </p:txBody>
      </p:sp>
    </p:spTree>
    <p:extLst>
      <p:ext uri="{BB962C8B-B14F-4D97-AF65-F5344CB8AC3E}">
        <p14:creationId xmlns:p14="http://schemas.microsoft.com/office/powerpoint/2010/main" val="2285666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37</a:t>
            </a:fld>
            <a:endParaRPr lang="pt-PT"/>
          </a:p>
        </p:txBody>
      </p:sp>
    </p:spTree>
    <p:extLst>
      <p:ext uri="{BB962C8B-B14F-4D97-AF65-F5344CB8AC3E}">
        <p14:creationId xmlns:p14="http://schemas.microsoft.com/office/powerpoint/2010/main" val="36933979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38</a:t>
            </a:fld>
            <a:endParaRPr lang="pt-PT"/>
          </a:p>
        </p:txBody>
      </p:sp>
    </p:spTree>
    <p:extLst>
      <p:ext uri="{BB962C8B-B14F-4D97-AF65-F5344CB8AC3E}">
        <p14:creationId xmlns:p14="http://schemas.microsoft.com/office/powerpoint/2010/main" val="15486074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51</a:t>
            </a:fld>
            <a:endParaRPr lang="pt-PT"/>
          </a:p>
        </p:txBody>
      </p:sp>
    </p:spTree>
    <p:extLst>
      <p:ext uri="{BB962C8B-B14F-4D97-AF65-F5344CB8AC3E}">
        <p14:creationId xmlns:p14="http://schemas.microsoft.com/office/powerpoint/2010/main" val="31566579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57</a:t>
            </a:fld>
            <a:endParaRPr lang="pt-PT"/>
          </a:p>
        </p:txBody>
      </p:sp>
    </p:spTree>
    <p:extLst>
      <p:ext uri="{BB962C8B-B14F-4D97-AF65-F5344CB8AC3E}">
        <p14:creationId xmlns:p14="http://schemas.microsoft.com/office/powerpoint/2010/main" val="3172822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5</a:t>
            </a:fld>
            <a:endParaRPr lang="pt-PT"/>
          </a:p>
        </p:txBody>
      </p:sp>
    </p:spTree>
    <p:extLst>
      <p:ext uri="{BB962C8B-B14F-4D97-AF65-F5344CB8AC3E}">
        <p14:creationId xmlns:p14="http://schemas.microsoft.com/office/powerpoint/2010/main" val="32487662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58</a:t>
            </a:fld>
            <a:endParaRPr lang="pt-PT"/>
          </a:p>
        </p:txBody>
      </p:sp>
    </p:spTree>
    <p:extLst>
      <p:ext uri="{BB962C8B-B14F-4D97-AF65-F5344CB8AC3E}">
        <p14:creationId xmlns:p14="http://schemas.microsoft.com/office/powerpoint/2010/main" val="19848036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59</a:t>
            </a:fld>
            <a:endParaRPr lang="pt-PT"/>
          </a:p>
        </p:txBody>
      </p:sp>
    </p:spTree>
    <p:extLst>
      <p:ext uri="{BB962C8B-B14F-4D97-AF65-F5344CB8AC3E}">
        <p14:creationId xmlns:p14="http://schemas.microsoft.com/office/powerpoint/2010/main" val="38037105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60</a:t>
            </a:fld>
            <a:endParaRPr lang="pt-PT"/>
          </a:p>
        </p:txBody>
      </p:sp>
    </p:spTree>
    <p:extLst>
      <p:ext uri="{BB962C8B-B14F-4D97-AF65-F5344CB8AC3E}">
        <p14:creationId xmlns:p14="http://schemas.microsoft.com/office/powerpoint/2010/main" val="11723983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61</a:t>
            </a:fld>
            <a:endParaRPr lang="pt-PT"/>
          </a:p>
        </p:txBody>
      </p:sp>
    </p:spTree>
    <p:extLst>
      <p:ext uri="{BB962C8B-B14F-4D97-AF65-F5344CB8AC3E}">
        <p14:creationId xmlns:p14="http://schemas.microsoft.com/office/powerpoint/2010/main" val="9846211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62</a:t>
            </a:fld>
            <a:endParaRPr lang="pt-PT"/>
          </a:p>
        </p:txBody>
      </p:sp>
    </p:spTree>
    <p:extLst>
      <p:ext uri="{BB962C8B-B14F-4D97-AF65-F5344CB8AC3E}">
        <p14:creationId xmlns:p14="http://schemas.microsoft.com/office/powerpoint/2010/main" val="5378420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63</a:t>
            </a:fld>
            <a:endParaRPr lang="pt-PT"/>
          </a:p>
        </p:txBody>
      </p:sp>
    </p:spTree>
    <p:extLst>
      <p:ext uri="{BB962C8B-B14F-4D97-AF65-F5344CB8AC3E}">
        <p14:creationId xmlns:p14="http://schemas.microsoft.com/office/powerpoint/2010/main" val="702999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64</a:t>
            </a:fld>
            <a:endParaRPr lang="pt-PT"/>
          </a:p>
        </p:txBody>
      </p:sp>
    </p:spTree>
    <p:extLst>
      <p:ext uri="{BB962C8B-B14F-4D97-AF65-F5344CB8AC3E}">
        <p14:creationId xmlns:p14="http://schemas.microsoft.com/office/powerpoint/2010/main" val="41088779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65</a:t>
            </a:fld>
            <a:endParaRPr lang="pt-PT"/>
          </a:p>
        </p:txBody>
      </p:sp>
    </p:spTree>
    <p:extLst>
      <p:ext uri="{BB962C8B-B14F-4D97-AF65-F5344CB8AC3E}">
        <p14:creationId xmlns:p14="http://schemas.microsoft.com/office/powerpoint/2010/main" val="4732199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66</a:t>
            </a:fld>
            <a:endParaRPr lang="pt-PT"/>
          </a:p>
        </p:txBody>
      </p:sp>
    </p:spTree>
    <p:extLst>
      <p:ext uri="{BB962C8B-B14F-4D97-AF65-F5344CB8AC3E}">
        <p14:creationId xmlns:p14="http://schemas.microsoft.com/office/powerpoint/2010/main" val="9855793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67</a:t>
            </a:fld>
            <a:endParaRPr lang="pt-PT"/>
          </a:p>
        </p:txBody>
      </p:sp>
    </p:spTree>
    <p:extLst>
      <p:ext uri="{BB962C8B-B14F-4D97-AF65-F5344CB8AC3E}">
        <p14:creationId xmlns:p14="http://schemas.microsoft.com/office/powerpoint/2010/main" val="755920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6</a:t>
            </a:fld>
            <a:endParaRPr lang="pt-PT"/>
          </a:p>
        </p:txBody>
      </p:sp>
    </p:spTree>
    <p:extLst>
      <p:ext uri="{BB962C8B-B14F-4D97-AF65-F5344CB8AC3E}">
        <p14:creationId xmlns:p14="http://schemas.microsoft.com/office/powerpoint/2010/main" val="25660161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71</a:t>
            </a:fld>
            <a:endParaRPr lang="pt-PT"/>
          </a:p>
        </p:txBody>
      </p:sp>
    </p:spTree>
    <p:extLst>
      <p:ext uri="{BB962C8B-B14F-4D97-AF65-F5344CB8AC3E}">
        <p14:creationId xmlns:p14="http://schemas.microsoft.com/office/powerpoint/2010/main" val="13186295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72</a:t>
            </a:fld>
            <a:endParaRPr lang="pt-PT"/>
          </a:p>
        </p:txBody>
      </p:sp>
    </p:spTree>
    <p:extLst>
      <p:ext uri="{BB962C8B-B14F-4D97-AF65-F5344CB8AC3E}">
        <p14:creationId xmlns:p14="http://schemas.microsoft.com/office/powerpoint/2010/main" val="17028463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73</a:t>
            </a:fld>
            <a:endParaRPr lang="pt-PT"/>
          </a:p>
        </p:txBody>
      </p:sp>
    </p:spTree>
    <p:extLst>
      <p:ext uri="{BB962C8B-B14F-4D97-AF65-F5344CB8AC3E}">
        <p14:creationId xmlns:p14="http://schemas.microsoft.com/office/powerpoint/2010/main" val="3823096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74</a:t>
            </a:fld>
            <a:endParaRPr lang="pt-PT"/>
          </a:p>
        </p:txBody>
      </p:sp>
    </p:spTree>
    <p:extLst>
      <p:ext uri="{BB962C8B-B14F-4D97-AF65-F5344CB8AC3E}">
        <p14:creationId xmlns:p14="http://schemas.microsoft.com/office/powerpoint/2010/main" val="11570229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75</a:t>
            </a:fld>
            <a:endParaRPr lang="pt-PT"/>
          </a:p>
        </p:txBody>
      </p:sp>
    </p:spTree>
    <p:extLst>
      <p:ext uri="{BB962C8B-B14F-4D97-AF65-F5344CB8AC3E}">
        <p14:creationId xmlns:p14="http://schemas.microsoft.com/office/powerpoint/2010/main" val="4631240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83</a:t>
            </a:fld>
            <a:endParaRPr lang="pt-PT"/>
          </a:p>
        </p:txBody>
      </p:sp>
    </p:spTree>
    <p:extLst>
      <p:ext uri="{BB962C8B-B14F-4D97-AF65-F5344CB8AC3E}">
        <p14:creationId xmlns:p14="http://schemas.microsoft.com/office/powerpoint/2010/main" val="6557930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84</a:t>
            </a:fld>
            <a:endParaRPr lang="pt-PT"/>
          </a:p>
        </p:txBody>
      </p:sp>
    </p:spTree>
    <p:extLst>
      <p:ext uri="{BB962C8B-B14F-4D97-AF65-F5344CB8AC3E}">
        <p14:creationId xmlns:p14="http://schemas.microsoft.com/office/powerpoint/2010/main" val="30307511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85</a:t>
            </a:fld>
            <a:endParaRPr lang="pt-PT"/>
          </a:p>
        </p:txBody>
      </p:sp>
    </p:spTree>
    <p:extLst>
      <p:ext uri="{BB962C8B-B14F-4D97-AF65-F5344CB8AC3E}">
        <p14:creationId xmlns:p14="http://schemas.microsoft.com/office/powerpoint/2010/main" val="6817920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86</a:t>
            </a:fld>
            <a:endParaRPr lang="pt-PT"/>
          </a:p>
        </p:txBody>
      </p:sp>
    </p:spTree>
    <p:extLst>
      <p:ext uri="{BB962C8B-B14F-4D97-AF65-F5344CB8AC3E}">
        <p14:creationId xmlns:p14="http://schemas.microsoft.com/office/powerpoint/2010/main" val="2104039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87</a:t>
            </a:fld>
            <a:endParaRPr lang="pt-PT"/>
          </a:p>
        </p:txBody>
      </p:sp>
    </p:spTree>
    <p:extLst>
      <p:ext uri="{BB962C8B-B14F-4D97-AF65-F5344CB8AC3E}">
        <p14:creationId xmlns:p14="http://schemas.microsoft.com/office/powerpoint/2010/main" val="3057188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7</a:t>
            </a:fld>
            <a:endParaRPr lang="pt-PT"/>
          </a:p>
        </p:txBody>
      </p:sp>
    </p:spTree>
    <p:extLst>
      <p:ext uri="{BB962C8B-B14F-4D97-AF65-F5344CB8AC3E}">
        <p14:creationId xmlns:p14="http://schemas.microsoft.com/office/powerpoint/2010/main" val="392467017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88</a:t>
            </a:fld>
            <a:endParaRPr lang="pt-PT"/>
          </a:p>
        </p:txBody>
      </p:sp>
    </p:spTree>
    <p:extLst>
      <p:ext uri="{BB962C8B-B14F-4D97-AF65-F5344CB8AC3E}">
        <p14:creationId xmlns:p14="http://schemas.microsoft.com/office/powerpoint/2010/main" val="38431029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89</a:t>
            </a:fld>
            <a:endParaRPr lang="pt-PT"/>
          </a:p>
        </p:txBody>
      </p:sp>
    </p:spTree>
    <p:extLst>
      <p:ext uri="{BB962C8B-B14F-4D97-AF65-F5344CB8AC3E}">
        <p14:creationId xmlns:p14="http://schemas.microsoft.com/office/powerpoint/2010/main" val="32938963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90</a:t>
            </a:fld>
            <a:endParaRPr lang="pt-PT"/>
          </a:p>
        </p:txBody>
      </p:sp>
    </p:spTree>
    <p:extLst>
      <p:ext uri="{BB962C8B-B14F-4D97-AF65-F5344CB8AC3E}">
        <p14:creationId xmlns:p14="http://schemas.microsoft.com/office/powerpoint/2010/main" val="34340144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91</a:t>
            </a:fld>
            <a:endParaRPr lang="pt-PT"/>
          </a:p>
        </p:txBody>
      </p:sp>
    </p:spTree>
    <p:extLst>
      <p:ext uri="{BB962C8B-B14F-4D97-AF65-F5344CB8AC3E}">
        <p14:creationId xmlns:p14="http://schemas.microsoft.com/office/powerpoint/2010/main" val="14226299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92</a:t>
            </a:fld>
            <a:endParaRPr lang="pt-PT"/>
          </a:p>
        </p:txBody>
      </p:sp>
    </p:spTree>
    <p:extLst>
      <p:ext uri="{BB962C8B-B14F-4D97-AF65-F5344CB8AC3E}">
        <p14:creationId xmlns:p14="http://schemas.microsoft.com/office/powerpoint/2010/main" val="111001459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93</a:t>
            </a:fld>
            <a:endParaRPr lang="pt-PT"/>
          </a:p>
        </p:txBody>
      </p:sp>
    </p:spTree>
    <p:extLst>
      <p:ext uri="{BB962C8B-B14F-4D97-AF65-F5344CB8AC3E}">
        <p14:creationId xmlns:p14="http://schemas.microsoft.com/office/powerpoint/2010/main" val="258377813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94</a:t>
            </a:fld>
            <a:endParaRPr lang="pt-PT"/>
          </a:p>
        </p:txBody>
      </p:sp>
    </p:spTree>
    <p:extLst>
      <p:ext uri="{BB962C8B-B14F-4D97-AF65-F5344CB8AC3E}">
        <p14:creationId xmlns:p14="http://schemas.microsoft.com/office/powerpoint/2010/main" val="124803070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95</a:t>
            </a:fld>
            <a:endParaRPr lang="pt-PT"/>
          </a:p>
        </p:txBody>
      </p:sp>
    </p:spTree>
    <p:extLst>
      <p:ext uri="{BB962C8B-B14F-4D97-AF65-F5344CB8AC3E}">
        <p14:creationId xmlns:p14="http://schemas.microsoft.com/office/powerpoint/2010/main" val="3971038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96</a:t>
            </a:fld>
            <a:endParaRPr lang="pt-PT"/>
          </a:p>
        </p:txBody>
      </p:sp>
    </p:spTree>
    <p:extLst>
      <p:ext uri="{BB962C8B-B14F-4D97-AF65-F5344CB8AC3E}">
        <p14:creationId xmlns:p14="http://schemas.microsoft.com/office/powerpoint/2010/main" val="135146511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97</a:t>
            </a:fld>
            <a:endParaRPr lang="pt-PT"/>
          </a:p>
        </p:txBody>
      </p:sp>
    </p:spTree>
    <p:extLst>
      <p:ext uri="{BB962C8B-B14F-4D97-AF65-F5344CB8AC3E}">
        <p14:creationId xmlns:p14="http://schemas.microsoft.com/office/powerpoint/2010/main" val="3307089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8</a:t>
            </a:fld>
            <a:endParaRPr lang="pt-PT"/>
          </a:p>
        </p:txBody>
      </p:sp>
    </p:spTree>
    <p:extLst>
      <p:ext uri="{BB962C8B-B14F-4D97-AF65-F5344CB8AC3E}">
        <p14:creationId xmlns:p14="http://schemas.microsoft.com/office/powerpoint/2010/main" val="137880380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98</a:t>
            </a:fld>
            <a:endParaRPr lang="pt-PT"/>
          </a:p>
        </p:txBody>
      </p:sp>
    </p:spTree>
    <p:extLst>
      <p:ext uri="{BB962C8B-B14F-4D97-AF65-F5344CB8AC3E}">
        <p14:creationId xmlns:p14="http://schemas.microsoft.com/office/powerpoint/2010/main" val="671977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9</a:t>
            </a:fld>
            <a:endParaRPr lang="pt-PT"/>
          </a:p>
        </p:txBody>
      </p:sp>
    </p:spTree>
    <p:extLst>
      <p:ext uri="{BB962C8B-B14F-4D97-AF65-F5344CB8AC3E}">
        <p14:creationId xmlns:p14="http://schemas.microsoft.com/office/powerpoint/2010/main" val="4192884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10</a:t>
            </a:fld>
            <a:endParaRPr lang="pt-PT"/>
          </a:p>
        </p:txBody>
      </p:sp>
    </p:spTree>
    <p:extLst>
      <p:ext uri="{BB962C8B-B14F-4D97-AF65-F5344CB8AC3E}">
        <p14:creationId xmlns:p14="http://schemas.microsoft.com/office/powerpoint/2010/main" val="36612790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Em branco">
    <p:bg>
      <p:bgPr>
        <a:solidFill>
          <a:schemeClr val="tx1"/>
        </a:solidFill>
        <a:effectLst/>
      </p:bgPr>
    </p:bg>
    <p:spTree>
      <p:nvGrpSpPr>
        <p:cNvPr id="1" name=""/>
        <p:cNvGrpSpPr/>
        <p:nvPr/>
      </p:nvGrpSpPr>
      <p:grpSpPr>
        <a:xfrm>
          <a:off x="0" y="0"/>
          <a:ext cx="0" cy="0"/>
          <a:chOff x="0" y="0"/>
          <a:chExt cx="0" cy="0"/>
        </a:xfrm>
      </p:grpSpPr>
      <p:pic>
        <p:nvPicPr>
          <p:cNvPr id="8" name="Picture 27" descr="HD-ShadowLong.png"/>
          <p:cNvPicPr>
            <a:picLocks noChangeAspect="1"/>
          </p:cNvPicPr>
          <p:nvPr userDrawn="1"/>
        </p:nvPicPr>
        <p:blipFill rotWithShape="1">
          <a:blip r:embed="rId2" cstate="screen">
            <a:extLst>
              <a:ext uri="{28A0092B-C50C-407E-A947-70E740481C1C}">
                <a14:useLocalDpi xmlns:a14="http://schemas.microsoft.com/office/drawing/2010/main"/>
              </a:ext>
            </a:extLst>
          </a:blip>
          <a:srcRect l="26982" r="-217"/>
          <a:stretch/>
        </p:blipFill>
        <p:spPr>
          <a:xfrm>
            <a:off x="0" y="1965471"/>
            <a:ext cx="7644384" cy="321164"/>
          </a:xfrm>
          <a:prstGeom prst="rect">
            <a:avLst/>
          </a:prstGeom>
        </p:spPr>
      </p:pic>
      <p:pic>
        <p:nvPicPr>
          <p:cNvPr id="9" name="Picture 28" descr="HD-ShadowShort.png"/>
          <p:cNvPicPr>
            <a:picLocks noChangeAspect="1"/>
          </p:cNvPicPr>
          <p:nvPr userDrawn="1"/>
        </p:nvPicPr>
        <p:blipFill rotWithShape="1">
          <a:blip r:embed="rId3" cstate="screen">
            <a:extLst>
              <a:ext uri="{28A0092B-C50C-407E-A947-70E740481C1C}">
                <a14:useLocalDpi xmlns:a14="http://schemas.microsoft.com/office/drawing/2010/main"/>
              </a:ext>
            </a:extLst>
          </a:blip>
          <a:srcRect r="9871"/>
          <a:stretch/>
        </p:blipFill>
        <p:spPr>
          <a:xfrm>
            <a:off x="7717217" y="1973262"/>
            <a:ext cx="1444752" cy="144270"/>
          </a:xfrm>
          <a:prstGeom prst="rect">
            <a:avLst/>
          </a:prstGeom>
        </p:spPr>
      </p:pic>
      <p:sp>
        <p:nvSpPr>
          <p:cNvPr id="10" name="Rectangle 29"/>
          <p:cNvSpPr/>
          <p:nvPr userDrawn="1"/>
        </p:nvSpPr>
        <p:spPr>
          <a:xfrm>
            <a:off x="0" y="609600"/>
            <a:ext cx="7567140" cy="1368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30"/>
          <p:cNvSpPr/>
          <p:nvPr userDrawn="1"/>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itle 1"/>
          <p:cNvSpPr>
            <a:spLocks noGrp="1"/>
          </p:cNvSpPr>
          <p:nvPr>
            <p:ph type="title" hasCustomPrompt="1"/>
          </p:nvPr>
        </p:nvSpPr>
        <p:spPr>
          <a:xfrm>
            <a:off x="531639" y="753228"/>
            <a:ext cx="6896534" cy="1080938"/>
          </a:xfrm>
        </p:spPr>
        <p:txBody>
          <a:bodyPr/>
          <a:lstStyle>
            <a:lvl1pPr>
              <a:defRPr/>
            </a:lvl1pPr>
          </a:lstStyle>
          <a:p>
            <a:r>
              <a:rPr lang="pt-PT" dirty="0" smtClean="0"/>
              <a:t>Titelzeile</a:t>
            </a:r>
            <a:endParaRPr lang="en-US" dirty="0"/>
          </a:p>
        </p:txBody>
      </p:sp>
      <p:sp>
        <p:nvSpPr>
          <p:cNvPr id="15" name="Content Placeholder 2"/>
          <p:cNvSpPr>
            <a:spLocks noGrp="1"/>
          </p:cNvSpPr>
          <p:nvPr>
            <p:ph idx="1"/>
          </p:nvPr>
        </p:nvSpPr>
        <p:spPr>
          <a:xfrm>
            <a:off x="533400" y="2336873"/>
            <a:ext cx="6887389" cy="3599316"/>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16" name="Date Placeholder 3"/>
          <p:cNvSpPr>
            <a:spLocks noGrp="1"/>
          </p:cNvSpPr>
          <p:nvPr>
            <p:ph type="dt" sz="half" idx="10"/>
          </p:nvPr>
        </p:nvSpPr>
        <p:spPr>
          <a:xfrm>
            <a:off x="5367881" y="5936188"/>
            <a:ext cx="2057400" cy="365125"/>
          </a:xfrm>
        </p:spPr>
        <p:txBody>
          <a:bodyPr/>
          <a:lstStyle/>
          <a:p>
            <a:fld id="{46AD77B8-1627-46D1-9CDC-171253A6F9B8}" type="datetime1">
              <a:rPr lang="en-US" smtClean="0">
                <a:solidFill>
                  <a:prstClr val="black">
                    <a:tint val="75000"/>
                  </a:prstClr>
                </a:solidFill>
              </a:rPr>
              <a:t>1/28/2019</a:t>
            </a:fld>
            <a:endParaRPr lang="en-US">
              <a:solidFill>
                <a:prstClr val="black">
                  <a:tint val="75000"/>
                </a:prstClr>
              </a:solidFill>
            </a:endParaRPr>
          </a:p>
        </p:txBody>
      </p:sp>
      <p:sp>
        <p:nvSpPr>
          <p:cNvPr id="17" name="Footer Placeholder 4"/>
          <p:cNvSpPr>
            <a:spLocks noGrp="1"/>
          </p:cNvSpPr>
          <p:nvPr>
            <p:ph type="ftr" sz="quarter" idx="11"/>
          </p:nvPr>
        </p:nvSpPr>
        <p:spPr>
          <a:xfrm>
            <a:off x="533400" y="5936189"/>
            <a:ext cx="4834673" cy="365125"/>
          </a:xfrm>
        </p:spPr>
        <p:txBody>
          <a:bodyPr/>
          <a:lstStyle/>
          <a:p>
            <a:endParaRPr lang="en-US">
              <a:solidFill>
                <a:prstClr val="black">
                  <a:tint val="75000"/>
                </a:prstClr>
              </a:solidFill>
            </a:endParaRPr>
          </a:p>
        </p:txBody>
      </p:sp>
      <p:sp>
        <p:nvSpPr>
          <p:cNvPr id="18" name="Slide Number Placeholder 5"/>
          <p:cNvSpPr>
            <a:spLocks noGrp="1"/>
          </p:cNvSpPr>
          <p:nvPr>
            <p:ph type="sldNum" sz="quarter" idx="12"/>
          </p:nvPr>
        </p:nvSpPr>
        <p:spPr>
          <a:xfrm>
            <a:off x="7848600" y="753228"/>
            <a:ext cx="1157674" cy="1090789"/>
          </a:xfrm>
        </p:spPr>
        <p:txBody>
          <a:bodyPr/>
          <a:lstStyle>
            <a:lvl1pPr algn="ctr">
              <a:defRPr>
                <a:solidFill>
                  <a:schemeClr val="bg1"/>
                </a:solidFill>
              </a:defRPr>
            </a:lvl1pPr>
          </a:lstStyle>
          <a:p>
            <a:fld id="{EFED3CB9-049B-4F4F-82D1-8A95299C975C}" type="slidenum">
              <a:rPr lang="en-US" smtClean="0"/>
              <a:pPr/>
              <a:t>‹Nr.›</a:t>
            </a:fld>
            <a:endParaRPr lang="en-US" dirty="0"/>
          </a:p>
        </p:txBody>
      </p:sp>
    </p:spTree>
    <p:extLst>
      <p:ext uri="{BB962C8B-B14F-4D97-AF65-F5344CB8AC3E}">
        <p14:creationId xmlns:p14="http://schemas.microsoft.com/office/powerpoint/2010/main" val="332984913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objeto">
    <p:bg>
      <p:bgPr>
        <a:solidFill>
          <a:schemeClr val="tx1"/>
        </a:solidFill>
        <a:effectLst/>
      </p:bgPr>
    </p:bg>
    <p:spTree>
      <p:nvGrpSpPr>
        <p:cNvPr id="1" name=""/>
        <p:cNvGrpSpPr/>
        <p:nvPr/>
      </p:nvGrpSpPr>
      <p:grpSpPr>
        <a:xfrm>
          <a:off x="0" y="0"/>
          <a:ext cx="0" cy="0"/>
          <a:chOff x="0" y="0"/>
          <a:chExt cx="0" cy="0"/>
        </a:xfrm>
      </p:grpSpPr>
      <p:pic>
        <p:nvPicPr>
          <p:cNvPr id="28" name="Picture 27" descr="HD-ShadowLong.png"/>
          <p:cNvPicPr>
            <a:picLocks noChangeAspect="1"/>
          </p:cNvPicPr>
          <p:nvPr/>
        </p:nvPicPr>
        <p:blipFill rotWithShape="1">
          <a:blip r:embed="rId2" cstate="screen">
            <a:extLst>
              <a:ext uri="{28A0092B-C50C-407E-A947-70E740481C1C}">
                <a14:useLocalDpi xmlns:a14="http://schemas.microsoft.com/office/drawing/2010/main"/>
              </a:ext>
            </a:extLst>
          </a:blip>
          <a:srcRect l="26982" r="-217"/>
          <a:stretch/>
        </p:blipFill>
        <p:spPr>
          <a:xfrm>
            <a:off x="0" y="1965471"/>
            <a:ext cx="7644384" cy="321164"/>
          </a:xfrm>
          <a:prstGeom prst="rect">
            <a:avLst/>
          </a:prstGeom>
        </p:spPr>
      </p:pic>
      <p:pic>
        <p:nvPicPr>
          <p:cNvPr id="29" name="Picture 28" descr="HD-ShadowShort.png"/>
          <p:cNvPicPr>
            <a:picLocks noChangeAspect="1"/>
          </p:cNvPicPr>
          <p:nvPr/>
        </p:nvPicPr>
        <p:blipFill rotWithShape="1">
          <a:blip r:embed="rId3" cstate="screen">
            <a:extLst>
              <a:ext uri="{28A0092B-C50C-407E-A947-70E740481C1C}">
                <a14:useLocalDpi xmlns:a14="http://schemas.microsoft.com/office/drawing/2010/main"/>
              </a:ext>
            </a:extLst>
          </a:blip>
          <a:srcRect r="9871"/>
          <a:stretch/>
        </p:blipFill>
        <p:spPr>
          <a:xfrm>
            <a:off x="7717217" y="1973262"/>
            <a:ext cx="1444752" cy="144270"/>
          </a:xfrm>
          <a:prstGeom prst="rect">
            <a:avLst/>
          </a:prstGeom>
        </p:spPr>
      </p:pic>
      <p:sp>
        <p:nvSpPr>
          <p:cNvPr id="30" name="Rectangle 29"/>
          <p:cNvSpPr/>
          <p:nvPr/>
        </p:nvSpPr>
        <p:spPr>
          <a:xfrm>
            <a:off x="0" y="609600"/>
            <a:ext cx="7567140" cy="1368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vl1pPr>
          </a:lstStyle>
          <a:p>
            <a:r>
              <a:rPr lang="pt-PT" dirty="0" smtClean="0"/>
              <a:t>Zum Bearbeiten klicken</a:t>
            </a:r>
            <a:endParaRPr lang="en-US" dirty="0"/>
          </a:p>
        </p:txBody>
      </p:sp>
      <p:sp>
        <p:nvSpPr>
          <p:cNvPr id="3" name="Content Placeholder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fld id="{46AD77B8-1627-46D1-9CDC-171253A6F9B8}" type="datetime1">
              <a:rPr lang="en-US" smtClean="0">
                <a:solidFill>
                  <a:prstClr val="black">
                    <a:tint val="75000"/>
                  </a:prstClr>
                </a:solidFill>
              </a:rPr>
              <a:t>1/28/2019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lgn="ctr">
              <a:defRPr>
                <a:solidFill>
                  <a:schemeClr val="bg1"/>
                </a:solidFill>
              </a:defRPr>
            </a:lvl1pPr>
          </a:lstStyle>
          <a:p>
            <a:fld id="{EFED3CB9-049B-4F4F-82D1-8A95299C975C}" type="slidenum">
              <a:rPr lang="en-US" smtClean="0"/>
              <a:pPr/>
              <a:t>‹Nr.›</a:t>
            </a:fld>
            <a:endParaRPr lang="en-US" dirty="0"/>
          </a:p>
        </p:txBody>
      </p:sp>
    </p:spTree>
    <p:extLst>
      <p:ext uri="{BB962C8B-B14F-4D97-AF65-F5344CB8AC3E}">
        <p14:creationId xmlns:p14="http://schemas.microsoft.com/office/powerpoint/2010/main" val="10166253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4" cstate="print">
            <a:alphaModFix amt="10000"/>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pt-PT" dirty="0" smtClean="0"/>
              <a:t>Zum Bearbeiten klicken</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pt-PT" dirty="0" smtClean="0"/>
              <a:t>Klicken Sie um die Syles zu bearbeiten</a:t>
            </a:r>
          </a:p>
          <a:p>
            <a:pPr lvl="1"/>
            <a:r>
              <a:rPr lang="pt-PT" dirty="0" smtClean="0"/>
              <a:t>Zweite Ebene</a:t>
            </a:r>
          </a:p>
          <a:p>
            <a:pPr lvl="2"/>
            <a:r>
              <a:rPr lang="pt-PT" dirty="0" smtClean="0"/>
              <a:t>Dritte Ebene</a:t>
            </a:r>
          </a:p>
          <a:p>
            <a:pPr lvl="3"/>
            <a:r>
              <a:rPr lang="pt-PT" dirty="0" smtClean="0"/>
              <a:t>Vierte Ebene</a:t>
            </a:r>
          </a:p>
          <a:p>
            <a:pPr lvl="4"/>
            <a:r>
              <a:rPr lang="pt-PT" dirty="0" smtClean="0"/>
              <a:t>Fünfte Ebene</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4E698A6-DD9E-4620-91AF-9641B9F9443C}" type="datetime1">
              <a:rPr lang="en-US" smtClean="0">
                <a:solidFill>
                  <a:prstClr val="black">
                    <a:tint val="75000"/>
                  </a:prstClr>
                </a:solidFill>
              </a:rPr>
              <a:t>1/28/2019</a:t>
            </a:fld>
            <a:endParaRPr lang="en-US">
              <a:solidFill>
                <a:prstClr val="black">
                  <a:tint val="75000"/>
                </a:prstClr>
              </a:solidFill>
            </a:endParaRPr>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EFED3CB9-049B-4F4F-82D1-8A95299C975C}"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891186240"/>
      </p:ext>
    </p:extLst>
  </p:cSld>
  <p:clrMap bg1="dk1" tx1="lt1" bg2="dk2" tx2="lt2" accent1="accent1" accent2="accent2" accent3="accent3" accent4="accent4" accent5="accent5" accent6="accent6" hlink="hlink" folHlink="folHlink"/>
  <p:sldLayoutIdLst>
    <p:sldLayoutId id="2147483681" r:id="rId1"/>
    <p:sldLayoutId id="2147483676" r:id="rId2"/>
  </p:sldLayoutIdLst>
  <p:transition>
    <p:fade/>
  </p:transition>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hyperlink" Target="https://www.creapharma.de/krankheiten/arthrose.htm" TargetMode="External"/><Relationship Id="rId3" Type="http://schemas.openxmlformats.org/officeDocument/2006/relationships/slide" Target="slide22.xml"/><Relationship Id="rId7" Type="http://schemas.openxmlformats.org/officeDocument/2006/relationships/hyperlink" Target="https://www.bienen-zur-gesundheit.de/krankheiten/arthrose/" TargetMode="External"/><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info@bienen-zur-gesundheit.de" TargetMode="External"/><Relationship Id="rId11" Type="http://schemas.openxmlformats.org/officeDocument/2006/relationships/image" Target="../media/image7.jpeg"/><Relationship Id="rId5" Type="http://schemas.openxmlformats.org/officeDocument/2006/relationships/hyperlink" Target="http://flexikon.doccheck.com/de/Arthrose?utm_source=www.doccheck.flexikon&amp;utm_medium=web&amp;utm_campaign=DC+Search" TargetMode="External"/><Relationship Id="rId10" Type="http://schemas.openxmlformats.org/officeDocument/2006/relationships/image" Target="../media/image6.png"/><Relationship Id="rId4" Type="http://schemas.openxmlformats.org/officeDocument/2006/relationships/hyperlink" Target="https://vimeo.com/122914678" TargetMode="Externa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gelenkexperten.com/diagnose/arthrose-vs-arthritis-vs-rheuma-vs-gich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dr-gumpert.de/html/arthrose.html"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www.rki.de/DE/Content/Gesundheitsmonitoring/Gesundheitsberichterstattung/Themenhefte/arthrose_inhalt.html" TargetMode="External"/><Relationship Id="rId3" Type="http://schemas.openxmlformats.org/officeDocument/2006/relationships/hyperlink" Target="https://www.aerzteblatt.de/archiv/183365/Arthrose-Was-gibt-es-Neues" TargetMode="External"/><Relationship Id="rId7" Type="http://schemas.openxmlformats.org/officeDocument/2006/relationships/hyperlink" Target="http://www.mikronaehrstoff.de/pdf/Groe_Kis_Bor_2015.pdf?v=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tagesspiegel.de/wissen/kuenstliche-gelenke-viel-zu-viele-knieprothesen-eingepflanzt/22710046.html" TargetMode="External"/><Relationship Id="rId11" Type="http://schemas.openxmlformats.org/officeDocument/2006/relationships/hyperlink" Target="http://www.scinexx.de/wissen-aktuell-21773-2017-08-15.html" TargetMode="External"/><Relationship Id="rId5" Type="http://schemas.openxmlformats.org/officeDocument/2006/relationships/hyperlink" Target="https://www.arthrose.de/index.php?id=87" TargetMode="External"/><Relationship Id="rId10" Type="http://schemas.openxmlformats.org/officeDocument/2006/relationships/hyperlink" Target="https://www.destatis.de/DE/ZahlenFakten/GesellschaftStaat/Gesundheit/Krankenhaeuser/Tabellen/DRGOperationen.html" TargetMode="External"/><Relationship Id="rId4" Type="http://schemas.openxmlformats.org/officeDocument/2006/relationships/hyperlink" Target="https://de.statista.com/statistik/daten/studie/182669/umfrage/hueftgelenksoperationen-in-ausgewaehlten-oecd-laendern/" TargetMode="External"/><Relationship Id="rId9" Type="http://schemas.openxmlformats.org/officeDocument/2006/relationships/hyperlink" Target="http://www.arthrose.de/arthrose/haeufigkeit.html"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welt.de/gesundheit/article13733115/Wenn-sich-die-Knorpel-in-den-Gelenken-abreiben.html" TargetMode="External"/><Relationship Id="rId7" Type="http://schemas.openxmlformats.org/officeDocument/2006/relationships/hyperlink" Target="http://flexikon.doccheck.com/de/Knorpelgeweb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arthroseselbsthilfe.de/" TargetMode="External"/><Relationship Id="rId5" Type="http://schemas.openxmlformats.org/officeDocument/2006/relationships/hyperlink" Target="http://www.pharma-zeitung.de/Meilenstein-der-Forschung-Arthrose-kann-gestoppt-werden.659.php" TargetMode="External"/><Relationship Id="rId4" Type="http://schemas.openxmlformats.org/officeDocument/2006/relationships/hyperlink" Target="http://www.berliner-zeitung.de/bei-arthrose-verzoegern-moderate-bewegung-und-injektionen-den-verschleiss-schmerzvolles-volksleiden-7043304"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youtube.com/watch?time_continue=140&amp;v=RvmlH7p4dy8" TargetMode="External"/><Relationship Id="rId3" Type="http://schemas.openxmlformats.org/officeDocument/2006/relationships/hyperlink" Target="https://rmutrecht.org/simon-mastbergen-phd/" TargetMode="External"/><Relationship Id="rId7" Type="http://schemas.openxmlformats.org/officeDocument/2006/relationships/hyperlink" Target="https://www.youtube.com/watch?v=J0Z7F141q1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ncbi.nlm.nih.gov/pubmed/23954704" TargetMode="External"/><Relationship Id="rId5" Type="http://schemas.openxmlformats.org/officeDocument/2006/relationships/hyperlink" Target="https://www.ncbi.nlm.nih.gov/pmc/articles/PMC4853581/pdf/annrheumdis-2014-206847.pdf" TargetMode="External"/><Relationship Id="rId10" Type="http://schemas.openxmlformats.org/officeDocument/2006/relationships/hyperlink" Target="https://www.youtube.com/watch?v=Y8c0revkZA4&amp;index=2&amp;list=PLH3MhNcThooXoHixa_5FRunUc6GM54YN-" TargetMode="External"/><Relationship Id="rId4" Type="http://schemas.openxmlformats.org/officeDocument/2006/relationships/hyperlink" Target="https://www.ncbi.nlm.nih.gov/pubmed/21565898" TargetMode="External"/><Relationship Id="rId9" Type="http://schemas.openxmlformats.org/officeDocument/2006/relationships/hyperlink" Target="https://www.youtube.com/watch?v=G-IfNHFHY2A"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flexikon.doccheck.com/de/Regeneratio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goldic.de/?page_id=19&amp;lang=de" TargetMode="External"/><Relationship Id="rId4" Type="http://schemas.openxmlformats.org/officeDocument/2006/relationships/hyperlink" Target="http://www.zeit.de/2011/30/M-Selbstheilun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flexikon.doccheck.com/de/Mikrofrakturierun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arthrose1.info/welche-stadien-gibt-es-bei-arthros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ortho-praxis.ch/knorpelschaden.php" TargetMode="External"/><Relationship Id="rId7"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hyperlink" Target="http://biophysik.medizin.uni-leipzig.de/research/dossier/nmr/nmr_long.htm" TargetMode="External"/><Relationship Id="rId10" Type="http://schemas.openxmlformats.org/officeDocument/2006/relationships/hyperlink" Target="http://www.tecomedical.com/download-file?item_file_id=1767&amp;item_file_code=ab99dd49bd&amp;file_key=0" TargetMode="External"/><Relationship Id="rId4" Type="http://schemas.openxmlformats.org/officeDocument/2006/relationships/hyperlink" Target="http://www.aga-online.ch/presse/aktuelleinformationen/620" TargetMode="External"/><Relationship Id="rId9" Type="http://schemas.openxmlformats.org/officeDocument/2006/relationships/hyperlink" Target="http://www.kup.at/kup/pdf/1390.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flexikon.doccheck.com/de/Demaskierung" TargetMode="External"/><Relationship Id="rId3" Type="http://schemas.openxmlformats.org/officeDocument/2006/relationships/hyperlink" Target="http://flexikon.doccheck.com/de/Chondrozyt" TargetMode="External"/><Relationship Id="rId7" Type="http://schemas.openxmlformats.org/officeDocument/2006/relationships/hyperlink" Target="http://flexikon.doccheck.com/de/Degeneration"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flexikon.doccheck.com/de/Kollagen" TargetMode="External"/><Relationship Id="rId11" Type="http://schemas.openxmlformats.org/officeDocument/2006/relationships/hyperlink" Target="https://de.wikipedia.org/wiki/Knorpel" TargetMode="External"/><Relationship Id="rId5" Type="http://schemas.openxmlformats.org/officeDocument/2006/relationships/hyperlink" Target="http://flexikon.doccheck.com/de/Grundsubstanz" TargetMode="External"/><Relationship Id="rId10" Type="http://schemas.openxmlformats.org/officeDocument/2006/relationships/hyperlink" Target="http://flexikon.doccheck.com/de/Knorpelgewebe" TargetMode="External"/><Relationship Id="rId4" Type="http://schemas.openxmlformats.org/officeDocument/2006/relationships/hyperlink" Target="http://flexikon.doccheck.com/de/Knorpelmatrix" TargetMode="External"/><Relationship Id="rId9" Type="http://schemas.openxmlformats.org/officeDocument/2006/relationships/hyperlink" Target="http://flexikon.doccheck.com/de/Arthros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kup.at/kup/pdf/1390.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dge.de/uploads/media/DGE-Pressemeldung-AdW-02-2012-Stellungnahme-Vitaminversorgung.pdf" TargetMode="External"/><Relationship Id="rId7" Type="http://schemas.openxmlformats.org/officeDocument/2006/relationships/hyperlink" Target="http://www.fr.de/wirtschaft/glyphosat-die-gefaehrlichkeit-bestimmt-monsanto-a-1352814"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strunz.com/de/news/vitamine-europa-blamiert-deutschland.html" TargetMode="External"/><Relationship Id="rId5" Type="http://schemas.openxmlformats.org/officeDocument/2006/relationships/hyperlink" Target="http://vitamine-ratgeber.com/wp-content/uploads/Nationale-Verzehrsstudie-Abschlussbericht_Teil_2.pdf" TargetMode="External"/><Relationship Id="rId4" Type="http://schemas.openxmlformats.org/officeDocument/2006/relationships/hyperlink" Target="http://vitamine-ratgeber.com/vitaminmange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gelenk-doktor.de/hueft-gelenk/hueftprothese-huefttotalendoprothes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www.ardmediathek.de/tv/Plusminus/K%C3%BCnstliche-Gelenke-Zu-oft-m%C3%BCssen-H%C3%BCfte/Das-Erste/Video?bcastId=432744&amp;documentId=43386354"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cme.medlearning.de/janssen/schmerztherapie_bei_nierenkranken/pdf/CME.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focus.de/gesundheit/ratgeber/gelenkschmerzen/patientin-mit-gelenkschmerzen-berichtet-arthrose-geheilt-diese-diaet-bewahrte-mich-vor-dem-rollstuhl_id_8794605.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www.dr-feil.com/blog/arthrose/woher-arthrose.html" TargetMode="External"/><Relationship Id="rId4" Type="http://schemas.openxmlformats.org/officeDocument/2006/relationships/hyperlink" Target="https://www.dr-feil.com/allgemein/weizen.html"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saeure-basen-ratgeber.de/grundlagen/uebersaeuerung-azidose/"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saeure-basen-ratgeber.de/grundlagen/ph-wert-puffersyste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arthrose-im-knie.info/betrug-der-nahrungsergaenzungsmittel-industrie/"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saeure-basen-ratgeber.de/diagnose-behandlung/komplexe-messverfahren/"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www.saeure-basen-ratgeber.de/"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www.youtube.com/watch?v=JPz2HikfgQY" TargetMode="External"/><Relationship Id="rId3" Type="http://schemas.openxmlformats.org/officeDocument/2006/relationships/hyperlink" Target="https://www.zentrum-der-gesundheit.de/basische-ernaehrung-2.html" TargetMode="External"/><Relationship Id="rId7" Type="http://schemas.openxmlformats.org/officeDocument/2006/relationships/hyperlink" Target="http://www.acidose.de/i_bitba.ht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www.balance-ph.de/basische_rezepte.html" TargetMode="External"/><Relationship Id="rId5" Type="http://schemas.openxmlformats.org/officeDocument/2006/relationships/hyperlink" Target="http://www.balance-ph.de/basische_nahrungsmittel.html#basentabelle" TargetMode="External"/><Relationship Id="rId4" Type="http://schemas.openxmlformats.org/officeDocument/2006/relationships/hyperlink" Target="https://www.zentrum-der-gesundheit.de/pdf/saure-und-basische-lebensmittel-6.pdf"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b2u7EyrSyko"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www.youtube.com/watch?v=db5nD3meWj4"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gaea.de/userfiles/file/Downloads/2013/dammkultur/krueger_uni_leipzig_glyphosatwirkung_%20auf_%20biol_systeme.pdf"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s://www.zentrum-der-gesundheit.de/wildkraeuter.html" TargetMode="External"/><Relationship Id="rId4" Type="http://schemas.openxmlformats.org/officeDocument/2006/relationships/hyperlink" Target="http://www.ein-quantum-gl&#252;ck.de/index.php/blog/wildkraeuterkueche/item/52-wissenswertes-ueber-wildkraeuter"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zentrum-der-gesundheit.de/vitamin-b12-quellen-fuer-veganer-ia.htm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josef-stocker.de/Vitamin_K.pdf" TargetMode="External"/><Relationship Id="rId4" Type="http://schemas.openxmlformats.org/officeDocument/2006/relationships/hyperlink" Target="https://www.zentrum-der-gesundheit.de/vitamin-k-ia.html"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openxmlformats.org/officeDocument/2006/relationships/hyperlink" Target="http://www.vitaminb12.de/lebensmittel/" TargetMode="External"/><Relationship Id="rId2" Type="http://schemas.openxmlformats.org/officeDocument/2006/relationships/hyperlink" Target="http://www.vitalstoff-lexikon.de/Vitamin-B-Komplex/Vitamin-B-Komplex/"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www.eatmovefeel.de/bluetenpollen/" TargetMode="External"/><Relationship Id="rId10" Type="http://schemas.openxmlformats.org/officeDocument/2006/relationships/hyperlink" Target="https://www.vitamine.com/lebensmittel/mandeln/" TargetMode="External"/><Relationship Id="rId4" Type="http://schemas.openxmlformats.org/officeDocument/2006/relationships/hyperlink" Target="https://www.naturreine-produkte.de/onlineshop/shop-effektive-mikroorganismen/bio-zuckrrohrmelasse-1-l.html" TargetMode="External"/><Relationship Id="rId9" Type="http://schemas.openxmlformats.org/officeDocument/2006/relationships/hyperlink" Target="https://www.zentrum-der-gesundheit.de/media/cache/article_pdf/cashewkerne-naehrstoffreiche-exoten.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naturepower.de/vitalstoff-journal/aus-der-forschung/vitamine/vitamin-c-die-wahrheit-ueber-das-wichtigste-aller-vitamine/" TargetMode="External"/><Relationship Id="rId2" Type="http://schemas.openxmlformats.org/officeDocument/2006/relationships/hyperlink" Target="https://www.zentrum-der-gesundheit.de/ascorbinsaeure-ia.html" TargetMode="External"/><Relationship Id="rId1" Type="http://schemas.openxmlformats.org/officeDocument/2006/relationships/slideLayout" Target="../slideLayouts/slideLayout2.xml"/><Relationship Id="rId6" Type="http://schemas.openxmlformats.org/officeDocument/2006/relationships/hyperlink" Target="http://www.xworknet.info/images/CONTENT-Images/pda/OPC.pdf" TargetMode="External"/><Relationship Id="rId5" Type="http://schemas.openxmlformats.org/officeDocument/2006/relationships/hyperlink" Target="https://www.sports-health.de/blog/opcvitamin-c" TargetMode="External"/><Relationship Id="rId4" Type="http://schemas.openxmlformats.org/officeDocument/2006/relationships/hyperlink" Target="https://pdfs.semanticscholar.org/a868/75153c7f3c889c49564d767c1efaa02b3755.pdf"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naturepower.de/vitalstoff-journal/aus-der-forschung/vitamine/vitamin-c-die-wahrheit-ueber-das-wichtigste-aller-vitamine/" TargetMode="External"/><Relationship Id="rId2" Type="http://schemas.openxmlformats.org/officeDocument/2006/relationships/hyperlink" Target="https://www.zentrum-der-gesundheit.de/ascorbinsaeure-ia.html" TargetMode="External"/><Relationship Id="rId1" Type="http://schemas.openxmlformats.org/officeDocument/2006/relationships/slideLayout" Target="../slideLayouts/slideLayout2.xml"/><Relationship Id="rId4" Type="http://schemas.openxmlformats.org/officeDocument/2006/relationships/hyperlink" Target="http://www.vitalstoff-lexikon.de/Vitamine-A-C-D-E-K/Vitamin-C/"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zentrum-der-gesundheit.de/ascorbinsaeure-ia.html"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emf"/><Relationship Id="rId5" Type="http://schemas.openxmlformats.org/officeDocument/2006/relationships/package" Target="../embeddings/Microsoft_Word-Dokument1.docx"/><Relationship Id="rId4" Type="http://schemas.openxmlformats.org/officeDocument/2006/relationships/hyperlink" Target="http://www.gesundheitmitgenuss.ch/PDF/WildkraeuterVitamingehalt_GesundheitmitGenuss.pdf"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zentrum-der-gesundheit.de/arthrose-ernaehrungsplan.html" TargetMode="External"/><Relationship Id="rId2" Type="http://schemas.openxmlformats.org/officeDocument/2006/relationships/hyperlink" Target="https://www.lykon.de/magazin/ernaehrung/lebensmittel/vitamin-e-halti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arthrose-journal.de/leben-mit-arthrose/ernahrung/arachidonsaeure-und-arthrose-gibt-es-einen-zusammenhang/" TargetMode="External"/><Relationship Id="rId7" Type="http://schemas.openxmlformats.org/officeDocument/2006/relationships/hyperlink" Target="http://dmm.biologists.org/content/dmm/early/2018/07/13/dmm.034827.full.pdf" TargetMode="External"/><Relationship Id="rId2" Type="http://schemas.openxmlformats.org/officeDocument/2006/relationships/hyperlink" Target="https://www.eucell.de/ernaehrung/ernaehrungslexikon/fette/lebensmittel/mehrfach-ungesaettigte-fettsaeuren-pufa/omega-6-fettsaeuren/arachidonsaeure.html" TargetMode="External"/><Relationship Id="rId1" Type="http://schemas.openxmlformats.org/officeDocument/2006/relationships/slideLayout" Target="../slideLayouts/slideLayout2.xml"/><Relationship Id="rId6" Type="http://schemas.openxmlformats.org/officeDocument/2006/relationships/hyperlink" Target="https://lyprinol.de/blog/ernaehrung-bei-arthritis-arthrose-rheuma/" TargetMode="External"/><Relationship Id="rId5" Type="http://schemas.openxmlformats.org/officeDocument/2006/relationships/hyperlink" Target="https://wissen-olivenoel.de/linolsaeure/" TargetMode="External"/><Relationship Id="rId4" Type="http://schemas.openxmlformats.org/officeDocument/2006/relationships/hyperlink" Target="http://www.arthroseratgeber.org/arachidonsaeure-und-arthrose/" TargetMode="External"/></Relationships>
</file>

<file path=ppt/slides/_rels/slide4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8.png"/><Relationship Id="rId7" Type="http://schemas.openxmlformats.org/officeDocument/2006/relationships/hyperlink" Target="https://www.pikantum.de/Gelbwurz-Turmeric_2" TargetMode="External"/><Relationship Id="rId12" Type="http://schemas.openxmlformats.org/officeDocument/2006/relationships/image" Target="../media/image22.jpg"/><Relationship Id="rId2" Type="http://schemas.openxmlformats.org/officeDocument/2006/relationships/hyperlink" Target="http://gelenkexperten.com/richtige-ernaehrung-bei-arthrose/" TargetMode="External"/><Relationship Id="rId1" Type="http://schemas.openxmlformats.org/officeDocument/2006/relationships/slideLayout" Target="../slideLayouts/slideLayout2.xml"/><Relationship Id="rId6" Type="http://schemas.openxmlformats.org/officeDocument/2006/relationships/hyperlink" Target="http://litoflex.de/" TargetMode="External"/><Relationship Id="rId11" Type="http://schemas.openxmlformats.org/officeDocument/2006/relationships/image" Target="../media/image21.jpg"/><Relationship Id="rId5" Type="http://schemas.openxmlformats.org/officeDocument/2006/relationships/hyperlink" Target="https://www.kraeuterland.de/tiere/gruenlippmuschel-pulver.html?number=800009" TargetMode="External"/><Relationship Id="rId10" Type="http://schemas.openxmlformats.org/officeDocument/2006/relationships/image" Target="../media/image20.png"/><Relationship Id="rId4" Type="http://schemas.openxmlformats.org/officeDocument/2006/relationships/hyperlink" Target="https://www.topvitamine.de/eggshell-membrane-500-mg-60-veggie-caps/" TargetMode="External"/><Relationship Id="rId9" Type="http://schemas.openxmlformats.org/officeDocument/2006/relationships/hyperlink" Target="https://meavita.de/product/mituso-bio-kokosoel-nativ-6er-pack-6-x-1000-ml-im-buegelglas/" TargetMode="External"/></Relationships>
</file>

<file path=ppt/slides/_rels/slide4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hyperlink" Target="http://www.amitamin.com/shop/arthro360.html" TargetMode="External"/><Relationship Id="rId3" Type="http://schemas.openxmlformats.org/officeDocument/2006/relationships/hyperlink" Target="https://www.aminoexpert.com/store/arthro-pro.html" TargetMode="External"/><Relationship Id="rId7" Type="http://schemas.openxmlformats.org/officeDocument/2006/relationships/image" Target="../media/image23.png"/><Relationship Id="rId12" Type="http://schemas.openxmlformats.org/officeDocument/2006/relationships/hyperlink" Target="http://www.biobee.eu/produkte/gelee-royale/arthro-elast/?L=0" TargetMode="External"/><Relationship Id="rId2" Type="http://schemas.openxmlformats.org/officeDocument/2006/relationships/hyperlink" Target="http://gelenkexperten.com/arthrose-und-arthritis-nahrungsergaenzungen-im-test/" TargetMode="External"/><Relationship Id="rId1" Type="http://schemas.openxmlformats.org/officeDocument/2006/relationships/slideLayout" Target="../slideLayouts/slideLayout2.xml"/><Relationship Id="rId6" Type="http://schemas.openxmlformats.org/officeDocument/2006/relationships/hyperlink" Target="http://rubax.de/rubax-gelenknahrung/" TargetMode="External"/><Relationship Id="rId11" Type="http://schemas.openxmlformats.org/officeDocument/2006/relationships/image" Target="../media/image27.png"/><Relationship Id="rId5" Type="http://schemas.openxmlformats.org/officeDocument/2006/relationships/hyperlink" Target="https://www.medicus-naturheilmittel24.de/1-arthrobel-super-plus.html?c=5" TargetMode="External"/><Relationship Id="rId10" Type="http://schemas.openxmlformats.org/officeDocument/2006/relationships/image" Target="../media/image26.png"/><Relationship Id="rId4" Type="http://schemas.openxmlformats.org/officeDocument/2006/relationships/hyperlink" Target="http://www.prosan.de/produkte/prosan-gelenk-komplex/" TargetMode="External"/><Relationship Id="rId9" Type="http://schemas.openxmlformats.org/officeDocument/2006/relationships/image" Target="../media/image25.png"/><Relationship Id="rId14" Type="http://schemas.openxmlformats.org/officeDocument/2006/relationships/image" Target="../media/image28.png"/></Relationships>
</file>

<file path=ppt/slides/_rels/slide47.xml.rels><?xml version="1.0" encoding="UTF-8" standalone="yes"?>
<Relationships xmlns="http://schemas.openxmlformats.org/package/2006/relationships"><Relationship Id="rId8" Type="http://schemas.openxmlformats.org/officeDocument/2006/relationships/hyperlink" Target="https://www.nordhit.de/vitamin-k2-mk7-200-g-vitamin-d3-10-000-i-e-365-vegane-tabletten/a-101912/" TargetMode="External"/><Relationship Id="rId3" Type="http://schemas.openxmlformats.org/officeDocument/2006/relationships/hyperlink" Target="https://www.nordhit.de/natuerliches-vitamin-c-250-g-pulver/a-101648/" TargetMode="External"/><Relationship Id="rId7" Type="http://schemas.openxmlformats.org/officeDocument/2006/relationships/hyperlink" Target="http://www.pharmasports.de/pro-natural-l-prolin-pulver.html" TargetMode="External"/><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3.png"/><Relationship Id="rId5" Type="http://schemas.openxmlformats.org/officeDocument/2006/relationships/image" Target="../media/image30.png"/><Relationship Id="rId10" Type="http://schemas.openxmlformats.org/officeDocument/2006/relationships/hyperlink" Target="https://www.vitamaze.shop/vitamin-b-complex-kaufen-vegan" TargetMode="External"/><Relationship Id="rId4" Type="http://schemas.openxmlformats.org/officeDocument/2006/relationships/hyperlink" Target="http://www.ebay.de/itm/like/121954908873?lpid=106&amp;chn=ps&amp;ul_noapp=true" TargetMode="External"/><Relationship Id="rId9" Type="http://schemas.openxmlformats.org/officeDocument/2006/relationships/image" Target="../media/image32.png"/></Relationships>
</file>

<file path=ppt/slides/_rels/slide48.xml.rels><?xml version="1.0" encoding="UTF-8" standalone="yes"?>
<Relationships xmlns="http://schemas.openxmlformats.org/package/2006/relationships"><Relationship Id="rId8" Type="http://schemas.openxmlformats.org/officeDocument/2006/relationships/hyperlink" Target="https://www.makana.de/nahrungsergaenzung/anwendungsgebiete/gelenke-und-sehnen/kollagen-hydrolysat/286/kollagen-hydrolysat-collagen-1000g-vorratsbeutel?gclid=EAIaIQobChMI5vnyrpek1gIVCYGyCh0SXwP2EAYYAiABEgKQs_D_BwE" TargetMode="External"/><Relationship Id="rId13" Type="http://schemas.openxmlformats.org/officeDocument/2006/relationships/hyperlink" Target="https://www.kopp-verlag.de/Kopp-DMSO.htm?websale8=kopp-verlag&amp;pi=123328&amp;ci=000468" TargetMode="External"/><Relationship Id="rId3" Type="http://schemas.openxmlformats.org/officeDocument/2006/relationships/hyperlink" Target="http://www.magnesium-pur.de/" TargetMode="External"/><Relationship Id="rId7" Type="http://schemas.openxmlformats.org/officeDocument/2006/relationships/image" Target="../media/image36.png"/><Relationship Id="rId12" Type="http://schemas.openxmlformats.org/officeDocument/2006/relationships/image" Target="../media/image39.png"/><Relationship Id="rId2" Type="http://schemas.openxmlformats.org/officeDocument/2006/relationships/hyperlink" Target="https://www.makana.de/nahrungsergaenzung/anwendungsgebiete/gelenke-und-sehnen/msm/360/msm-methylsulfonylmethan-pulver-1-kg-dose" TargetMode="External"/><Relationship Id="rId1" Type="http://schemas.openxmlformats.org/officeDocument/2006/relationships/slideLayout" Target="../slideLayouts/slideLayout2.xml"/><Relationship Id="rId6" Type="http://schemas.openxmlformats.org/officeDocument/2006/relationships/hyperlink" Target="https://www.vitamaze.shop/de/vitalstoffe/pflanzen/vitamaze-opc-traubenkernextrakt" TargetMode="External"/><Relationship Id="rId11" Type="http://schemas.openxmlformats.org/officeDocument/2006/relationships/image" Target="../media/image38.png"/><Relationship Id="rId5" Type="http://schemas.openxmlformats.org/officeDocument/2006/relationships/image" Target="../media/image35.png"/><Relationship Id="rId10" Type="http://schemas.openxmlformats.org/officeDocument/2006/relationships/hyperlink" Target="https://www.makana.de/pferd/futtermittel/ergaenzungsfuttermittel/kieselgur/65/kieselgur-30-pro-1-kg-beutel?gclid=EAIaIQobChMI__G56emG1wIVx7vtCh1anQx5EAQYASABEgICofD_BwE" TargetMode="External"/><Relationship Id="rId4" Type="http://schemas.openxmlformats.org/officeDocument/2006/relationships/image" Target="../media/image34.png"/><Relationship Id="rId9" Type="http://schemas.openxmlformats.org/officeDocument/2006/relationships/image" Target="../media/image37.png"/></Relationships>
</file>

<file path=ppt/slides/_rels/slide49.xml.rels><?xml version="1.0" encoding="UTF-8" standalone="yes"?>
<Relationships xmlns="http://schemas.openxmlformats.org/package/2006/relationships"><Relationship Id="rId8" Type="http://schemas.openxmlformats.org/officeDocument/2006/relationships/hyperlink" Target="http://media.repro-mayr.de/08/564508.pdf" TargetMode="External"/><Relationship Id="rId3" Type="http://schemas.openxmlformats.org/officeDocument/2006/relationships/hyperlink" Target="http://www.medscimonit.com/download/index/idArt/11736" TargetMode="External"/><Relationship Id="rId7" Type="http://schemas.openxmlformats.org/officeDocument/2006/relationships/hyperlink" Target="http://www.bunte.de/beauty/kate-middleton-bienengift-gegen-das-altern-52271.html" TargetMode="External"/><Relationship Id="rId2" Type="http://schemas.openxmlformats.org/officeDocument/2006/relationships/hyperlink" Target="http://www.imker.at/Bericht_Dr_Puttinger.pdf" TargetMode="External"/><Relationship Id="rId1" Type="http://schemas.openxmlformats.org/officeDocument/2006/relationships/slideLayout" Target="../slideLayouts/slideLayout2.xml"/><Relationship Id="rId6" Type="http://schemas.openxmlformats.org/officeDocument/2006/relationships/hyperlink" Target="https://www.medikoel.com/verdampfer_fur_propolis.html?mode=show_item&amp;item_id=279" TargetMode="External"/><Relationship Id="rId5" Type="http://schemas.openxmlformats.org/officeDocument/2006/relationships/hyperlink" Target="https://propolair.at/propolisverdampfer/propolair-propolisverdampfer/" TargetMode="External"/><Relationship Id="rId4" Type="http://schemas.openxmlformats.org/officeDocument/2006/relationships/hyperlink" Target="https://www.bienen-voigt.de/media/katalog/bienen-voig-katalog-2018-web.pdf"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durom-hueftprobleme.de/" TargetMode="External"/><Relationship Id="rId3" Type="http://schemas.openxmlformats.org/officeDocument/2006/relationships/hyperlink" Target="http://www.focus.de/gesundheit/ratgeber/gelenkschmerzen/nachoperationen-wegen-materialbruch-und-korrosion-skandal-neue-knie-und-hueftimplantate-schlechter-als-alte-modelle_id_4125110.html" TargetMode="External"/><Relationship Id="rId7" Type="http://schemas.openxmlformats.org/officeDocument/2006/relationships/hyperlink" Target="http://www.spiegel.de/gesundheit/diagnose/von-hueftprothesen-bis-zu-brustimplantaten-was-bei-medizinprodukten-schieflaeuft-a-1240396.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sueddeutsche.de/gesundheit/der-naechste-bitte-schaedliche-implantate-1.1298422" TargetMode="External"/><Relationship Id="rId5" Type="http://schemas.openxmlformats.org/officeDocument/2006/relationships/hyperlink" Target="http://www.sueddeutsche.de/gesundheit/kritik-an-kuenstlichen-kniegelenken-knirschen-im-knie-1.1300831" TargetMode="External"/><Relationship Id="rId4" Type="http://schemas.openxmlformats.org/officeDocument/2006/relationships/hyperlink" Target="http://daserste.ndr.de/panorama/archiv/2016/Gesunde-Gewinnspannen-bei-hoher-Versagensrate,hueftprothesen102.html"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www.bulkpowders.de/gelatine-kapseln-de.html" TargetMode="External"/><Relationship Id="rId7" Type="http://schemas.openxmlformats.org/officeDocument/2006/relationships/image" Target="../media/image40.png"/><Relationship Id="rId2" Type="http://schemas.openxmlformats.org/officeDocument/2006/relationships/hyperlink" Target="http://www.bulkpowders.de/kapsel-fullkit.html" TargetMode="External"/><Relationship Id="rId1" Type="http://schemas.openxmlformats.org/officeDocument/2006/relationships/slideLayout" Target="../slideLayouts/slideLayout2.xml"/><Relationship Id="rId6" Type="http://schemas.openxmlformats.org/officeDocument/2006/relationships/hyperlink" Target="http://www.kapselwelt.de/" TargetMode="External"/><Relationship Id="rId5" Type="http://schemas.openxmlformats.org/officeDocument/2006/relationships/hyperlink" Target="http://www.kapselwelt.de/shop-norbert54.html" TargetMode="External"/><Relationship Id="rId4" Type="http://schemas.openxmlformats.org/officeDocument/2006/relationships/hyperlink" Target="https://www.youtube.com/watch?v=MwQPYhtu5RI"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s://www.vitamaze.shop/de/vitalstoffe/vitamine/vispura-vitamin-b12" TargetMode="External"/><Relationship Id="rId13" Type="http://schemas.openxmlformats.org/officeDocument/2006/relationships/hyperlink" Target="https://www.pikantum.de/Bio-Pfeffer-schwarz-gemahlen-kbA-1000g-1kg" TargetMode="External"/><Relationship Id="rId3" Type="http://schemas.openxmlformats.org/officeDocument/2006/relationships/hyperlink" Target="https://www.zentrum-der-gesundheit.de/arthrose-ernaehrungsplan.html" TargetMode="External"/><Relationship Id="rId7" Type="http://schemas.openxmlformats.org/officeDocument/2006/relationships/hyperlink" Target="https://www.nordhit.de/vitamin-k2-mk7-200-g-vitamin-d3-10-000-i-e-365-vegane-tabletten/a-101912/" TargetMode="External"/><Relationship Id="rId12" Type="http://schemas.openxmlformats.org/officeDocument/2006/relationships/hyperlink" Target="https://www.pikantum.de/Gelbwurz-Turmeric_2"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s://www.vitamaze.shop/de/vitalstoffe/pflanzen/opc-traubenkernextrakt" TargetMode="External"/><Relationship Id="rId11" Type="http://schemas.openxmlformats.org/officeDocument/2006/relationships/hyperlink" Target="https://www.naturreine-produkte.de/produkte-fuer-tiere/effektive-mikroorganismen/tiere/20/bio-zuckerrohr-melasse-5-l" TargetMode="External"/><Relationship Id="rId5" Type="http://schemas.openxmlformats.org/officeDocument/2006/relationships/hyperlink" Target="https://www.nordhit.de/natuerliches-vitamin-c-250-g-pulver/a-101648/" TargetMode="External"/><Relationship Id="rId10" Type="http://schemas.openxmlformats.org/officeDocument/2006/relationships/hyperlink" Target="https://www.makana.de/nahrungsergaenzung/anwendungsgebiete/gelenke-und-sehnen/kollagen-hydrolysat/286/kollagen-hydrolysat-collagen-1000g?c=263" TargetMode="External"/><Relationship Id="rId4" Type="http://schemas.openxmlformats.org/officeDocument/2006/relationships/hyperlink" Target="https://www.orthomol-orthopaedie-service.de/epaper/ernaehrungsratgeber-arthrose/epaper/ausgabe.pdf" TargetMode="External"/><Relationship Id="rId9" Type="http://schemas.openxmlformats.org/officeDocument/2006/relationships/hyperlink" Target="https://www.makana.de/nahrungsergaenzung/anwendungsgebiete/gelenke-und-sehnen/msm/360/msm-methylsulfonylmethan-pulver-1-kg-dose?c=263"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rheuma-liga.de/stress/" TargetMode="External"/><Relationship Id="rId2" Type="http://schemas.openxmlformats.org/officeDocument/2006/relationships/hyperlink" Target="https://www.animalequality.de/neuigkeiten/studie-rheuma-milch-fleisch"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hyperlink" Target="https://www.aerztezeitung.de/medizin/krankheiten/skelett_und_weichteilkrankheiten/arthrose/article/945208/arthrose-zuviel-sitzen-gelenke-badens.html" TargetMode="Externa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png"/></Relationships>
</file>

<file path=ppt/slides/_rels/slide57.xml.rels><?xml version="1.0" encoding="UTF-8" standalone="yes"?>
<Relationships xmlns="http://schemas.openxmlformats.org/package/2006/relationships"><Relationship Id="rId3" Type="http://schemas.openxmlformats.org/officeDocument/2006/relationships/hyperlink" Target="http://www.presse.uni-oldenburg.de/f-aktuell/24810.html"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news.doccheck.com/de/193267/polymedikation-ein-toedliches-durcheinander/"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www.deguz.de/fachkreise/fachinformationen/metalle-und-Metallischer-zahnersatz/toxische-effekte-von-metallen-im-organismus.html"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hyperlink" Target="https://www.youtube.com/watch?v=Wucz8nIrXYE" TargetMode="External"/><Relationship Id="rId3" Type="http://schemas.openxmlformats.org/officeDocument/2006/relationships/hyperlink" Target="https://www.entgiften-statt-vergiften.com/cms/Schwermetallvergiftung.98+M52087573ab0.0.html" TargetMode="External"/><Relationship Id="rId7" Type="http://schemas.openxmlformats.org/officeDocument/2006/relationships/hyperlink" Target="https://www.zentrum-der-gesundheit.de/aluminium-im-deo-ia.html"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s://www.sciencedirect.com/science/article/pii/S0946672X16303777" TargetMode="External"/><Relationship Id="rId5" Type="http://schemas.openxmlformats.org/officeDocument/2006/relationships/hyperlink" Target="https://www.hippocraticpost.com/mental-health/strong-evidence-linking-aluminium-alzheimers/" TargetMode="External"/><Relationship Id="rId4" Type="http://schemas.openxmlformats.org/officeDocument/2006/relationships/hyperlink" Target="https://www.aerzteblatt.de/archiv/134394/Morbus-Alzheimer-Nach-Jahren-Auftrieb-fuer-die-Aluminiumhypothes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flexikon.doccheck.com/de/Erkrankungen_des_rheumatischen_Formenkreis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aerztezeitung.de/medizin/krankheiten/skelett_und_weichteilkrankheiten/arthrose/article/645897/blei-exposition-erhoeht-arthrose-risiko.html"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hyperlink" Target="http://gelenkexperten.com/fuer-gelenke-wichtige-spurenelemente/" TargetMode="External"/><Relationship Id="rId4" Type="http://schemas.openxmlformats.org/officeDocument/2006/relationships/hyperlink" Target="http://arthritis-research.biomedcentral.com/articles/10.1186/ar3270"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ard.bmj.com/content/annrheumdis/early/2016/02/09/annrheumdis-2016-209228.full.pdf"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gelenkexperten.com/fuer-gelenke-wichtige-spurenelemente/"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www.netzwerk-frauengesundheit.com/krank-durch-fluoridbelastung/"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www.waltermauch.com/news/fluor-basiswissen-von-dr-med-walter-mauch/"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albert-schweitzer-stiftung.de/aktuell/glyphosat-auswirkungen" TargetMode="External"/><Relationship Id="rId7" Type="http://schemas.openxmlformats.org/officeDocument/2006/relationships/hyperlink" Target="http://www.dr-michalzik.de/blog/glyphosat-roundup-schaedigung-der-mitochondrien-hilfe-durch-huminsaeuren/"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s://www.youtube.com/watch?v=3ivpJx3gkMY" TargetMode="External"/><Relationship Id="rId5" Type="http://schemas.openxmlformats.org/officeDocument/2006/relationships/hyperlink" Target="https://www.global2000.at/sites/global/files/Glyphosat_Gekaufte_Wissenschaft-D.pdf" TargetMode="External"/><Relationship Id="rId4" Type="http://schemas.openxmlformats.org/officeDocument/2006/relationships/hyperlink" Target="http://www.gaea.de/userfiles/file/Downloads/2013/dammkultur/krueger_uni_leipzig_glyphosatwirkung_%20auf_%20biol_systeme.pdf"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www.gesundheit.de/krankheiten/knochen-und-gelenke/osteoporose/cola-getraenke-machen-knochen-zerbrechlich"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www.gesundheitlicheaufklaerung.de/die-aspartam-krankheit"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gelenkexperten.com/fuer-gelenke-wichtige-spurenelemente/"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de.sott.net/article/13741-Dunger-13-Tausend-Tonnen-radioaktives-Uran-auf-deutschen-Ackerboden"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hyperlink" Target="http://www.umweltinstitut.org/themen/radioaktivitaet/radioaktivitaet-und-gesundheit/natuerliche-radioaktivitaet/uran-im-duenger.html" TargetMode="External"/><Relationship Id="rId4" Type="http://schemas.openxmlformats.org/officeDocument/2006/relationships/hyperlink" Target="https://www.youtube.com/watch?v=Cpib_FWi59o"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www.urgeschmack.de/lektine/"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www.uuliv.de/getreide-lektine-und-warum-es-immer-mehr-menschen-krank-macht/"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www.arthrose-im-knie.info/die-richtige-ernaehrung-bei-arthrose-im-knie-milchprodukte-meiden/" TargetMode="External"/><Relationship Id="rId2" Type="http://schemas.openxmlformats.org/officeDocument/2006/relationships/hyperlink" Target="http://www.netdoktor.de/krankheiten/laktoseintoleranz/" TargetMode="External"/><Relationship Id="rId1" Type="http://schemas.openxmlformats.org/officeDocument/2006/relationships/slideLayout" Target="../slideLayouts/slideLayout2.xml"/><Relationship Id="rId5" Type="http://schemas.openxmlformats.org/officeDocument/2006/relationships/hyperlink" Target="http://www.netdoktor.de/krankheiten/arthrose/#TOC2" TargetMode="External"/><Relationship Id="rId4" Type="http://schemas.openxmlformats.org/officeDocument/2006/relationships/image" Target="../media/image52.png"/></Relationships>
</file>

<file path=ppt/slides/_rels/slide69.xml.rels><?xml version="1.0" encoding="UTF-8" standalone="yes"?>
<Relationships xmlns="http://schemas.openxmlformats.org/package/2006/relationships"><Relationship Id="rId3" Type="http://schemas.openxmlformats.org/officeDocument/2006/relationships/hyperlink" Target="http://www.drkrieg.de/bombe-fuers-knie/" TargetMode="External"/><Relationship Id="rId2" Type="http://schemas.openxmlformats.org/officeDocument/2006/relationships/hyperlink" Target="https://www.dr-feil.com/arthrose/arthrose.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de.wikipedia.org/wiki/Arthrose" TargetMode="External"/><Relationship Id="rId3" Type="http://schemas.openxmlformats.org/officeDocument/2006/relationships/hyperlink" Target="http://flexikon.doccheck.com/de/Arthrose" TargetMode="External"/><Relationship Id="rId7" Type="http://schemas.openxmlformats.org/officeDocument/2006/relationships/hyperlink" Target="http://gelenkexperten.com/diagnose/arthrose-vs-arthritis-vs-rheuma-vs-gich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pnas.org/content/pnas/early/2017/08/08/1703856114.full.pdf" TargetMode="External"/><Relationship Id="rId5" Type="http://schemas.openxmlformats.org/officeDocument/2006/relationships/hyperlink" Target="http://www.spiegel.de/gesundheit/diagnose/arthrose-wie-lange-die-krankheit-schon-die-menschheit-plagt-a-1162802.html" TargetMode="External"/><Relationship Id="rId4" Type="http://schemas.openxmlformats.org/officeDocument/2006/relationships/hyperlink" Target="http://flexikon.doccheck.com/de/Arthritis" TargetMode="External"/></Relationships>
</file>

<file path=ppt/slides/_rels/slide7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www.aerztezeitung.de/medizin/krankheiten/skelett_und_weichteilkrankheiten/arthrose/article/860859/kniearthrose-keine-eile-arthroskopie.html" TargetMode="External"/><Relationship Id="rId7" Type="http://schemas.openxmlformats.org/officeDocument/2006/relationships/hyperlink" Target="https://www.aerzteblatt.de/treffer?mode=s&amp;wo=17&amp;typ=16&amp;aid=188233&amp;s=arthrose"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s://www.ncbi.nlm.nih.gov/pubmed/22437659" TargetMode="External"/><Relationship Id="rId5" Type="http://schemas.openxmlformats.org/officeDocument/2006/relationships/hyperlink" Target="http://www.nejm.org/doi/full/10.1056/NEJMoa1305189" TargetMode="External"/><Relationship Id="rId4" Type="http://schemas.openxmlformats.org/officeDocument/2006/relationships/hyperlink" Target="http://www.nejm.org/doi/full/10.1056/NEJMoa1301408"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www.ncbi.nlm.nih.gov/pubmed/24065455"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hyperlink" Target="https://www.ncbi.nlm.nih.gov/pubmed/24901927" TargetMode="External"/><Relationship Id="rId4" Type="http://schemas.openxmlformats.org/officeDocument/2006/relationships/hyperlink" Target="https://www.ncbi.nlm.nih.gov/pubmed/22906401"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www.arthrose1.info/arthrose-durch-antibiotika"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www.t-online.de/ratgeber/gesundheit/beschwerden/id_60643326/kortison-bei-arthrose-vorsicht-vor-nebenwirkungen.html"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www.medizinius.de/krankheiten/marcumar-nekrose/"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hyperlink" Target="https://www.aerztezeitung.de/medizin/krankheiten/skelett_und_weichteilkrankheiten/arthrose/article/946600/arthrose-schaden-kortisonspritzen-knie-nutzen.html" TargetMode="External"/></Relationships>
</file>

<file path=ppt/slides/_rels/slide76.xml.rels><?xml version="1.0" encoding="UTF-8" standalone="yes"?>
<Relationships xmlns="http://schemas.openxmlformats.org/package/2006/relationships"><Relationship Id="rId8" Type="http://schemas.openxmlformats.org/officeDocument/2006/relationships/hyperlink" Target="http://www.vitaminum.net/12/medizinskandal-arthrose-arthrose-heilung-der-ultimative-leitfaden" TargetMode="External"/><Relationship Id="rId3" Type="http://schemas.openxmlformats.org/officeDocument/2006/relationships/hyperlink" Target="http://www.dr-feil.com/arthrose/arthrose-ernaehrung-1.html" TargetMode="External"/><Relationship Id="rId7" Type="http://schemas.openxmlformats.org/officeDocument/2006/relationships/hyperlink" Target="http://gelenkexperten.com/fuer-gelenke-wichtige-spurenelemente/" TargetMode="External"/><Relationship Id="rId12" Type="http://schemas.openxmlformats.org/officeDocument/2006/relationships/hyperlink" Target="http://www.arthrose-umschau.com/index.php" TargetMode="External"/><Relationship Id="rId2" Type="http://schemas.openxmlformats.org/officeDocument/2006/relationships/hyperlink" Target="http://vitamine-ratgeber.com/vitalstoffe-bei/arthrose/" TargetMode="External"/><Relationship Id="rId1" Type="http://schemas.openxmlformats.org/officeDocument/2006/relationships/slideLayout" Target="../slideLayouts/slideLayout2.xml"/><Relationship Id="rId6" Type="http://schemas.openxmlformats.org/officeDocument/2006/relationships/hyperlink" Target="http://wirksam-oder-unwirksam.blogspot.de/2013/12/naturheilmittel-zur-behandlung-der.html" TargetMode="External"/><Relationship Id="rId11" Type="http://schemas.openxmlformats.org/officeDocument/2006/relationships/hyperlink" Target="https://www.strunz.com/de/news/arthrose-ade.html" TargetMode="External"/><Relationship Id="rId5" Type="http://schemas.openxmlformats.org/officeDocument/2006/relationships/hyperlink" Target="http://www.arthrose-im-knie.info/warum-schweinefleisch-gift-ist-fuer-jeden-arthrose-patienten/" TargetMode="External"/><Relationship Id="rId10" Type="http://schemas.openxmlformats.org/officeDocument/2006/relationships/hyperlink" Target="http://lex.referata.com/wiki/Knorpelaufbau" TargetMode="External"/><Relationship Id="rId4" Type="http://schemas.openxmlformats.org/officeDocument/2006/relationships/hyperlink" Target="http://www.arthrose-im-knie.info/arthrosefrei-fuer-immer/" TargetMode="External"/><Relationship Id="rId9" Type="http://schemas.openxmlformats.org/officeDocument/2006/relationships/hyperlink" Target="http://www.arthroseselbsthilfe.de/" TargetMode="External"/></Relationships>
</file>

<file path=ppt/slides/_rels/slide77.xml.rels><?xml version="1.0" encoding="UTF-8" standalone="yes"?>
<Relationships xmlns="http://schemas.openxmlformats.org/package/2006/relationships"><Relationship Id="rId8" Type="http://schemas.openxmlformats.org/officeDocument/2006/relationships/hyperlink" Target="http://www.paracelsus.de/magazin/ausgabe/201401/arthrose-naturstoffe-statt-schmerzmittel/" TargetMode="External"/><Relationship Id="rId3" Type="http://schemas.openxmlformats.org/officeDocument/2006/relationships/hyperlink" Target="https://docserv.uni-duesseldorf.de/servlets/DerivateServlet/Derivate-39844/Dissertation%20Carsten%20Moser%20f%C3%BCr%20ULB%20PDFa.pdf" TargetMode="External"/><Relationship Id="rId7" Type="http://schemas.openxmlformats.org/officeDocument/2006/relationships/hyperlink" Target="https://www.zentrum-der-gesundheit.de/arthrose.html" TargetMode="External"/><Relationship Id="rId2" Type="http://schemas.openxmlformats.org/officeDocument/2006/relationships/hyperlink" Target="http://www.wiane.de/Arthrose.html" TargetMode="External"/><Relationship Id="rId1" Type="http://schemas.openxmlformats.org/officeDocument/2006/relationships/slideLayout" Target="../slideLayouts/slideLayout2.xml"/><Relationship Id="rId6" Type="http://schemas.openxmlformats.org/officeDocument/2006/relationships/hyperlink" Target="http://www.gesundheitsinstitut-deutschland.de/arthrose/" TargetMode="External"/><Relationship Id="rId5" Type="http://schemas.openxmlformats.org/officeDocument/2006/relationships/hyperlink" Target="https://www.gelita.com/de/produkte-und-marken/kollagenpeptide/fortigel" TargetMode="External"/><Relationship Id="rId4" Type="http://schemas.openxmlformats.org/officeDocument/2006/relationships/hyperlink" Target="https://wize.life/themen/kategorie/gesundheit/artikel/65759/wie-entsteht-arthrose-und-was-hilft-dagegen-ein-mediziner-klaert-auf" TargetMode="External"/><Relationship Id="rId9" Type="http://schemas.openxmlformats.org/officeDocument/2006/relationships/hyperlink" Target="https://www.deutsche-apotheker-zeitung.de/daz-az/2006/daz-26-2006/uid-16117"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s://www.youtube.com/watch?v=z8gA-oairRU" TargetMode="External"/><Relationship Id="rId7" Type="http://schemas.openxmlformats.org/officeDocument/2006/relationships/hyperlink" Target="https://www.netdoktor.de/news/arthrose-fastfood-schaedigt-die-gelenke/" TargetMode="External"/><Relationship Id="rId2" Type="http://schemas.openxmlformats.org/officeDocument/2006/relationships/hyperlink" Target="http://nietsch.de/arthrose-selbstheilung-p-1905.html" TargetMode="External"/><Relationship Id="rId1" Type="http://schemas.openxmlformats.org/officeDocument/2006/relationships/slideLayout" Target="../slideLayouts/slideLayout2.xml"/><Relationship Id="rId6" Type="http://schemas.openxmlformats.org/officeDocument/2006/relationships/hyperlink" Target="https://www.amazon.de/Arzneimittel-als-Mikron%C3%A4hrstoff-R%C3%A4uber-Apotheker-sollten/dp/3804732674" TargetMode="External"/><Relationship Id="rId5" Type="http://schemas.openxmlformats.org/officeDocument/2006/relationships/hyperlink" Target="http://news.doccheck.com/de/1390/mikronahrstoffe-immer-auf-die-kleinen/" TargetMode="External"/><Relationship Id="rId4" Type="http://schemas.openxmlformats.org/officeDocument/2006/relationships/hyperlink" Target="http://www.orthoknowledge.eu/msm-ein-gutes-schmerzmittel/"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www.dr-nolte.info/ernaehrung/article/krankheiten-durch-ernaehrungsfehler.html" TargetMode="External"/><Relationship Id="rId2" Type="http://schemas.openxmlformats.org/officeDocument/2006/relationships/hyperlink" Target="https://www.aerzteblatt.de/archiv/183365/Arthrose-Was-gibt-es-Neues" TargetMode="External"/><Relationship Id="rId1" Type="http://schemas.openxmlformats.org/officeDocument/2006/relationships/slideLayout" Target="../slideLayouts/slideLayout2.xml"/><Relationship Id="rId6" Type="http://schemas.openxmlformats.org/officeDocument/2006/relationships/hyperlink" Target="http://dr-kasprzak.de/download/gelenkverschleiss-aus-sportmed-sicht-2013-07.pdf" TargetMode="External"/><Relationship Id="rId5" Type="http://schemas.openxmlformats.org/officeDocument/2006/relationships/hyperlink" Target="http://gelenkexperten.com/arthrosemittel/vitamin-c/" TargetMode="External"/><Relationship Id="rId4" Type="http://schemas.openxmlformats.org/officeDocument/2006/relationships/hyperlink" Target="https://www.ncbi.nlm.nih.gov/pubmed/20707943"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flexikon.doccheck.com/de/Erkrankungen_des_rheumatischen_Formenkreise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de.wikipedia.org/wiki/Rheuma" TargetMode="External"/><Relationship Id="rId5" Type="http://schemas.openxmlformats.org/officeDocument/2006/relationships/hyperlink" Target="http://flexikon.doccheck.com/de/Rheuma" TargetMode="External"/><Relationship Id="rId4" Type="http://schemas.openxmlformats.org/officeDocument/2006/relationships/hyperlink" Target="http://gelenkexperten.com/diagnose/arthrose-vs-arthritis-vs-rheuma-vs-gicht/" TargetMode="External"/></Relationships>
</file>

<file path=ppt/slides/_rels/slide80.xml.rels><?xml version="1.0" encoding="UTF-8" standalone="yes"?>
<Relationships xmlns="http://schemas.openxmlformats.org/package/2006/relationships"><Relationship Id="rId8" Type="http://schemas.openxmlformats.org/officeDocument/2006/relationships/hyperlink" Target="http://www.wobenzym.de/de/gelenkschmerzen/" TargetMode="External"/><Relationship Id="rId3" Type="http://schemas.openxmlformats.org/officeDocument/2006/relationships/hyperlink" Target="http://www.smoothie-mixer.de/wildkraeuter-gruene-smoothies/" TargetMode="External"/><Relationship Id="rId7" Type="http://schemas.openxmlformats.org/officeDocument/2006/relationships/hyperlink" Target="http://www.meine-gesundheit.de/heilpflanzen/teufelskralle" TargetMode="External"/><Relationship Id="rId2" Type="http://schemas.openxmlformats.org/officeDocument/2006/relationships/hyperlink" Target="http://www.ndr.de/fernsehen/sendungen/die-ernaehrungsdocs/Iss-Dich-gesund,sendung468670.html" TargetMode="External"/><Relationship Id="rId1" Type="http://schemas.openxmlformats.org/officeDocument/2006/relationships/slideLayout" Target="../slideLayouts/slideLayout2.xml"/><Relationship Id="rId6" Type="http://schemas.openxmlformats.org/officeDocument/2006/relationships/hyperlink" Target="http://heilkraeuter.de/lexikon/teufelskralle.htm" TargetMode="External"/><Relationship Id="rId5" Type="http://schemas.openxmlformats.org/officeDocument/2006/relationships/hyperlink" Target="http://www.kraeuterweisheiten.de/heilpflanzen-bei-arthrose.html" TargetMode="External"/><Relationship Id="rId4" Type="http://schemas.openxmlformats.org/officeDocument/2006/relationships/hyperlink" Target="http://www.wild-kraeuter.de/Frame.html"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s://www.praxisvita.de/bienengift-gegen-rheuma-668.html" TargetMode="External"/><Relationship Id="rId2" Type="http://schemas.openxmlformats.org/officeDocument/2006/relationships/hyperlink" Target="http://webmed.ch/PDF/PDF_Rheuma.pdf"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8" Type="http://schemas.openxmlformats.org/officeDocument/2006/relationships/hyperlink" Target="https://www.netdoktor.de/krankheiten/gicht/" TargetMode="External"/><Relationship Id="rId3" Type="http://schemas.openxmlformats.org/officeDocument/2006/relationships/hyperlink" Target="http://www.alternativ-selbst-behandeln.de/gicht/" TargetMode="External"/><Relationship Id="rId7" Type="http://schemas.openxmlformats.org/officeDocument/2006/relationships/hyperlink" Target="https://www.senioren-ratgeber.de/Ernaehrung/Die-richtige-Ernaehrung-bei-Gicht-517851.html" TargetMode="External"/><Relationship Id="rId12" Type="http://schemas.openxmlformats.org/officeDocument/2006/relationships/hyperlink" Target="https://www.uni-kiel.de/de/universitaet/detailansicht/news/zucker-im-orangensaft-neue-studien-geben-entwarnung-saft-senkt-gicht-risiko/" TargetMode="External"/><Relationship Id="rId2" Type="http://schemas.openxmlformats.org/officeDocument/2006/relationships/hyperlink" Target="https://www.youtube.com/watch?v=ROwNsYjfw6A&amp;feature=youtu.be" TargetMode="External"/><Relationship Id="rId1" Type="http://schemas.openxmlformats.org/officeDocument/2006/relationships/slideLayout" Target="../slideLayouts/slideLayout2.xml"/><Relationship Id="rId6" Type="http://schemas.openxmlformats.org/officeDocument/2006/relationships/hyperlink" Target="https://www.zentrum-der-gesundheit.de/gicht.html" TargetMode="External"/><Relationship Id="rId11" Type="http://schemas.openxmlformats.org/officeDocument/2006/relationships/hyperlink" Target="https://www.aerztezeitung.de/medizin/krankheiten/skelett_und_weichteilkrankheiten/article/966599/kleine-studie-o-saft-senkt-gicht-risiko.html" TargetMode="External"/><Relationship Id="rId5" Type="http://schemas.openxmlformats.org/officeDocument/2006/relationships/hyperlink" Target="http://www.gichtliga.de/informationen-zur-vorbeugung/wie-koennen-sie-gicht-vorbeugen.html" TargetMode="External"/><Relationship Id="rId10" Type="http://schemas.openxmlformats.org/officeDocument/2006/relationships/hyperlink" Target="https://www.aerztezeitung.de/panorama/ernaehrung/article/480960/fruchtzucker-treibt-harnsaeure-hoch.html" TargetMode="External"/><Relationship Id="rId4" Type="http://schemas.openxmlformats.org/officeDocument/2006/relationships/hyperlink" Target="https://dgk.de/meldungen/pravention-und-anti-aging/hoch-dosiertes-vitamin-c-minimiert-gicht-risiko.html" TargetMode="External"/><Relationship Id="rId9" Type="http://schemas.openxmlformats.org/officeDocument/2006/relationships/hyperlink" Target="http://news.doccheck.com/de/43824/hyperurikaemie-neue-sicht-auf-gicht/" TargetMode="External"/></Relationships>
</file>

<file path=ppt/slides/_rels/slide83.xml.rels><?xml version="1.0" encoding="UTF-8" standalone="yes"?>
<Relationships xmlns="http://schemas.openxmlformats.org/package/2006/relationships"><Relationship Id="rId8" Type="http://schemas.openxmlformats.org/officeDocument/2006/relationships/hyperlink" Target="https://www.medizin-transparent.at/gelenkspiegelung-bei-kaputten-knien-nutzlos" TargetMode="External"/><Relationship Id="rId3" Type="http://schemas.openxmlformats.org/officeDocument/2006/relationships/hyperlink" Target="https://www.medizin-transparent.at/" TargetMode="External"/><Relationship Id="rId7" Type="http://schemas.openxmlformats.org/officeDocument/2006/relationships/hyperlink" Target="https://www.medizin-transparent.at/gelenke-schmieren-mit-nahrungsergaenzungsmitteln"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hyperlink" Target="https://www.medizin-transparent.at/weihrauch-heilig-und-heilsam" TargetMode="External"/><Relationship Id="rId5" Type="http://schemas.openxmlformats.org/officeDocument/2006/relationships/hyperlink" Target="https://www.medizin-transparent.at/arthrose-pflanzliche-mittel" TargetMode="External"/><Relationship Id="rId4" Type="http://schemas.openxmlformats.org/officeDocument/2006/relationships/hyperlink" Target="https://www.medizin-transparent.at/fragliche-wirkung-von-nahrungsergaenzungsmittel-msm" TargetMode="External"/><Relationship Id="rId9" Type="http://schemas.openxmlformats.org/officeDocument/2006/relationships/hyperlink" Target="https://www.medizin-transparent.at/rheuma-tripterygium-wilfordii"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s://www.ncbi.nlm.nih.gov/pubmed/30657100" TargetMode="External"/><Relationship Id="rId7" Type="http://schemas.openxmlformats.org/officeDocument/2006/relationships/hyperlink" Target="https://www.ncbi.nlm.nih.gov/pubmed/19340512"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hyperlink" Target="https://www.ncbi.nlm.nih.gov/pubmed/21821055" TargetMode="External"/><Relationship Id="rId5" Type="http://schemas.openxmlformats.org/officeDocument/2006/relationships/hyperlink" Target="https://www.ncbi.nlm.nih.gov/pubmed/8529985" TargetMode="External"/><Relationship Id="rId4" Type="http://schemas.openxmlformats.org/officeDocument/2006/relationships/hyperlink" Target="https://www.ncbi.nlm.nih.gov/pubmed/21811389"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s://www.ncbi.nlm.nih.gov/pubmed/23983046" TargetMode="External"/><Relationship Id="rId7" Type="http://schemas.openxmlformats.org/officeDocument/2006/relationships/hyperlink" Target="https://www.ncbi.nlm.nih.gov/pubmed/25300574"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https://www.ncbi.nlm.nih.gov/pubmed/15330493" TargetMode="External"/><Relationship Id="rId5" Type="http://schemas.openxmlformats.org/officeDocument/2006/relationships/hyperlink" Target="https://www.ncbi.nlm.nih.gov/pubmed/22366869" TargetMode="External"/><Relationship Id="rId4" Type="http://schemas.openxmlformats.org/officeDocument/2006/relationships/hyperlink" Target="https://www.ncbi.nlm.nih.gov/pmc/articles/PMC3018463/"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s://www.ncbi.nlm.nih.gov/pubmed/18416885" TargetMode="External"/><Relationship Id="rId7" Type="http://schemas.openxmlformats.org/officeDocument/2006/relationships/hyperlink" Target="https://www.ncbi.nlm.nih.gov/pubmed/28470851"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hyperlink" Target="https://www.karger.com/Article/Pdf/452613" TargetMode="External"/><Relationship Id="rId5" Type="http://schemas.openxmlformats.org/officeDocument/2006/relationships/hyperlink" Target="https://www.ncbi.nlm.nih.gov/pubmed/27761693" TargetMode="External"/><Relationship Id="rId4" Type="http://schemas.openxmlformats.org/officeDocument/2006/relationships/hyperlink" Target="https://www.ncbi.nlm.nih.gov/pubmed/21251991" TargetMode="External"/></Relationships>
</file>

<file path=ppt/slides/_rels/slide87.xml.rels><?xml version="1.0" encoding="UTF-8" standalone="yes"?>
<Relationships xmlns="http://schemas.openxmlformats.org/package/2006/relationships"><Relationship Id="rId3" Type="http://schemas.openxmlformats.org/officeDocument/2006/relationships/hyperlink" Target="https://www.ncbi.nlm.nih.gov/pmc/articles/PMC5761198/" TargetMode="External"/><Relationship Id="rId7" Type="http://schemas.openxmlformats.org/officeDocument/2006/relationships/hyperlink" Target="https://www.sgsm.ch/fileadmin/user_upload/Zeitschrift/61-2013-2/02-2013_7_Knobloch.pdf"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https://www.ncbi.nlm.nih.gov/pubmed/16309928" TargetMode="External"/><Relationship Id="rId5" Type="http://schemas.openxmlformats.org/officeDocument/2006/relationships/hyperlink" Target="https://www.ncbi.nlm.nih.gov/pubmed/21708034" TargetMode="External"/><Relationship Id="rId4" Type="http://schemas.openxmlformats.org/officeDocument/2006/relationships/hyperlink" Target="https://www.ncbi.nlm.nih.gov/pubmed/18603813" TargetMode="External"/></Relationships>
</file>

<file path=ppt/slides/_rels/slide88.xml.rels><?xml version="1.0" encoding="UTF-8" standalone="yes"?>
<Relationships xmlns="http://schemas.openxmlformats.org/package/2006/relationships"><Relationship Id="rId3" Type="http://schemas.openxmlformats.org/officeDocument/2006/relationships/hyperlink" Target="https://www.ncbi.nlm.nih.gov/pubmed/18674932" TargetMode="External"/><Relationship Id="rId7" Type="http://schemas.openxmlformats.org/officeDocument/2006/relationships/hyperlink" Target="https://www.online-oup.de/article/diaetetische-behandlung-der-symptomatischen-kniegelenkarthrose/uebersichtsarbeiten/y/m/837?pageNumber=0"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hyperlink" Target="https://www.ncbi.nlm.nih.gov/pubmed/25802756" TargetMode="External"/><Relationship Id="rId5" Type="http://schemas.openxmlformats.org/officeDocument/2006/relationships/hyperlink" Target="https://www.researchgate.net/publication/279508007_Efficacy_of_Tart_Cherry_Juice_to_Reduce_Inflammation_Biomarkers_among_Women_with_Inflammatory_Osteoarthritis_OA" TargetMode="External"/><Relationship Id="rId4" Type="http://schemas.openxmlformats.org/officeDocument/2006/relationships/hyperlink" Target="https://www.ncbi.nlm.nih.gov/pubmed/23954704" TargetMode="External"/></Relationships>
</file>

<file path=ppt/slides/_rels/slide89.xml.rels><?xml version="1.0" encoding="UTF-8" standalone="yes"?>
<Relationships xmlns="http://schemas.openxmlformats.org/package/2006/relationships"><Relationship Id="rId8" Type="http://schemas.openxmlformats.org/officeDocument/2006/relationships/hyperlink" Target="http://www.pnas.org/content/114/35/9332.full" TargetMode="External"/><Relationship Id="rId3" Type="http://schemas.openxmlformats.org/officeDocument/2006/relationships/hyperlink" Target="https://www.nature.com/articles/srep46457" TargetMode="External"/><Relationship Id="rId7" Type="http://schemas.openxmlformats.org/officeDocument/2006/relationships/hyperlink" Target="https://www.netdoktor.de/news/arthrose-fastfood-schaedigt-die-gelenke/"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hyperlink" Target="https://www.nature.com/articles/srep46457.pdf" TargetMode="External"/><Relationship Id="rId5" Type="http://schemas.openxmlformats.org/officeDocument/2006/relationships/hyperlink" Target="https://www.ncbi.nlm.nih.gov/pubmed/27481903" TargetMode="External"/><Relationship Id="rId4" Type="http://schemas.openxmlformats.org/officeDocument/2006/relationships/hyperlink" Target="https://www.aerzteblatt.de/nachrichten/74221/Arthrose-Ungesunde-Ernaehrung-kann-den-Gelenkknorpel-schaedigen"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flexikon.doccheck.com/de/Erkrankungen_des_rheumatischen_Formenkreis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de.wikipedia.org/wiki/Gicht" TargetMode="External"/><Relationship Id="rId5" Type="http://schemas.openxmlformats.org/officeDocument/2006/relationships/hyperlink" Target="http://flexikon.doccheck.com/de/Gicht" TargetMode="External"/><Relationship Id="rId4" Type="http://schemas.openxmlformats.org/officeDocument/2006/relationships/hyperlink" Target="http://gelenkexperten.com/diagnose/arthrose-vs-arthritis-vs-rheuma-vs-gicht/" TargetMode="External"/></Relationships>
</file>

<file path=ppt/slides/_rels/slide90.xml.rels><?xml version="1.0" encoding="UTF-8" standalone="yes"?>
<Relationships xmlns="http://schemas.openxmlformats.org/package/2006/relationships"><Relationship Id="rId3" Type="http://schemas.openxmlformats.org/officeDocument/2006/relationships/hyperlink" Target="https://www.ncbi.nlm.nih.gov/pubmed/29911741"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s://www.ncbi.nlm.nih.gov/pubmed/21565898"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hyperlink" Target="https://www.ncbi.nlm.nih.gov/pubmed/27238622" TargetMode="External"/></Relationships>
</file>

<file path=ppt/slides/_rels/slide92.xml.rels><?xml version="1.0" encoding="UTF-8" standalone="yes"?>
<Relationships xmlns="http://schemas.openxmlformats.org/package/2006/relationships"><Relationship Id="rId8" Type="http://schemas.openxmlformats.org/officeDocument/2006/relationships/hyperlink" Target="https://www.ncbi.nlm.nih.gov/pubmed/21354845" TargetMode="External"/><Relationship Id="rId3" Type="http://schemas.openxmlformats.org/officeDocument/2006/relationships/hyperlink" Target="https://www.ncbi.nlm.nih.gov/pubmed/28163961" TargetMode="External"/><Relationship Id="rId7" Type="http://schemas.openxmlformats.org/officeDocument/2006/relationships/hyperlink" Target="http://www.ijrap.net/admin/php/uploads/1007_pdf.pdf"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hyperlink" Target="http://tsmj.ie/wp-content/uploads/2015/07/Bee-venom-therapy-a-sting-in-the-tale-of-rheumatoid-arthritis.pdf" TargetMode="External"/><Relationship Id="rId5" Type="http://schemas.openxmlformats.org/officeDocument/2006/relationships/hyperlink" Target="http://www.ncbi.nlm.nih.gov/pubmed/25380812" TargetMode="External"/><Relationship Id="rId4" Type="http://schemas.openxmlformats.org/officeDocument/2006/relationships/hyperlink" Target="http://www.ncbi.nlm.nih.gov/pmc/articles/PMC1062163/" TargetMode="External"/></Relationships>
</file>

<file path=ppt/slides/_rels/slide93.xml.rels><?xml version="1.0" encoding="UTF-8" standalone="yes"?>
<Relationships xmlns="http://schemas.openxmlformats.org/package/2006/relationships"><Relationship Id="rId8" Type="http://schemas.openxmlformats.org/officeDocument/2006/relationships/hyperlink" Target="https://www.ncbi.nlm.nih.gov/pubmed/22407780" TargetMode="External"/><Relationship Id="rId3" Type="http://schemas.openxmlformats.org/officeDocument/2006/relationships/hyperlink" Target="http://immunology.conferenceseries.com/speaker-pdfs/2015/ahmed-g-hegazi-national-research-center-egypt-232676167.pdf" TargetMode="External"/><Relationship Id="rId7" Type="http://schemas.openxmlformats.org/officeDocument/2006/relationships/hyperlink" Target="https://www.ncbi.nlm.nih.gov/pubmed/20138211"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hyperlink" Target="https://www.ncbi.nlm.nih.gov/pubmed/27031833" TargetMode="External"/><Relationship Id="rId5" Type="http://schemas.openxmlformats.org/officeDocument/2006/relationships/hyperlink" Target="https://www.ncbi.nlm.nih.gov/pubmed/15529353" TargetMode="External"/><Relationship Id="rId4" Type="http://schemas.openxmlformats.org/officeDocument/2006/relationships/hyperlink" Target="https://www.ncbi.nlm.nih.gov/pubmed/18807725" TargetMode="External"/></Relationships>
</file>

<file path=ppt/slides/_rels/slide94.xml.rels><?xml version="1.0" encoding="UTF-8" standalone="yes"?>
<Relationships xmlns="http://schemas.openxmlformats.org/package/2006/relationships"><Relationship Id="rId3" Type="http://schemas.openxmlformats.org/officeDocument/2006/relationships/hyperlink" Target="https://www.ncbi.nlm.nih.gov/pubmed/22591891" TargetMode="External"/><Relationship Id="rId7" Type="http://schemas.openxmlformats.org/officeDocument/2006/relationships/hyperlink" Target="https://www.ncbi.nlm.nih.gov/pubmed/27710596"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hyperlink" Target="https://www.ncbi.nlm.nih.gov/pubmed/21861090" TargetMode="External"/><Relationship Id="rId5" Type="http://schemas.openxmlformats.org/officeDocument/2006/relationships/hyperlink" Target="https://www.ncbi.nlm.nih.gov/pubmed/22316079" TargetMode="External"/><Relationship Id="rId4" Type="http://schemas.openxmlformats.org/officeDocument/2006/relationships/hyperlink" Target="https://www.ncbi.nlm.nih.gov/pubmed/24055518"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https://www.ncbi.nlm.nih.gov/pubmed/30281626" TargetMode="External"/><Relationship Id="rId7" Type="http://schemas.openxmlformats.org/officeDocument/2006/relationships/hyperlink" Target="https://www.ncbi.nlm.nih.gov/pubmed/22162258"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hyperlink" Target="https://www.ncbi.nlm.nih.gov/pubmed/27247920" TargetMode="External"/><Relationship Id="rId5" Type="http://schemas.openxmlformats.org/officeDocument/2006/relationships/hyperlink" Target="https://www.ncbi.nlm.nih.gov/pubmed/28849139" TargetMode="External"/><Relationship Id="rId4" Type="http://schemas.openxmlformats.org/officeDocument/2006/relationships/hyperlink" Target="https://www.ncbi.nlm.nih.gov/pubmed/29611086" TargetMode="External"/></Relationships>
</file>

<file path=ppt/slides/_rels/slide96.xml.rels><?xml version="1.0" encoding="UTF-8" standalone="yes"?>
<Relationships xmlns="http://schemas.openxmlformats.org/package/2006/relationships"><Relationship Id="rId3" Type="http://schemas.openxmlformats.org/officeDocument/2006/relationships/hyperlink" Target="https://www.ncbi.nlm.nih.gov/pubmed/27100726" TargetMode="External"/><Relationship Id="rId7" Type="http://schemas.openxmlformats.org/officeDocument/2006/relationships/hyperlink" Target="https://www.ncbi.nlm.nih.gov/pubmed/28035982"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hyperlink" Target="https://www.ncbi.nlm.nih.gov/pubmed/15194581" TargetMode="External"/><Relationship Id="rId5" Type="http://schemas.openxmlformats.org/officeDocument/2006/relationships/hyperlink" Target="https://www.ncbi.nlm.nih.gov/pmc/articles/PMC3539179/" TargetMode="External"/><Relationship Id="rId4" Type="http://schemas.openxmlformats.org/officeDocument/2006/relationships/hyperlink" Target="https://www.ncbi.nlm.nih.gov/pubmed/22540853" TargetMode="External"/></Relationships>
</file>

<file path=ppt/slides/_rels/slide97.xml.rels><?xml version="1.0" encoding="UTF-8" standalone="yes"?>
<Relationships xmlns="http://schemas.openxmlformats.org/package/2006/relationships"><Relationship Id="rId3" Type="http://schemas.openxmlformats.org/officeDocument/2006/relationships/hyperlink" Target="https://journals.lww.com/annalsofsurgery/Abstract/publishahead/US_FDA_Breast_Implant_Postapproval_Studies_.95394.aspx"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hyperlink" Target="https://www.ncbi.nlm.nih.gov/pubmed/30640923" TargetMode="External"/></Relationships>
</file>

<file path=ppt/slides/_rels/slide98.xml.rels><?xml version="1.0" encoding="UTF-8" standalone="yes"?>
<Relationships xmlns="http://schemas.openxmlformats.org/package/2006/relationships"><Relationship Id="rId8" Type="http://schemas.openxmlformats.org/officeDocument/2006/relationships/hyperlink" Target="https://www.ncbi.nlm.nih.gov/pmc/articles/PMC2234536/" TargetMode="External"/><Relationship Id="rId3" Type="http://schemas.openxmlformats.org/officeDocument/2006/relationships/hyperlink" Target="https://www.ncbi.nlm.nih.gov/pubmed/15738631" TargetMode="External"/><Relationship Id="rId7" Type="http://schemas.openxmlformats.org/officeDocument/2006/relationships/hyperlink" Target="https://www.ncbi.nlm.nih.gov/pmc/articles/PMC2234537/"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hyperlink" Target="https://www.ncbi.nlm.nih.gov/pubmed/29571566" TargetMode="External"/><Relationship Id="rId5" Type="http://schemas.openxmlformats.org/officeDocument/2006/relationships/hyperlink" Target="https://www.ncbi.nlm.nih.gov/pubmed/26082349" TargetMode="External"/><Relationship Id="rId4" Type="http://schemas.openxmlformats.org/officeDocument/2006/relationships/hyperlink" Target="https://www.ncbi.nlm.nih.gov/pubmed/19273781"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s://www.bienen-zur-gesundheit.de/krankheiten/arthrose/" TargetMode="External"/><Relationship Id="rId2" Type="http://schemas.openxmlformats.org/officeDocument/2006/relationships/hyperlink" Target="mailto:info@bienen-zur-gesundheit.d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bgerundetes Rechteck 4"/>
          <p:cNvSpPr/>
          <p:nvPr/>
        </p:nvSpPr>
        <p:spPr>
          <a:xfrm>
            <a:off x="323528" y="2132856"/>
            <a:ext cx="8458200" cy="1828800"/>
          </a:xfrm>
          <a:prstGeom prst="roundRect">
            <a:avLst>
              <a:gd name="adj" fmla="val 10000"/>
            </a:avLst>
          </a:prstGeom>
          <a:solidFill>
            <a:schemeClr val="tx1">
              <a:lumMod val="85000"/>
              <a:alpha val="90000"/>
            </a:schemeClr>
          </a:solidFill>
        </p:spPr>
        <p:style>
          <a:lnRef idx="1">
            <a:schemeClr val="accent2">
              <a:tint val="40000"/>
              <a:alpha val="90000"/>
              <a:hueOff val="0"/>
              <a:satOff val="0"/>
              <a:lumOff val="0"/>
              <a:alphaOff val="0"/>
            </a:schemeClr>
          </a:lnRef>
          <a:fillRef idx="1">
            <a:scrgbClr r="0" g="0" b="0"/>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7" name="Freihandform 6"/>
          <p:cNvSpPr/>
          <p:nvPr/>
        </p:nvSpPr>
        <p:spPr>
          <a:xfrm>
            <a:off x="579990" y="3961655"/>
            <a:ext cx="1471347" cy="2235200"/>
          </a:xfrm>
          <a:custGeom>
            <a:avLst/>
            <a:gdLst>
              <a:gd name="connsiteX0" fmla="*/ 154491 w 1471346"/>
              <a:gd name="connsiteY0" fmla="*/ 0 h 2235200"/>
              <a:gd name="connsiteX1" fmla="*/ 1316855 w 1471346"/>
              <a:gd name="connsiteY1" fmla="*/ 0 h 2235200"/>
              <a:gd name="connsiteX2" fmla="*/ 1471346 w 1471346"/>
              <a:gd name="connsiteY2" fmla="*/ 154491 h 2235200"/>
              <a:gd name="connsiteX3" fmla="*/ 1471346 w 1471346"/>
              <a:gd name="connsiteY3" fmla="*/ 2235200 h 2235200"/>
              <a:gd name="connsiteX4" fmla="*/ 1471346 w 1471346"/>
              <a:gd name="connsiteY4" fmla="*/ 2235200 h 2235200"/>
              <a:gd name="connsiteX5" fmla="*/ 0 w 1471346"/>
              <a:gd name="connsiteY5" fmla="*/ 2235200 h 2235200"/>
              <a:gd name="connsiteX6" fmla="*/ 0 w 1471346"/>
              <a:gd name="connsiteY6" fmla="*/ 2235200 h 2235200"/>
              <a:gd name="connsiteX7" fmla="*/ 0 w 1471346"/>
              <a:gd name="connsiteY7" fmla="*/ 154491 h 2235200"/>
              <a:gd name="connsiteX8" fmla="*/ 154491 w 1471346"/>
              <a:gd name="connsiteY8" fmla="*/ 0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46" h="2235200">
                <a:moveTo>
                  <a:pt x="1316855" y="2235200"/>
                </a:moveTo>
                <a:lnTo>
                  <a:pt x="154491" y="2235200"/>
                </a:lnTo>
                <a:cubicBezTo>
                  <a:pt x="69168" y="2235200"/>
                  <a:pt x="0" y="2166032"/>
                  <a:pt x="0" y="2080709"/>
                </a:cubicBezTo>
                <a:lnTo>
                  <a:pt x="0" y="0"/>
                </a:lnTo>
                <a:lnTo>
                  <a:pt x="0" y="0"/>
                </a:lnTo>
                <a:lnTo>
                  <a:pt x="1471346" y="0"/>
                </a:lnTo>
                <a:lnTo>
                  <a:pt x="1471346" y="0"/>
                </a:lnTo>
                <a:lnTo>
                  <a:pt x="1471346" y="2080709"/>
                </a:lnTo>
                <a:cubicBezTo>
                  <a:pt x="1471346" y="2166032"/>
                  <a:pt x="1402178" y="2235200"/>
                  <a:pt x="1316855" y="2235200"/>
                </a:cubicBezTo>
                <a:close/>
              </a:path>
            </a:pathLst>
          </a:custGeom>
          <a:solidFill>
            <a:srgbClr val="E5F2FF"/>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18402" tIns="274320" rIns="118401" bIns="215937" numCol="1" spcCol="1270" anchor="t" anchorCtr="0">
            <a:noAutofit/>
          </a:bodyPr>
          <a:lstStyle/>
          <a:p>
            <a:pPr lvl="0" algn="l" defTabSz="914400">
              <a:lnSpc>
                <a:spcPct val="90000"/>
              </a:lnSpc>
              <a:spcBef>
                <a:spcPct val="0"/>
              </a:spcBef>
              <a:spcAft>
                <a:spcPct val="35000"/>
              </a:spcAft>
              <a:buNone/>
            </a:pPr>
            <a:r>
              <a:rPr lang="pt-PT" sz="2000" b="1" i="0" kern="1200" dirty="0" smtClean="0">
                <a:solidFill>
                  <a:schemeClr val="bg1"/>
                </a:solidFill>
                <a:latin typeface="Corbel"/>
                <a:ea typeface="+mn-ea"/>
                <a:cs typeface="+mn-cs"/>
                <a:hlinkClick r:id="rId3" action="ppaction://hlinksldjump"/>
              </a:rPr>
              <a:t>Ursachen</a:t>
            </a:r>
            <a:endParaRPr lang="pt-PT" sz="2000" b="1" i="0" kern="1200" dirty="0" smtClean="0">
              <a:solidFill>
                <a:schemeClr val="bg1"/>
              </a:solidFill>
              <a:latin typeface="Corbel"/>
              <a:ea typeface="+mn-ea"/>
              <a:cs typeface="+mn-cs"/>
            </a:endParaRPr>
          </a:p>
          <a:p>
            <a:pPr lvl="0" algn="l" defTabSz="914400">
              <a:lnSpc>
                <a:spcPct val="90000"/>
              </a:lnSpc>
              <a:spcBef>
                <a:spcPct val="0"/>
              </a:spcBef>
              <a:spcAft>
                <a:spcPct val="35000"/>
              </a:spcAft>
              <a:buNone/>
            </a:pPr>
            <a:r>
              <a:rPr lang="pt-PT" sz="1200" b="1" dirty="0" smtClean="0">
                <a:solidFill>
                  <a:schemeClr val="bg1"/>
                </a:solidFill>
                <a:latin typeface="Corbel"/>
              </a:rPr>
              <a:t>pers. Beispiele:</a:t>
            </a:r>
          </a:p>
          <a:p>
            <a:pPr lvl="0" algn="l" defTabSz="914400">
              <a:lnSpc>
                <a:spcPct val="90000"/>
              </a:lnSpc>
              <a:spcBef>
                <a:spcPct val="0"/>
              </a:spcBef>
              <a:spcAft>
                <a:spcPct val="35000"/>
              </a:spcAft>
              <a:buNone/>
            </a:pPr>
            <a:r>
              <a:rPr lang="pt-PT" sz="1200" b="1" dirty="0" smtClean="0">
                <a:solidFill>
                  <a:schemeClr val="bg1"/>
                </a:solidFill>
                <a:latin typeface="Corbel"/>
              </a:rPr>
              <a:t>Nährstoffmangel</a:t>
            </a:r>
          </a:p>
          <a:p>
            <a:pPr lvl="0" algn="l" defTabSz="914400">
              <a:lnSpc>
                <a:spcPct val="90000"/>
              </a:lnSpc>
              <a:spcBef>
                <a:spcPct val="0"/>
              </a:spcBef>
              <a:spcAft>
                <a:spcPct val="35000"/>
              </a:spcAft>
              <a:buNone/>
            </a:pPr>
            <a:r>
              <a:rPr lang="pt-PT" sz="1200" b="1" dirty="0" smtClean="0">
                <a:solidFill>
                  <a:schemeClr val="bg1"/>
                </a:solidFill>
                <a:latin typeface="Corbel"/>
              </a:rPr>
              <a:t>schädliche Lebensmittel</a:t>
            </a:r>
          </a:p>
          <a:p>
            <a:pPr>
              <a:lnSpc>
                <a:spcPct val="90000"/>
              </a:lnSpc>
              <a:spcBef>
                <a:spcPct val="0"/>
              </a:spcBef>
              <a:spcAft>
                <a:spcPct val="35000"/>
              </a:spcAft>
            </a:pPr>
            <a:r>
              <a:rPr lang="pt-PT" sz="1200" b="1" i="0" kern="1200" dirty="0" smtClean="0">
                <a:solidFill>
                  <a:schemeClr val="tx1">
                    <a:lumMod val="65000"/>
                  </a:schemeClr>
                </a:solidFill>
                <a:latin typeface="Corbel"/>
              </a:rPr>
              <a:t>(Überlastung, </a:t>
            </a:r>
            <a:r>
              <a:rPr lang="pt-PT" sz="1200" b="1" dirty="0" smtClean="0">
                <a:solidFill>
                  <a:schemeClr val="tx1">
                    <a:lumMod val="65000"/>
                  </a:schemeClr>
                </a:solidFill>
                <a:latin typeface="Corbel"/>
              </a:rPr>
              <a:t>Hyftdysplasie)</a:t>
            </a:r>
            <a:endParaRPr lang="pt-PT" sz="1200" b="1" dirty="0">
              <a:solidFill>
                <a:schemeClr val="tx1">
                  <a:lumMod val="65000"/>
                </a:schemeClr>
              </a:solidFill>
              <a:latin typeface="Corbel"/>
            </a:endParaRPr>
          </a:p>
          <a:p>
            <a:pPr lvl="0" algn="l" defTabSz="914400">
              <a:lnSpc>
                <a:spcPct val="90000"/>
              </a:lnSpc>
              <a:spcBef>
                <a:spcPct val="0"/>
              </a:spcBef>
              <a:spcAft>
                <a:spcPct val="35000"/>
              </a:spcAft>
              <a:buNone/>
            </a:pPr>
            <a:endParaRPr lang="pt-PT" sz="1200" b="1" i="0" kern="1200" dirty="0">
              <a:solidFill>
                <a:schemeClr val="bg1"/>
              </a:solidFill>
              <a:latin typeface="Corbel"/>
            </a:endParaRPr>
          </a:p>
        </p:txBody>
      </p:sp>
      <p:sp>
        <p:nvSpPr>
          <p:cNvPr id="9" name="Freihandform 8"/>
          <p:cNvSpPr/>
          <p:nvPr/>
        </p:nvSpPr>
        <p:spPr>
          <a:xfrm>
            <a:off x="2198473" y="3961654"/>
            <a:ext cx="1471347" cy="2235201"/>
          </a:xfrm>
          <a:custGeom>
            <a:avLst/>
            <a:gdLst>
              <a:gd name="connsiteX0" fmla="*/ 154491 w 1471346"/>
              <a:gd name="connsiteY0" fmla="*/ 0 h 2235200"/>
              <a:gd name="connsiteX1" fmla="*/ 1316855 w 1471346"/>
              <a:gd name="connsiteY1" fmla="*/ 0 h 2235200"/>
              <a:gd name="connsiteX2" fmla="*/ 1471346 w 1471346"/>
              <a:gd name="connsiteY2" fmla="*/ 154491 h 2235200"/>
              <a:gd name="connsiteX3" fmla="*/ 1471346 w 1471346"/>
              <a:gd name="connsiteY3" fmla="*/ 2235200 h 2235200"/>
              <a:gd name="connsiteX4" fmla="*/ 1471346 w 1471346"/>
              <a:gd name="connsiteY4" fmla="*/ 2235200 h 2235200"/>
              <a:gd name="connsiteX5" fmla="*/ 0 w 1471346"/>
              <a:gd name="connsiteY5" fmla="*/ 2235200 h 2235200"/>
              <a:gd name="connsiteX6" fmla="*/ 0 w 1471346"/>
              <a:gd name="connsiteY6" fmla="*/ 2235200 h 2235200"/>
              <a:gd name="connsiteX7" fmla="*/ 0 w 1471346"/>
              <a:gd name="connsiteY7" fmla="*/ 154491 h 2235200"/>
              <a:gd name="connsiteX8" fmla="*/ 154491 w 1471346"/>
              <a:gd name="connsiteY8" fmla="*/ 0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46" h="2235200">
                <a:moveTo>
                  <a:pt x="1316855" y="2235200"/>
                </a:moveTo>
                <a:lnTo>
                  <a:pt x="154491" y="2235200"/>
                </a:lnTo>
                <a:cubicBezTo>
                  <a:pt x="69168" y="2235200"/>
                  <a:pt x="0" y="2166032"/>
                  <a:pt x="0" y="2080709"/>
                </a:cubicBezTo>
                <a:lnTo>
                  <a:pt x="0" y="0"/>
                </a:lnTo>
                <a:lnTo>
                  <a:pt x="0" y="0"/>
                </a:lnTo>
                <a:lnTo>
                  <a:pt x="1471346" y="0"/>
                </a:lnTo>
                <a:lnTo>
                  <a:pt x="1471346" y="0"/>
                </a:lnTo>
                <a:lnTo>
                  <a:pt x="1471346" y="2080709"/>
                </a:lnTo>
                <a:cubicBezTo>
                  <a:pt x="1471346" y="2166032"/>
                  <a:pt x="1402178" y="2235200"/>
                  <a:pt x="1316855" y="2235200"/>
                </a:cubicBezTo>
                <a:close/>
              </a:path>
            </a:pathLst>
          </a:custGeom>
          <a:solidFill>
            <a:srgbClr val="BDDEFF"/>
          </a:solidFill>
        </p:spPr>
        <p:style>
          <a:lnRef idx="0">
            <a:schemeClr val="lt1">
              <a:hueOff val="0"/>
              <a:satOff val="0"/>
              <a:lumOff val="0"/>
              <a:alphaOff val="0"/>
            </a:schemeClr>
          </a:lnRef>
          <a:fillRef idx="3">
            <a:schemeClr val="accent2">
              <a:hueOff val="1385580"/>
              <a:satOff val="-238"/>
              <a:lumOff val="-2451"/>
              <a:alphaOff val="0"/>
            </a:schemeClr>
          </a:fillRef>
          <a:effectRef idx="2">
            <a:schemeClr val="accent2">
              <a:hueOff val="1385580"/>
              <a:satOff val="-238"/>
              <a:lumOff val="-2451"/>
              <a:alphaOff val="0"/>
            </a:schemeClr>
          </a:effectRef>
          <a:fontRef idx="minor">
            <a:schemeClr val="lt1"/>
          </a:fontRef>
        </p:style>
        <p:txBody>
          <a:bodyPr spcFirstLastPara="0" vert="horz" wrap="square" lIns="118401" tIns="274321" rIns="118402" bIns="215937" numCol="1" spcCol="1270" anchor="t" anchorCtr="0">
            <a:noAutofit/>
          </a:bodyPr>
          <a:lstStyle/>
          <a:p>
            <a:pPr lvl="0" algn="l" defTabSz="914400">
              <a:lnSpc>
                <a:spcPct val="90000"/>
              </a:lnSpc>
              <a:spcBef>
                <a:spcPct val="0"/>
              </a:spcBef>
              <a:spcAft>
                <a:spcPct val="35000"/>
              </a:spcAft>
              <a:buNone/>
            </a:pPr>
            <a:r>
              <a:rPr lang="pt-PT" sz="2000" b="1" i="0" kern="1200" dirty="0" smtClean="0">
                <a:solidFill>
                  <a:schemeClr val="bg1"/>
                </a:solidFill>
                <a:latin typeface="Corbel"/>
                <a:ea typeface="+mn-ea"/>
                <a:cs typeface="+mn-cs"/>
              </a:rPr>
              <a:t>Verbrei-tung</a:t>
            </a:r>
          </a:p>
          <a:p>
            <a:pPr>
              <a:lnSpc>
                <a:spcPct val="90000"/>
              </a:lnSpc>
              <a:spcBef>
                <a:spcPct val="0"/>
              </a:spcBef>
              <a:spcAft>
                <a:spcPct val="35000"/>
              </a:spcAft>
            </a:pPr>
            <a:r>
              <a:rPr lang="de-DE" sz="1200" b="1" dirty="0" smtClean="0">
                <a:solidFill>
                  <a:schemeClr val="bg1"/>
                </a:solidFill>
                <a:latin typeface="Corbel" panose="020B0503020204020204" pitchFamily="34" charset="0"/>
              </a:rPr>
              <a:t>Mehr als 150 Millionen </a:t>
            </a:r>
            <a:r>
              <a:rPr lang="de-DE" sz="1200" b="1" dirty="0">
                <a:solidFill>
                  <a:schemeClr val="bg1"/>
                </a:solidFill>
                <a:latin typeface="Corbel" panose="020B0503020204020204" pitchFamily="34" charset="0"/>
              </a:rPr>
              <a:t>Betroffene </a:t>
            </a:r>
            <a:r>
              <a:rPr lang="de-DE" sz="1200" b="1" dirty="0" smtClean="0">
                <a:solidFill>
                  <a:schemeClr val="bg1"/>
                </a:solidFill>
                <a:latin typeface="Corbel" panose="020B0503020204020204" pitchFamily="34" charset="0"/>
              </a:rPr>
              <a:t>weltweit</a:t>
            </a:r>
            <a:endParaRPr lang="de-DE" sz="1200" b="1" dirty="0">
              <a:solidFill>
                <a:schemeClr val="bg1"/>
              </a:solidFill>
              <a:latin typeface="Corbel" panose="020B0503020204020204" pitchFamily="34" charset="0"/>
            </a:endParaRPr>
          </a:p>
          <a:p>
            <a:pPr lvl="0" algn="l" defTabSz="914400">
              <a:lnSpc>
                <a:spcPct val="90000"/>
              </a:lnSpc>
              <a:spcBef>
                <a:spcPct val="0"/>
              </a:spcBef>
              <a:spcAft>
                <a:spcPct val="35000"/>
              </a:spcAft>
              <a:buNone/>
            </a:pPr>
            <a:endParaRPr lang="pt-PT" sz="2000" b="1" i="0" kern="1200" dirty="0">
              <a:solidFill>
                <a:schemeClr val="bg1"/>
              </a:solidFill>
              <a:latin typeface="Corbel"/>
              <a:ea typeface="+mn-ea"/>
              <a:cs typeface="+mn-cs"/>
            </a:endParaRPr>
          </a:p>
        </p:txBody>
      </p:sp>
      <p:sp>
        <p:nvSpPr>
          <p:cNvPr id="12" name="Freihandform 11"/>
          <p:cNvSpPr/>
          <p:nvPr/>
        </p:nvSpPr>
        <p:spPr>
          <a:xfrm>
            <a:off x="3816954" y="3961654"/>
            <a:ext cx="1471346" cy="2235201"/>
          </a:xfrm>
          <a:custGeom>
            <a:avLst/>
            <a:gdLst>
              <a:gd name="connsiteX0" fmla="*/ 154491 w 1471346"/>
              <a:gd name="connsiteY0" fmla="*/ 0 h 2235200"/>
              <a:gd name="connsiteX1" fmla="*/ 1316855 w 1471346"/>
              <a:gd name="connsiteY1" fmla="*/ 0 h 2235200"/>
              <a:gd name="connsiteX2" fmla="*/ 1471346 w 1471346"/>
              <a:gd name="connsiteY2" fmla="*/ 154491 h 2235200"/>
              <a:gd name="connsiteX3" fmla="*/ 1471346 w 1471346"/>
              <a:gd name="connsiteY3" fmla="*/ 2235200 h 2235200"/>
              <a:gd name="connsiteX4" fmla="*/ 1471346 w 1471346"/>
              <a:gd name="connsiteY4" fmla="*/ 2235200 h 2235200"/>
              <a:gd name="connsiteX5" fmla="*/ 0 w 1471346"/>
              <a:gd name="connsiteY5" fmla="*/ 2235200 h 2235200"/>
              <a:gd name="connsiteX6" fmla="*/ 0 w 1471346"/>
              <a:gd name="connsiteY6" fmla="*/ 2235200 h 2235200"/>
              <a:gd name="connsiteX7" fmla="*/ 0 w 1471346"/>
              <a:gd name="connsiteY7" fmla="*/ 154491 h 2235200"/>
              <a:gd name="connsiteX8" fmla="*/ 154491 w 1471346"/>
              <a:gd name="connsiteY8" fmla="*/ 0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46" h="2235200">
                <a:moveTo>
                  <a:pt x="1316855" y="2235200"/>
                </a:moveTo>
                <a:lnTo>
                  <a:pt x="154491" y="2235200"/>
                </a:lnTo>
                <a:cubicBezTo>
                  <a:pt x="69168" y="2235200"/>
                  <a:pt x="0" y="2166032"/>
                  <a:pt x="0" y="2080709"/>
                </a:cubicBezTo>
                <a:lnTo>
                  <a:pt x="0" y="0"/>
                </a:lnTo>
                <a:lnTo>
                  <a:pt x="0" y="0"/>
                </a:lnTo>
                <a:lnTo>
                  <a:pt x="1471346" y="0"/>
                </a:lnTo>
                <a:lnTo>
                  <a:pt x="1471346" y="0"/>
                </a:lnTo>
                <a:lnTo>
                  <a:pt x="1471346" y="2080709"/>
                </a:lnTo>
                <a:cubicBezTo>
                  <a:pt x="1471346" y="2166032"/>
                  <a:pt x="1402178" y="2235200"/>
                  <a:pt x="1316855" y="2235200"/>
                </a:cubicBezTo>
                <a:close/>
              </a:path>
            </a:pathLst>
          </a:custGeom>
          <a:solidFill>
            <a:srgbClr val="99CCFF"/>
          </a:solidFill>
        </p:spPr>
        <p:style>
          <a:lnRef idx="0">
            <a:schemeClr val="lt1">
              <a:hueOff val="0"/>
              <a:satOff val="0"/>
              <a:lumOff val="0"/>
              <a:alphaOff val="0"/>
            </a:schemeClr>
          </a:lnRef>
          <a:fillRef idx="3">
            <a:schemeClr val="accent2">
              <a:hueOff val="2771159"/>
              <a:satOff val="-477"/>
              <a:lumOff val="-4902"/>
              <a:alphaOff val="0"/>
            </a:schemeClr>
          </a:fillRef>
          <a:effectRef idx="2">
            <a:schemeClr val="accent2">
              <a:hueOff val="2771159"/>
              <a:satOff val="-477"/>
              <a:lumOff val="-4902"/>
              <a:alphaOff val="0"/>
            </a:schemeClr>
          </a:effectRef>
          <a:fontRef idx="minor">
            <a:schemeClr val="lt1"/>
          </a:fontRef>
        </p:style>
        <p:txBody>
          <a:bodyPr spcFirstLastPara="0" vert="horz" wrap="square" lIns="118401" tIns="274321" rIns="118401" bIns="215937" numCol="1" spcCol="1270" anchor="t" anchorCtr="0">
            <a:noAutofit/>
          </a:bodyPr>
          <a:lstStyle/>
          <a:p>
            <a:pPr lvl="0" algn="l" defTabSz="914400">
              <a:lnSpc>
                <a:spcPct val="90000"/>
              </a:lnSpc>
              <a:spcBef>
                <a:spcPct val="0"/>
              </a:spcBef>
              <a:spcAft>
                <a:spcPct val="35000"/>
              </a:spcAft>
              <a:buNone/>
            </a:pPr>
            <a:r>
              <a:rPr lang="pt-PT" sz="2000" b="1" i="0" kern="1200" dirty="0" smtClean="0">
                <a:solidFill>
                  <a:schemeClr val="bg1"/>
                </a:solidFill>
                <a:latin typeface="Corbel"/>
                <a:ea typeface="+mn-ea"/>
                <a:cs typeface="+mn-cs"/>
              </a:rPr>
              <a:t>Behand-lungs-konzepte</a:t>
            </a:r>
          </a:p>
          <a:p>
            <a:pPr lvl="0" algn="l" defTabSz="914400">
              <a:lnSpc>
                <a:spcPct val="90000"/>
              </a:lnSpc>
              <a:spcBef>
                <a:spcPct val="0"/>
              </a:spcBef>
              <a:spcAft>
                <a:spcPct val="35000"/>
              </a:spcAft>
              <a:buNone/>
            </a:pPr>
            <a:r>
              <a:rPr lang="pt-PT" sz="1200" b="1" dirty="0" smtClean="0">
                <a:solidFill>
                  <a:schemeClr val="bg1"/>
                </a:solidFill>
                <a:latin typeface="Corbel"/>
              </a:rPr>
              <a:t>Ursachen-spezifische Komplex-behandlung</a:t>
            </a:r>
            <a:endParaRPr lang="pt-PT" sz="1200" b="1" i="0" kern="1200" dirty="0">
              <a:solidFill>
                <a:schemeClr val="bg1"/>
              </a:solidFill>
              <a:latin typeface="Corbel"/>
              <a:ea typeface="+mn-ea"/>
              <a:cs typeface="+mn-cs"/>
            </a:endParaRPr>
          </a:p>
        </p:txBody>
      </p:sp>
      <p:sp>
        <p:nvSpPr>
          <p:cNvPr id="14" name="Freihandform 13"/>
          <p:cNvSpPr/>
          <p:nvPr/>
        </p:nvSpPr>
        <p:spPr>
          <a:xfrm>
            <a:off x="5435436" y="3961655"/>
            <a:ext cx="1471347" cy="2235200"/>
          </a:xfrm>
          <a:custGeom>
            <a:avLst/>
            <a:gdLst>
              <a:gd name="connsiteX0" fmla="*/ 154491 w 1471346"/>
              <a:gd name="connsiteY0" fmla="*/ 0 h 2235200"/>
              <a:gd name="connsiteX1" fmla="*/ 1316855 w 1471346"/>
              <a:gd name="connsiteY1" fmla="*/ 0 h 2235200"/>
              <a:gd name="connsiteX2" fmla="*/ 1471346 w 1471346"/>
              <a:gd name="connsiteY2" fmla="*/ 154491 h 2235200"/>
              <a:gd name="connsiteX3" fmla="*/ 1471346 w 1471346"/>
              <a:gd name="connsiteY3" fmla="*/ 2235200 h 2235200"/>
              <a:gd name="connsiteX4" fmla="*/ 1471346 w 1471346"/>
              <a:gd name="connsiteY4" fmla="*/ 2235200 h 2235200"/>
              <a:gd name="connsiteX5" fmla="*/ 0 w 1471346"/>
              <a:gd name="connsiteY5" fmla="*/ 2235200 h 2235200"/>
              <a:gd name="connsiteX6" fmla="*/ 0 w 1471346"/>
              <a:gd name="connsiteY6" fmla="*/ 2235200 h 2235200"/>
              <a:gd name="connsiteX7" fmla="*/ 0 w 1471346"/>
              <a:gd name="connsiteY7" fmla="*/ 154491 h 2235200"/>
              <a:gd name="connsiteX8" fmla="*/ 154491 w 1471346"/>
              <a:gd name="connsiteY8" fmla="*/ 0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46" h="2235200">
                <a:moveTo>
                  <a:pt x="1316855" y="2235200"/>
                </a:moveTo>
                <a:lnTo>
                  <a:pt x="154491" y="2235200"/>
                </a:lnTo>
                <a:cubicBezTo>
                  <a:pt x="69168" y="2235200"/>
                  <a:pt x="0" y="2166032"/>
                  <a:pt x="0" y="2080709"/>
                </a:cubicBezTo>
                <a:lnTo>
                  <a:pt x="0" y="0"/>
                </a:lnTo>
                <a:lnTo>
                  <a:pt x="0" y="0"/>
                </a:lnTo>
                <a:lnTo>
                  <a:pt x="1471346" y="0"/>
                </a:lnTo>
                <a:lnTo>
                  <a:pt x="1471346" y="0"/>
                </a:lnTo>
                <a:lnTo>
                  <a:pt x="1471346" y="2080709"/>
                </a:lnTo>
                <a:cubicBezTo>
                  <a:pt x="1471346" y="2166032"/>
                  <a:pt x="1402178" y="2235200"/>
                  <a:pt x="1316855" y="2235200"/>
                </a:cubicBezTo>
                <a:close/>
              </a:path>
            </a:pathLst>
          </a:custGeom>
          <a:solidFill>
            <a:srgbClr val="81C0FF"/>
          </a:solidFill>
        </p:spPr>
        <p:style>
          <a:lnRef idx="0">
            <a:schemeClr val="lt1">
              <a:hueOff val="0"/>
              <a:satOff val="0"/>
              <a:lumOff val="0"/>
              <a:alphaOff val="0"/>
            </a:schemeClr>
          </a:lnRef>
          <a:fillRef idx="3">
            <a:schemeClr val="accent2">
              <a:hueOff val="4156739"/>
              <a:satOff val="-715"/>
              <a:lumOff val="-7353"/>
              <a:alphaOff val="0"/>
            </a:schemeClr>
          </a:fillRef>
          <a:effectRef idx="2">
            <a:schemeClr val="accent2">
              <a:hueOff val="4156739"/>
              <a:satOff val="-715"/>
              <a:lumOff val="-7353"/>
              <a:alphaOff val="0"/>
            </a:schemeClr>
          </a:effectRef>
          <a:fontRef idx="minor">
            <a:schemeClr val="lt1"/>
          </a:fontRef>
        </p:style>
        <p:txBody>
          <a:bodyPr spcFirstLastPara="0" vert="horz" wrap="square" lIns="118401" tIns="274320" rIns="118402" bIns="215937" numCol="1" spcCol="1270" anchor="t" anchorCtr="0">
            <a:noAutofit/>
          </a:bodyPr>
          <a:lstStyle/>
          <a:p>
            <a:pPr lvl="0" algn="l" defTabSz="914400">
              <a:lnSpc>
                <a:spcPct val="90000"/>
              </a:lnSpc>
              <a:spcBef>
                <a:spcPct val="0"/>
              </a:spcBef>
              <a:spcAft>
                <a:spcPct val="35000"/>
              </a:spcAft>
              <a:buNone/>
            </a:pPr>
            <a:r>
              <a:rPr lang="pt-PT" sz="2000" b="1" i="0" kern="1200" dirty="0" smtClean="0">
                <a:solidFill>
                  <a:schemeClr val="bg1"/>
                </a:solidFill>
                <a:latin typeface="Corbel"/>
                <a:ea typeface="+mn-ea"/>
                <a:cs typeface="+mn-cs"/>
              </a:rPr>
              <a:t>Eigen-verant-wortung</a:t>
            </a:r>
          </a:p>
          <a:p>
            <a:pPr lvl="0" algn="l" defTabSz="914400">
              <a:lnSpc>
                <a:spcPct val="90000"/>
              </a:lnSpc>
              <a:spcBef>
                <a:spcPct val="0"/>
              </a:spcBef>
              <a:spcAft>
                <a:spcPct val="35000"/>
              </a:spcAft>
              <a:buNone/>
            </a:pPr>
            <a:r>
              <a:rPr lang="pt-PT" sz="1200" b="1" dirty="0" smtClean="0">
                <a:solidFill>
                  <a:schemeClr val="bg1"/>
                </a:solidFill>
                <a:latin typeface="Corbel"/>
              </a:rPr>
              <a:t>Ernährungs-umstellung</a:t>
            </a:r>
          </a:p>
          <a:p>
            <a:pPr lvl="0" algn="l" defTabSz="914400">
              <a:lnSpc>
                <a:spcPct val="90000"/>
              </a:lnSpc>
              <a:spcBef>
                <a:spcPct val="0"/>
              </a:spcBef>
              <a:spcAft>
                <a:spcPct val="35000"/>
              </a:spcAft>
              <a:buNone/>
            </a:pPr>
            <a:r>
              <a:rPr lang="pt-PT" sz="1200" b="1" i="0" kern="1200" dirty="0" smtClean="0">
                <a:solidFill>
                  <a:schemeClr val="bg1"/>
                </a:solidFill>
                <a:latin typeface="Corbel"/>
              </a:rPr>
              <a:t>Moderater Sport</a:t>
            </a:r>
          </a:p>
          <a:p>
            <a:pPr lvl="0" algn="l" defTabSz="914400">
              <a:lnSpc>
                <a:spcPct val="90000"/>
              </a:lnSpc>
              <a:spcBef>
                <a:spcPct val="0"/>
              </a:spcBef>
              <a:spcAft>
                <a:spcPct val="35000"/>
              </a:spcAft>
              <a:buNone/>
            </a:pPr>
            <a:r>
              <a:rPr lang="pt-PT" sz="1200" b="1" dirty="0" smtClean="0">
                <a:solidFill>
                  <a:schemeClr val="bg1"/>
                </a:solidFill>
                <a:latin typeface="Corbel"/>
              </a:rPr>
              <a:t>Raucherstopp ...</a:t>
            </a:r>
            <a:endParaRPr lang="pt-PT" sz="1200" b="1" i="0" kern="1200" dirty="0" smtClean="0">
              <a:solidFill>
                <a:schemeClr val="bg1"/>
              </a:solidFill>
              <a:latin typeface="Corbel"/>
            </a:endParaRPr>
          </a:p>
          <a:p>
            <a:pPr lvl="0" algn="l" defTabSz="914400">
              <a:lnSpc>
                <a:spcPct val="90000"/>
              </a:lnSpc>
              <a:spcBef>
                <a:spcPct val="0"/>
              </a:spcBef>
              <a:spcAft>
                <a:spcPct val="35000"/>
              </a:spcAft>
              <a:buNone/>
            </a:pPr>
            <a:endParaRPr lang="pt-PT" sz="1200" b="1" i="0" kern="1200" dirty="0">
              <a:solidFill>
                <a:schemeClr val="bg1"/>
              </a:solidFill>
              <a:latin typeface="Corbel"/>
              <a:ea typeface="+mn-ea"/>
              <a:cs typeface="+mn-cs"/>
            </a:endParaRPr>
          </a:p>
        </p:txBody>
      </p:sp>
      <p:sp>
        <p:nvSpPr>
          <p:cNvPr id="16" name="Freihandform 15"/>
          <p:cNvSpPr/>
          <p:nvPr/>
        </p:nvSpPr>
        <p:spPr>
          <a:xfrm>
            <a:off x="7053917" y="3961655"/>
            <a:ext cx="1471347" cy="2235200"/>
          </a:xfrm>
          <a:custGeom>
            <a:avLst/>
            <a:gdLst>
              <a:gd name="connsiteX0" fmla="*/ 154491 w 1471346"/>
              <a:gd name="connsiteY0" fmla="*/ 0 h 2235200"/>
              <a:gd name="connsiteX1" fmla="*/ 1316855 w 1471346"/>
              <a:gd name="connsiteY1" fmla="*/ 0 h 2235200"/>
              <a:gd name="connsiteX2" fmla="*/ 1471346 w 1471346"/>
              <a:gd name="connsiteY2" fmla="*/ 154491 h 2235200"/>
              <a:gd name="connsiteX3" fmla="*/ 1471346 w 1471346"/>
              <a:gd name="connsiteY3" fmla="*/ 2235200 h 2235200"/>
              <a:gd name="connsiteX4" fmla="*/ 1471346 w 1471346"/>
              <a:gd name="connsiteY4" fmla="*/ 2235200 h 2235200"/>
              <a:gd name="connsiteX5" fmla="*/ 0 w 1471346"/>
              <a:gd name="connsiteY5" fmla="*/ 2235200 h 2235200"/>
              <a:gd name="connsiteX6" fmla="*/ 0 w 1471346"/>
              <a:gd name="connsiteY6" fmla="*/ 2235200 h 2235200"/>
              <a:gd name="connsiteX7" fmla="*/ 0 w 1471346"/>
              <a:gd name="connsiteY7" fmla="*/ 154491 h 2235200"/>
              <a:gd name="connsiteX8" fmla="*/ 154491 w 1471346"/>
              <a:gd name="connsiteY8" fmla="*/ 0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46" h="2235200">
                <a:moveTo>
                  <a:pt x="1316855" y="2235200"/>
                </a:moveTo>
                <a:lnTo>
                  <a:pt x="154491" y="2235200"/>
                </a:lnTo>
                <a:cubicBezTo>
                  <a:pt x="69168" y="2235200"/>
                  <a:pt x="0" y="2166032"/>
                  <a:pt x="0" y="2080709"/>
                </a:cubicBezTo>
                <a:lnTo>
                  <a:pt x="0" y="0"/>
                </a:lnTo>
                <a:lnTo>
                  <a:pt x="0" y="0"/>
                </a:lnTo>
                <a:lnTo>
                  <a:pt x="1471346" y="0"/>
                </a:lnTo>
                <a:lnTo>
                  <a:pt x="1471346" y="0"/>
                </a:lnTo>
                <a:lnTo>
                  <a:pt x="1471346" y="2080709"/>
                </a:lnTo>
                <a:cubicBezTo>
                  <a:pt x="1471346" y="2166032"/>
                  <a:pt x="1402178" y="2235200"/>
                  <a:pt x="1316855" y="2235200"/>
                </a:cubicBezTo>
                <a:close/>
              </a:path>
            </a:pathLst>
          </a:custGeom>
          <a:solidFill>
            <a:srgbClr val="65C4FF"/>
          </a:solidFill>
        </p:spPr>
        <p:style>
          <a:lnRef idx="0">
            <a:schemeClr val="lt1">
              <a:hueOff val="0"/>
              <a:satOff val="0"/>
              <a:lumOff val="0"/>
              <a:alphaOff val="0"/>
            </a:schemeClr>
          </a:lnRef>
          <a:fillRef idx="3">
            <a:schemeClr val="accent2">
              <a:hueOff val="5542319"/>
              <a:satOff val="-953"/>
              <a:lumOff val="-9804"/>
              <a:alphaOff val="0"/>
            </a:schemeClr>
          </a:fillRef>
          <a:effectRef idx="2">
            <a:schemeClr val="accent2">
              <a:hueOff val="5542319"/>
              <a:satOff val="-953"/>
              <a:lumOff val="-9804"/>
              <a:alphaOff val="0"/>
            </a:schemeClr>
          </a:effectRef>
          <a:fontRef idx="minor">
            <a:schemeClr val="lt1"/>
          </a:fontRef>
        </p:style>
        <p:txBody>
          <a:bodyPr spcFirstLastPara="0" vert="horz" wrap="square" lIns="118401" tIns="274320" rIns="118402" bIns="215937" numCol="1" spcCol="1270" anchor="t" anchorCtr="0">
            <a:noAutofit/>
          </a:bodyPr>
          <a:lstStyle/>
          <a:p>
            <a:pPr lvl="0" algn="l" defTabSz="914400">
              <a:lnSpc>
                <a:spcPct val="90000"/>
              </a:lnSpc>
              <a:spcBef>
                <a:spcPct val="0"/>
              </a:spcBef>
              <a:spcAft>
                <a:spcPct val="35000"/>
              </a:spcAft>
              <a:buNone/>
            </a:pPr>
            <a:r>
              <a:rPr lang="pt-PT" sz="2000" b="1" i="0" kern="1200" dirty="0" smtClean="0">
                <a:solidFill>
                  <a:sysClr val="windowText" lastClr="000000"/>
                </a:solidFill>
                <a:latin typeface="Corbel"/>
                <a:ea typeface="+mn-ea"/>
                <a:cs typeface="+mn-cs"/>
              </a:rPr>
              <a:t>Erfolgsaus-sichten </a:t>
            </a:r>
            <a:r>
              <a:rPr lang="pt-PT" sz="2000" b="1" i="0" kern="1200" dirty="0" smtClean="0">
                <a:solidFill>
                  <a:srgbClr val="FF0000"/>
                </a:solidFill>
                <a:latin typeface="Corbel"/>
                <a:ea typeface="+mn-ea"/>
                <a:cs typeface="+mn-cs"/>
              </a:rPr>
              <a:t>Gut!</a:t>
            </a:r>
          </a:p>
          <a:p>
            <a:pPr lvl="0" algn="l" defTabSz="914400">
              <a:lnSpc>
                <a:spcPct val="90000"/>
              </a:lnSpc>
              <a:spcBef>
                <a:spcPct val="0"/>
              </a:spcBef>
              <a:spcAft>
                <a:spcPct val="35000"/>
              </a:spcAft>
              <a:buNone/>
            </a:pPr>
            <a:r>
              <a:rPr lang="pt-PT" b="1" dirty="0" smtClean="0">
                <a:solidFill>
                  <a:srgbClr val="FF0000"/>
                </a:solidFill>
                <a:latin typeface="Corbel"/>
                <a:hlinkClick r:id="rId4"/>
              </a:rPr>
              <a:t>Video</a:t>
            </a:r>
            <a:r>
              <a:rPr lang="pt-PT" b="1" dirty="0" smtClean="0">
                <a:solidFill>
                  <a:srgbClr val="FF0000"/>
                </a:solidFill>
                <a:latin typeface="Corbel"/>
              </a:rPr>
              <a:t> </a:t>
            </a:r>
            <a:r>
              <a:rPr lang="pt-PT" b="1" dirty="0" smtClean="0">
                <a:solidFill>
                  <a:schemeClr val="bg1"/>
                </a:solidFill>
                <a:latin typeface="Corbel"/>
              </a:rPr>
              <a:t>(ARD)</a:t>
            </a:r>
          </a:p>
          <a:p>
            <a:pPr lvl="0" algn="l" defTabSz="914400">
              <a:lnSpc>
                <a:spcPct val="90000"/>
              </a:lnSpc>
              <a:spcBef>
                <a:spcPct val="0"/>
              </a:spcBef>
              <a:spcAft>
                <a:spcPct val="35000"/>
              </a:spcAft>
              <a:buNone/>
            </a:pPr>
            <a:r>
              <a:rPr lang="pt-PT" b="1" i="0" kern="1200" dirty="0" smtClean="0">
                <a:solidFill>
                  <a:srgbClr val="FF0000"/>
                </a:solidFill>
                <a:latin typeface="Corbel"/>
              </a:rPr>
              <a:t>Bitte Anschauen!</a:t>
            </a:r>
            <a:endParaRPr lang="pt-PT" b="1" i="0" kern="1200" dirty="0">
              <a:solidFill>
                <a:srgbClr val="FF0000"/>
              </a:solidFill>
              <a:latin typeface="Corbel"/>
            </a:endParaRPr>
          </a:p>
        </p:txBody>
      </p:sp>
      <p:sp>
        <p:nvSpPr>
          <p:cNvPr id="3" name="CaixaDeTexto 2"/>
          <p:cNvSpPr txBox="1"/>
          <p:nvPr/>
        </p:nvSpPr>
        <p:spPr>
          <a:xfrm>
            <a:off x="323998" y="791767"/>
            <a:ext cx="7299819" cy="1015663"/>
          </a:xfrm>
          <a:prstGeom prst="rect">
            <a:avLst/>
          </a:prstGeom>
          <a:noFill/>
          <a:ln>
            <a:noFill/>
          </a:ln>
        </p:spPr>
        <p:txBody>
          <a:bodyPr wrap="none" rtlCol="0" anchor="ctr" anchorCtr="0">
            <a:spAutoFit/>
          </a:bodyPr>
          <a:lstStyle/>
          <a:p>
            <a:r>
              <a:rPr lang="de-DE" altLang="pt-PT" sz="2700" b="1" dirty="0" smtClean="0">
                <a:effectLst>
                  <a:outerShdw blurRad="38100" dist="38100" dir="2700000" algn="tl">
                    <a:srgbClr val="FFFFFF"/>
                  </a:outerShdw>
                </a:effectLst>
                <a:hlinkClick r:id="rId5"/>
              </a:rPr>
              <a:t>Arthrose</a:t>
            </a:r>
            <a:r>
              <a:rPr lang="de-DE" altLang="pt-PT" sz="2700" b="1" dirty="0" smtClean="0">
                <a:effectLst>
                  <a:outerShdw blurRad="38100" dist="38100" dir="2700000" algn="tl">
                    <a:srgbClr val="FFFFFF"/>
                  </a:outerShdw>
                </a:effectLst>
              </a:rPr>
              <a:t> – Aus der Sicht eines Betroffenen</a:t>
            </a:r>
            <a:endParaRPr lang="pt-PT" sz="2700" b="1" dirty="0" smtClean="0"/>
          </a:p>
          <a:p>
            <a:r>
              <a:rPr lang="pt-PT" sz="1600" dirty="0" smtClean="0"/>
              <a:t>von Michael Ernst Müller, </a:t>
            </a:r>
            <a:r>
              <a:rPr lang="pt-PT" sz="1600" dirty="0" smtClean="0">
                <a:hlinkClick r:id="rId6"/>
              </a:rPr>
              <a:t>info@bienen-zur-gesundheit.de</a:t>
            </a:r>
            <a:r>
              <a:rPr lang="pt-PT" sz="1600" dirty="0" smtClean="0"/>
              <a:t>, Stand </a:t>
            </a:r>
            <a:r>
              <a:rPr lang="pt-PT" sz="1600" dirty="0" smtClean="0"/>
              <a:t>28.1.2019</a:t>
            </a:r>
            <a:endParaRPr lang="pt-PT" sz="1600" dirty="0" smtClean="0"/>
          </a:p>
          <a:p>
            <a:r>
              <a:rPr lang="pt-PT" sz="1600" dirty="0">
                <a:hlinkClick r:id="rId7"/>
              </a:rPr>
              <a:t>https://www.bienen-zur-gesundheit.de/krankheiten/arthrose</a:t>
            </a:r>
            <a:r>
              <a:rPr lang="pt-PT" sz="1600" dirty="0" smtClean="0">
                <a:hlinkClick r:id="rId7"/>
              </a:rPr>
              <a:t>/</a:t>
            </a:r>
            <a:endParaRPr lang="pt-PT" sz="1600" dirty="0"/>
          </a:p>
        </p:txBody>
      </p:sp>
      <p:sp>
        <p:nvSpPr>
          <p:cNvPr id="2" name="Foliennummernplatzhalter 1"/>
          <p:cNvSpPr>
            <a:spLocks noGrp="1"/>
          </p:cNvSpPr>
          <p:nvPr>
            <p:ph type="sldNum" sz="quarter" idx="12"/>
          </p:nvPr>
        </p:nvSpPr>
        <p:spPr>
          <a:xfrm>
            <a:off x="7848600" y="753228"/>
            <a:ext cx="1157674" cy="1090789"/>
          </a:xfrm>
        </p:spPr>
        <p:txBody>
          <a:bodyPr/>
          <a:lstStyle/>
          <a:p>
            <a:fld id="{EFED3CB9-049B-4F4F-82D1-8A95299C975C}" type="slidenum">
              <a:rPr lang="en-US" smtClean="0"/>
              <a:pPr/>
              <a:t>1</a:t>
            </a:fld>
            <a:endParaRPr lang="en-US" dirty="0"/>
          </a:p>
        </p:txBody>
      </p:sp>
      <p:pic>
        <p:nvPicPr>
          <p:cNvPr id="4" name="Grafik 3"/>
          <p:cNvPicPr preferRelativeResize="0">
            <a:picLocks/>
          </p:cNvPicPr>
          <p:nvPr/>
        </p:nvPicPr>
        <p:blipFill>
          <a:blip r:embed="rId8" cstate="screen">
            <a:extLst>
              <a:ext uri="{28A0092B-C50C-407E-A947-70E740481C1C}">
                <a14:useLocalDpi xmlns:a14="http://schemas.microsoft.com/office/drawing/2010/main"/>
              </a:ext>
            </a:extLst>
          </a:blip>
          <a:stretch>
            <a:fillRect/>
          </a:stretch>
        </p:blipFill>
        <p:spPr>
          <a:xfrm>
            <a:off x="3811690" y="2373997"/>
            <a:ext cx="1472400" cy="1342800"/>
          </a:xfrm>
          <a:prstGeom prst="roundRect">
            <a:avLst>
              <a:gd name="adj" fmla="val 8594"/>
            </a:avLst>
          </a:prstGeom>
          <a:solidFill>
            <a:srgbClr val="FFFFFF">
              <a:shade val="85000"/>
            </a:srgbClr>
          </a:solidFill>
          <a:ln>
            <a:noFill/>
          </a:ln>
          <a:effectLst>
            <a:outerShdw blurRad="50800" dist="38100" dir="5400000" algn="t" rotWithShape="0">
              <a:prstClr val="black">
                <a:alpha val="40000"/>
              </a:prstClr>
            </a:outerShdw>
          </a:effectLst>
        </p:spPr>
      </p:pic>
      <p:pic>
        <p:nvPicPr>
          <p:cNvPr id="6" name="Grafik 5"/>
          <p:cNvPicPr preferRelativeResize="0">
            <a:picLocks/>
          </p:cNvPicPr>
          <p:nvPr/>
        </p:nvPicPr>
        <p:blipFill>
          <a:blip r:embed="rId9" cstate="screen">
            <a:extLst>
              <a:ext uri="{28A0092B-C50C-407E-A947-70E740481C1C}">
                <a14:useLocalDpi xmlns:a14="http://schemas.microsoft.com/office/drawing/2010/main"/>
              </a:ext>
            </a:extLst>
          </a:blip>
          <a:stretch>
            <a:fillRect/>
          </a:stretch>
        </p:blipFill>
        <p:spPr>
          <a:xfrm>
            <a:off x="7053917" y="2381758"/>
            <a:ext cx="1471347" cy="1342800"/>
          </a:xfrm>
          <a:prstGeom prst="roundRect">
            <a:avLst>
              <a:gd name="adj" fmla="val 8594"/>
            </a:avLst>
          </a:prstGeom>
          <a:solidFill>
            <a:srgbClr val="FFFFFF">
              <a:shade val="85000"/>
            </a:srgbClr>
          </a:solidFill>
          <a:ln>
            <a:noFill/>
          </a:ln>
          <a:effectLst>
            <a:outerShdw blurRad="50800" dist="38100" dir="5400000" algn="ctr" rotWithShape="0">
              <a:srgbClr val="000000">
                <a:alpha val="40000"/>
              </a:srgbClr>
            </a:outerShdw>
          </a:effectLst>
        </p:spPr>
      </p:pic>
      <p:pic>
        <p:nvPicPr>
          <p:cNvPr id="17" name="Grafik 16"/>
          <p:cNvPicPr>
            <a:picLocks noChangeAspect="1"/>
          </p:cNvPicPr>
          <p:nvPr/>
        </p:nvPicPr>
        <p:blipFill rotWithShape="1">
          <a:blip r:embed="rId10" cstate="screen">
            <a:extLst>
              <a:ext uri="{28A0092B-C50C-407E-A947-70E740481C1C}">
                <a14:useLocalDpi xmlns:a14="http://schemas.microsoft.com/office/drawing/2010/main"/>
              </a:ext>
            </a:extLst>
          </a:blip>
          <a:srcRect t="-16898" b="-16898"/>
          <a:stretch/>
        </p:blipFill>
        <p:spPr>
          <a:xfrm>
            <a:off x="595209" y="2375193"/>
            <a:ext cx="1472400" cy="1342800"/>
          </a:xfrm>
          <a:prstGeom prst="roundRect">
            <a:avLst>
              <a:gd name="adj" fmla="val 8594"/>
            </a:avLst>
          </a:prstGeom>
          <a:solidFill>
            <a:schemeClr val="tx1"/>
          </a:solidFill>
          <a:ln>
            <a:noFill/>
          </a:ln>
          <a:effectLst>
            <a:outerShdw blurRad="50800" dist="38100" dir="5400000" algn="ctr" rotWithShape="0">
              <a:srgbClr val="000000">
                <a:alpha val="10000"/>
              </a:srgbClr>
            </a:outerShdw>
          </a:effectLst>
        </p:spPr>
      </p:pic>
      <p:pic>
        <p:nvPicPr>
          <p:cNvPr id="19" name="Grafik 18"/>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435436" y="2382718"/>
            <a:ext cx="1471347" cy="1341840"/>
          </a:xfrm>
          <a:prstGeom prst="roundRect">
            <a:avLst>
              <a:gd name="adj" fmla="val 8594"/>
            </a:avLst>
          </a:prstGeom>
          <a:solidFill>
            <a:srgbClr val="FFFFFF">
              <a:shade val="85000"/>
            </a:srgbClr>
          </a:solidFill>
          <a:ln>
            <a:noFill/>
          </a:ln>
          <a:effectLst>
            <a:outerShdw blurRad="50800" dist="38100" dir="5400000" algn="ctr" rotWithShape="0">
              <a:srgbClr val="000000">
                <a:alpha val="40000"/>
              </a:srgbClr>
            </a:outerShdw>
          </a:effectLst>
        </p:spPr>
      </p:pic>
      <p:sp>
        <p:nvSpPr>
          <p:cNvPr id="8" name="Abgerundetes Rechteck 7"/>
          <p:cNvSpPr/>
          <p:nvPr/>
        </p:nvSpPr>
        <p:spPr>
          <a:xfrm>
            <a:off x="2197021" y="2381758"/>
            <a:ext cx="1459511" cy="1342800"/>
          </a:xfrm>
          <a:prstGeom prst="roundRect">
            <a:avLst>
              <a:gd name="adj" fmla="val 981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bg1"/>
              </a:solidFill>
            </a:endParaRPr>
          </a:p>
        </p:txBody>
      </p:sp>
      <p:pic>
        <p:nvPicPr>
          <p:cNvPr id="10" name="Grafik 9"/>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267744" y="2392195"/>
            <a:ext cx="1324602" cy="1324602"/>
          </a:xfrm>
          <a:prstGeom prst="rect">
            <a:avLst/>
          </a:prstGeom>
        </p:spPr>
      </p:pic>
      <p:sp>
        <p:nvSpPr>
          <p:cNvPr id="11" name="Textfeld 10"/>
          <p:cNvSpPr txBox="1"/>
          <p:nvPr/>
        </p:nvSpPr>
        <p:spPr>
          <a:xfrm>
            <a:off x="2460993" y="3715433"/>
            <a:ext cx="957313" cy="246221"/>
          </a:xfrm>
          <a:prstGeom prst="rect">
            <a:avLst/>
          </a:prstGeom>
          <a:noFill/>
        </p:spPr>
        <p:txBody>
          <a:bodyPr wrap="none" rtlCol="0">
            <a:spAutoFit/>
          </a:bodyPr>
          <a:lstStyle/>
          <a:p>
            <a:r>
              <a:rPr lang="de-DE" sz="1000" dirty="0" smtClean="0">
                <a:solidFill>
                  <a:schemeClr val="bg1"/>
                </a:solidFill>
              </a:rPr>
              <a:t>(Bild: </a:t>
            </a:r>
            <a:r>
              <a:rPr lang="de-DE" sz="1000" dirty="0" smtClean="0">
                <a:hlinkClick r:id="rId13"/>
              </a:rPr>
              <a:t>Quelle</a:t>
            </a:r>
            <a:r>
              <a:rPr lang="de-DE" sz="1000" dirty="0" smtClean="0">
                <a:solidFill>
                  <a:schemeClr val="bg1"/>
                </a:solidFill>
              </a:rPr>
              <a:t>)</a:t>
            </a:r>
            <a:endParaRPr lang="de-DE" sz="1000" dirty="0">
              <a:solidFill>
                <a:schemeClr val="bg1"/>
              </a:solidFill>
            </a:endParaRPr>
          </a:p>
        </p:txBody>
      </p:sp>
    </p:spTree>
    <p:extLst>
      <p:ext uri="{BB962C8B-B14F-4D97-AF65-F5344CB8AC3E}">
        <p14:creationId xmlns:p14="http://schemas.microsoft.com/office/powerpoint/2010/main" val="71991300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3999" y="2996952"/>
            <a:ext cx="4392017" cy="3816424"/>
          </a:xfrm>
        </p:spPr>
        <p:txBody>
          <a:bodyPr>
            <a:normAutofit/>
          </a:bodyPr>
          <a:lstStyle/>
          <a:p>
            <a:pPr marL="0" indent="0">
              <a:buNone/>
              <a:tabLst>
                <a:tab pos="447675" algn="l"/>
              </a:tabLst>
            </a:pPr>
            <a:r>
              <a:rPr lang="de-DE" sz="1600" b="1" dirty="0">
                <a:solidFill>
                  <a:schemeClr val="bg1"/>
                </a:solidFill>
                <a:latin typeface="Arial" panose="020B0604020202020204" pitchFamily="34" charset="0"/>
                <a:cs typeface="Arial" panose="020B0604020202020204" pitchFamily="34" charset="0"/>
              </a:rPr>
              <a:t>Bouchard </a:t>
            </a:r>
            <a:r>
              <a:rPr lang="de-DE" sz="1600" b="1" dirty="0" smtClean="0">
                <a:solidFill>
                  <a:schemeClr val="bg1"/>
                </a:solidFill>
                <a:latin typeface="Arial" panose="020B0604020202020204" pitchFamily="34" charset="0"/>
                <a:cs typeface="Arial" panose="020B0604020202020204" pitchFamily="34" charset="0"/>
              </a:rPr>
              <a:t>– Arthrose</a:t>
            </a:r>
            <a:r>
              <a:rPr lang="de-DE" sz="1600" dirty="0" smtClean="0">
                <a:solidFill>
                  <a:schemeClr val="bg1"/>
                </a:solidFill>
                <a:latin typeface="Arial" panose="020B0604020202020204" pitchFamily="34" charset="0"/>
                <a:cs typeface="Arial" panose="020B0604020202020204" pitchFamily="34" charset="0"/>
              </a:rPr>
              <a:t>: </a:t>
            </a:r>
            <a:r>
              <a:rPr lang="de-DE" sz="1600" dirty="0">
                <a:solidFill>
                  <a:schemeClr val="bg1"/>
                </a:solidFill>
                <a:latin typeface="Arial" panose="020B0604020202020204" pitchFamily="34" charset="0"/>
                <a:cs typeface="Arial" panose="020B0604020202020204" pitchFamily="34" charset="0"/>
              </a:rPr>
              <a:t>Arthrose der Fingermittelgelenke</a:t>
            </a:r>
          </a:p>
          <a:p>
            <a:pPr marL="0" indent="0">
              <a:buNone/>
              <a:tabLst>
                <a:tab pos="447675" algn="l"/>
              </a:tabLst>
            </a:pPr>
            <a:r>
              <a:rPr lang="de-DE" sz="1600" b="1" dirty="0" err="1" smtClean="0">
                <a:solidFill>
                  <a:schemeClr val="bg1"/>
                </a:solidFill>
                <a:latin typeface="Arial" panose="020B0604020202020204" pitchFamily="34" charset="0"/>
                <a:cs typeface="Arial" panose="020B0604020202020204" pitchFamily="34" charset="0"/>
              </a:rPr>
              <a:t>Coxarthrose</a:t>
            </a:r>
            <a:r>
              <a:rPr lang="de-DE" sz="1600" dirty="0" smtClean="0">
                <a:solidFill>
                  <a:schemeClr val="bg1"/>
                </a:solidFill>
                <a:latin typeface="Arial" panose="020B0604020202020204" pitchFamily="34" charset="0"/>
                <a:cs typeface="Arial" panose="020B0604020202020204" pitchFamily="34" charset="0"/>
              </a:rPr>
              <a:t>: </a:t>
            </a:r>
            <a:r>
              <a:rPr lang="de-DE" sz="1600" dirty="0">
                <a:solidFill>
                  <a:schemeClr val="bg1"/>
                </a:solidFill>
                <a:latin typeface="Arial" panose="020B0604020202020204" pitchFamily="34" charset="0"/>
                <a:cs typeface="Arial" panose="020B0604020202020204" pitchFamily="34" charset="0"/>
              </a:rPr>
              <a:t>Hüftgelenksarthrose</a:t>
            </a:r>
          </a:p>
          <a:p>
            <a:pPr marL="0" indent="0">
              <a:buNone/>
              <a:tabLst>
                <a:tab pos="447675" algn="l"/>
              </a:tabLst>
            </a:pPr>
            <a:r>
              <a:rPr lang="de-DE" sz="1600" b="1" dirty="0">
                <a:solidFill>
                  <a:schemeClr val="bg1"/>
                </a:solidFill>
                <a:latin typeface="Arial" panose="020B0604020202020204" pitchFamily="34" charset="0"/>
                <a:cs typeface="Arial" panose="020B0604020202020204" pitchFamily="34" charset="0"/>
              </a:rPr>
              <a:t>Facettenarthrose</a:t>
            </a:r>
            <a:r>
              <a:rPr lang="de-DE" sz="1600" dirty="0">
                <a:solidFill>
                  <a:schemeClr val="bg1"/>
                </a:solidFill>
                <a:latin typeface="Arial" panose="020B0604020202020204" pitchFamily="34" charset="0"/>
                <a:cs typeface="Arial" panose="020B0604020202020204" pitchFamily="34" charset="0"/>
              </a:rPr>
              <a:t>: Arthrose der kleinen Wirbelgelenke</a:t>
            </a:r>
          </a:p>
          <a:p>
            <a:pPr marL="0" indent="0">
              <a:buNone/>
              <a:tabLst>
                <a:tab pos="447675" algn="l"/>
              </a:tabLst>
            </a:pPr>
            <a:r>
              <a:rPr lang="de-DE" sz="1600" b="1" dirty="0" smtClean="0">
                <a:solidFill>
                  <a:schemeClr val="bg1"/>
                </a:solidFill>
                <a:latin typeface="Arial" panose="020B0604020202020204" pitchFamily="34" charset="0"/>
                <a:cs typeface="Arial" panose="020B0604020202020204" pitchFamily="34" charset="0"/>
              </a:rPr>
              <a:t>Gonarthrose</a:t>
            </a:r>
            <a:r>
              <a:rPr lang="de-DE" sz="1600" dirty="0" smtClean="0">
                <a:solidFill>
                  <a:schemeClr val="bg1"/>
                </a:solidFill>
                <a:latin typeface="Arial" panose="020B0604020202020204" pitchFamily="34" charset="0"/>
                <a:cs typeface="Arial" panose="020B0604020202020204" pitchFamily="34" charset="0"/>
              </a:rPr>
              <a:t>: Kniegelenksarthrose</a:t>
            </a:r>
            <a:endParaRPr lang="de-DE" sz="1600" dirty="0">
              <a:solidFill>
                <a:schemeClr val="bg1"/>
              </a:solidFill>
              <a:latin typeface="Arial" panose="020B0604020202020204" pitchFamily="34" charset="0"/>
              <a:cs typeface="Arial" panose="020B0604020202020204" pitchFamily="34" charset="0"/>
            </a:endParaRPr>
          </a:p>
          <a:p>
            <a:pPr marL="0" indent="0">
              <a:buNone/>
              <a:tabLst>
                <a:tab pos="447675" algn="l"/>
              </a:tabLst>
            </a:pPr>
            <a:r>
              <a:rPr lang="de-DE" sz="1600" b="1" dirty="0" err="1">
                <a:solidFill>
                  <a:schemeClr val="bg1"/>
                </a:solidFill>
                <a:latin typeface="Arial" panose="020B0604020202020204" pitchFamily="34" charset="0"/>
                <a:cs typeface="Arial" panose="020B0604020202020204" pitchFamily="34" charset="0"/>
              </a:rPr>
              <a:t>Hallux</a:t>
            </a:r>
            <a:r>
              <a:rPr lang="de-DE" sz="1600" b="1" dirty="0">
                <a:solidFill>
                  <a:schemeClr val="bg1"/>
                </a:solidFill>
                <a:latin typeface="Arial" panose="020B0604020202020204" pitchFamily="34" charset="0"/>
                <a:cs typeface="Arial" panose="020B0604020202020204" pitchFamily="34" charset="0"/>
              </a:rPr>
              <a:t> </a:t>
            </a:r>
            <a:r>
              <a:rPr lang="de-DE" sz="1600" b="1" dirty="0" err="1">
                <a:solidFill>
                  <a:schemeClr val="bg1"/>
                </a:solidFill>
                <a:latin typeface="Arial" panose="020B0604020202020204" pitchFamily="34" charset="0"/>
                <a:cs typeface="Arial" panose="020B0604020202020204" pitchFamily="34" charset="0"/>
              </a:rPr>
              <a:t>rigidus</a:t>
            </a:r>
            <a:r>
              <a:rPr lang="de-DE" sz="1600" dirty="0">
                <a:solidFill>
                  <a:schemeClr val="bg1"/>
                </a:solidFill>
                <a:latin typeface="Arial" panose="020B0604020202020204" pitchFamily="34" charset="0"/>
                <a:cs typeface="Arial" panose="020B0604020202020204" pitchFamily="34" charset="0"/>
              </a:rPr>
              <a:t>: Arthrose des Großzehengrundgelenkes</a:t>
            </a:r>
          </a:p>
          <a:p>
            <a:pPr marL="0" indent="0">
              <a:buNone/>
              <a:tabLst>
                <a:tab pos="447675" algn="l"/>
              </a:tabLst>
            </a:pPr>
            <a:r>
              <a:rPr lang="de-DE" sz="1600" b="1" dirty="0" err="1">
                <a:solidFill>
                  <a:schemeClr val="bg1"/>
                </a:solidFill>
                <a:latin typeface="Arial" panose="020B0604020202020204" pitchFamily="34" charset="0"/>
                <a:cs typeface="Arial" panose="020B0604020202020204" pitchFamily="34" charset="0"/>
              </a:rPr>
              <a:t>Hallux</a:t>
            </a:r>
            <a:r>
              <a:rPr lang="de-DE" sz="1600" b="1" dirty="0">
                <a:solidFill>
                  <a:schemeClr val="bg1"/>
                </a:solidFill>
                <a:latin typeface="Arial" panose="020B0604020202020204" pitchFamily="34" charset="0"/>
                <a:cs typeface="Arial" panose="020B0604020202020204" pitchFamily="34" charset="0"/>
              </a:rPr>
              <a:t> </a:t>
            </a:r>
            <a:r>
              <a:rPr lang="de-DE" sz="1600" b="1" dirty="0" err="1">
                <a:solidFill>
                  <a:schemeClr val="bg1"/>
                </a:solidFill>
                <a:latin typeface="Arial" panose="020B0604020202020204" pitchFamily="34" charset="0"/>
                <a:cs typeface="Arial" panose="020B0604020202020204" pitchFamily="34" charset="0"/>
              </a:rPr>
              <a:t>valgus</a:t>
            </a:r>
            <a:r>
              <a:rPr lang="de-DE" sz="1600" dirty="0">
                <a:solidFill>
                  <a:schemeClr val="bg1"/>
                </a:solidFill>
                <a:latin typeface="Arial" panose="020B0604020202020204" pitchFamily="34" charset="0"/>
                <a:cs typeface="Arial" panose="020B0604020202020204" pitchFamily="34" charset="0"/>
              </a:rPr>
              <a:t>: Fehlstellung des ersten </a:t>
            </a:r>
            <a:r>
              <a:rPr lang="de-DE" sz="1600" dirty="0" err="1">
                <a:solidFill>
                  <a:schemeClr val="bg1"/>
                </a:solidFill>
                <a:latin typeface="Arial" panose="020B0604020202020204" pitchFamily="34" charset="0"/>
                <a:cs typeface="Arial" panose="020B0604020202020204" pitchFamily="34" charset="0"/>
              </a:rPr>
              <a:t>Zehens</a:t>
            </a:r>
            <a:r>
              <a:rPr lang="de-DE" sz="1600" dirty="0">
                <a:solidFill>
                  <a:schemeClr val="bg1"/>
                </a:solidFill>
                <a:latin typeface="Arial" panose="020B0604020202020204" pitchFamily="34" charset="0"/>
                <a:cs typeface="Arial" panose="020B0604020202020204" pitchFamily="34" charset="0"/>
              </a:rPr>
              <a:t>, die häufig mit der Arthrose im Großzehengrundgelenk kombiniert </a:t>
            </a:r>
            <a:r>
              <a:rPr lang="de-DE" sz="1600" dirty="0" smtClean="0">
                <a:solidFill>
                  <a:schemeClr val="bg1"/>
                </a:solidFill>
                <a:latin typeface="Arial" panose="020B0604020202020204" pitchFamily="34" charset="0"/>
                <a:cs typeface="Arial" panose="020B0604020202020204" pitchFamily="34" charset="0"/>
              </a:rPr>
              <a:t>ist</a:t>
            </a:r>
            <a:endParaRPr lang="de-DE" sz="1600" dirty="0">
              <a:solidFill>
                <a:schemeClr val="bg1"/>
              </a:solidFill>
              <a:latin typeface="Arial" panose="020B0604020202020204" pitchFamily="34" charset="0"/>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hlinkClick r:id="rId3"/>
              </a:rPr>
              <a:t>Arthrose, </a:t>
            </a:r>
            <a:r>
              <a:rPr lang="de-DE" altLang="pt-PT" sz="3200" b="1" dirty="0" smtClean="0">
                <a:effectLst>
                  <a:outerShdw blurRad="38100" dist="38100" dir="2700000" algn="tl">
                    <a:srgbClr val="FFFFFF"/>
                  </a:outerShdw>
                </a:effectLst>
              </a:rPr>
              <a:t>verschiedene Formen</a:t>
            </a:r>
            <a:br>
              <a:rPr lang="de-DE" altLang="pt-PT" sz="3200" b="1" dirty="0" smtClean="0">
                <a:effectLst>
                  <a:outerShdw blurRad="38100" dist="38100" dir="2700000" algn="tl">
                    <a:srgbClr val="FFFFFF"/>
                  </a:outerShdw>
                </a:effectLst>
              </a:rPr>
            </a:br>
            <a:r>
              <a:rPr lang="de-DE" altLang="pt-PT" sz="1200" b="1" dirty="0" smtClean="0">
                <a:effectLst>
                  <a:outerShdw blurRad="38100" dist="38100" dir="2700000" algn="tl">
                    <a:srgbClr val="FFFFFF"/>
                  </a:outerShdw>
                </a:effectLst>
              </a:rPr>
              <a:t>(Quellen: </a:t>
            </a:r>
            <a:r>
              <a:rPr lang="de-DE" altLang="pt-PT" sz="1200" b="1" dirty="0">
                <a:effectLst>
                  <a:outerShdw blurRad="38100" dist="38100" dir="2700000" algn="tl">
                    <a:srgbClr val="FFFFFF"/>
                  </a:outerShdw>
                </a:effectLst>
                <a:hlinkClick r:id="rId4"/>
              </a:rPr>
              <a:t>https://</a:t>
            </a:r>
            <a:r>
              <a:rPr lang="de-DE" altLang="pt-PT" sz="1200" b="1" dirty="0" smtClean="0">
                <a:effectLst>
                  <a:outerShdw blurRad="38100" dist="38100" dir="2700000" algn="tl">
                    <a:srgbClr val="FFFFFF"/>
                  </a:outerShdw>
                </a:effectLst>
                <a:hlinkClick r:id="rId4"/>
              </a:rPr>
              <a:t>www.dr-gumpert.de/html/arthrose.html</a:t>
            </a:r>
            <a:r>
              <a:rPr lang="de-DE" altLang="pt-PT" sz="1200" b="1" dirty="0" smtClean="0">
                <a:effectLst>
                  <a:outerShdw blurRad="38100" dist="38100" dir="2700000" algn="tl">
                    <a:srgbClr val="FFFFFF"/>
                  </a:outerShdw>
                </a:effectLst>
              </a:rPr>
              <a:t>)</a:t>
            </a:r>
            <a:endParaRPr lang="de-DE" sz="12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10</a:t>
            </a:fld>
            <a:endParaRPr lang="en-US" dirty="0"/>
          </a:p>
        </p:txBody>
      </p:sp>
      <p:sp>
        <p:nvSpPr>
          <p:cNvPr id="7" name="Rectangle 3"/>
          <p:cNvSpPr txBox="1">
            <a:spLocks noChangeArrowheads="1"/>
          </p:cNvSpPr>
          <p:nvPr/>
        </p:nvSpPr>
        <p:spPr>
          <a:xfrm>
            <a:off x="4644008" y="2996952"/>
            <a:ext cx="4176463" cy="38164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tabLst>
                <a:tab pos="447675" algn="l"/>
              </a:tabLst>
            </a:pPr>
            <a:r>
              <a:rPr lang="de-DE" sz="1600" b="1" dirty="0" err="1" smtClean="0">
                <a:solidFill>
                  <a:schemeClr val="bg1"/>
                </a:solidFill>
                <a:latin typeface="Arial" panose="020B0604020202020204" pitchFamily="34" charset="0"/>
                <a:cs typeface="Arial" panose="020B0604020202020204" pitchFamily="34" charset="0"/>
              </a:rPr>
              <a:t>Herbeden</a:t>
            </a:r>
            <a:r>
              <a:rPr lang="de-DE" sz="1600" b="1" dirty="0" smtClean="0">
                <a:solidFill>
                  <a:schemeClr val="bg1"/>
                </a:solidFill>
                <a:latin typeface="Arial" panose="020B0604020202020204" pitchFamily="34" charset="0"/>
                <a:cs typeface="Arial" panose="020B0604020202020204" pitchFamily="34" charset="0"/>
              </a:rPr>
              <a:t> – Arthrose</a:t>
            </a:r>
            <a:r>
              <a:rPr lang="de-DE" sz="1600" dirty="0" smtClean="0">
                <a:solidFill>
                  <a:schemeClr val="bg1"/>
                </a:solidFill>
                <a:latin typeface="Arial" panose="020B0604020202020204" pitchFamily="34" charset="0"/>
                <a:cs typeface="Arial" panose="020B0604020202020204" pitchFamily="34" charset="0"/>
              </a:rPr>
              <a:t>: Arthrose der Fingerendgelenke</a:t>
            </a:r>
          </a:p>
          <a:p>
            <a:pPr marL="0" indent="0">
              <a:buFont typeface="Arial" panose="020B0604020202020204" pitchFamily="34" charset="0"/>
              <a:buNone/>
              <a:tabLst>
                <a:tab pos="447675" algn="l"/>
              </a:tabLst>
            </a:pPr>
            <a:r>
              <a:rPr lang="de-DE" sz="1600" b="1" dirty="0" err="1" smtClean="0">
                <a:solidFill>
                  <a:schemeClr val="bg1"/>
                </a:solidFill>
                <a:latin typeface="Arial" panose="020B0604020202020204" pitchFamily="34" charset="0"/>
                <a:cs typeface="Arial" panose="020B0604020202020204" pitchFamily="34" charset="0"/>
              </a:rPr>
              <a:t>Kubitalarthrose</a:t>
            </a:r>
            <a:r>
              <a:rPr lang="de-DE" sz="1600" dirty="0" smtClean="0">
                <a:solidFill>
                  <a:schemeClr val="bg1"/>
                </a:solidFill>
                <a:latin typeface="Arial" panose="020B0604020202020204" pitchFamily="34" charset="0"/>
                <a:cs typeface="Arial" panose="020B0604020202020204" pitchFamily="34" charset="0"/>
              </a:rPr>
              <a:t>: Arthrose des Ellenbogengelenkes</a:t>
            </a:r>
          </a:p>
          <a:p>
            <a:pPr marL="0" indent="0">
              <a:buFont typeface="Arial" panose="020B0604020202020204" pitchFamily="34" charset="0"/>
              <a:buNone/>
              <a:tabLst>
                <a:tab pos="447675" algn="l"/>
              </a:tabLst>
            </a:pPr>
            <a:r>
              <a:rPr lang="de-DE" sz="1600" b="1" dirty="0" err="1" smtClean="0">
                <a:solidFill>
                  <a:schemeClr val="bg1"/>
                </a:solidFill>
                <a:latin typeface="Arial" panose="020B0604020202020204" pitchFamily="34" charset="0"/>
                <a:cs typeface="Arial" panose="020B0604020202020204" pitchFamily="34" charset="0"/>
              </a:rPr>
              <a:t>Omarthrose</a:t>
            </a:r>
            <a:r>
              <a:rPr lang="de-DE" sz="1600" dirty="0" smtClean="0">
                <a:solidFill>
                  <a:schemeClr val="bg1"/>
                </a:solidFill>
                <a:latin typeface="Arial" panose="020B0604020202020204" pitchFamily="34" charset="0"/>
                <a:cs typeface="Arial" panose="020B0604020202020204" pitchFamily="34" charset="0"/>
              </a:rPr>
              <a:t>: Schultergelenksarthrose</a:t>
            </a:r>
          </a:p>
          <a:p>
            <a:pPr marL="0" indent="0">
              <a:buFont typeface="Arial" panose="020B0604020202020204" pitchFamily="34" charset="0"/>
              <a:buNone/>
              <a:tabLst>
                <a:tab pos="447675" algn="l"/>
              </a:tabLst>
            </a:pPr>
            <a:r>
              <a:rPr lang="de-DE" sz="1600" b="1" dirty="0" smtClean="0">
                <a:solidFill>
                  <a:schemeClr val="bg1"/>
                </a:solidFill>
                <a:latin typeface="Arial" panose="020B0604020202020204" pitchFamily="34" charset="0"/>
                <a:cs typeface="Arial" panose="020B0604020202020204" pitchFamily="34" charset="0"/>
              </a:rPr>
              <a:t>Radiokarpalarthrose</a:t>
            </a:r>
            <a:r>
              <a:rPr lang="de-DE" sz="1600" dirty="0" smtClean="0">
                <a:solidFill>
                  <a:schemeClr val="bg1"/>
                </a:solidFill>
                <a:latin typeface="Arial" panose="020B0604020202020204" pitchFamily="34" charset="0"/>
                <a:cs typeface="Arial" panose="020B0604020202020204" pitchFamily="34" charset="0"/>
              </a:rPr>
              <a:t>: Arthrose des Handgelenks</a:t>
            </a:r>
          </a:p>
          <a:p>
            <a:pPr marL="0" indent="0">
              <a:buFont typeface="Arial" panose="020B0604020202020204" pitchFamily="34" charset="0"/>
              <a:buNone/>
              <a:tabLst>
                <a:tab pos="447675" algn="l"/>
              </a:tabLst>
            </a:pPr>
            <a:r>
              <a:rPr lang="de-DE" sz="1600" b="1" dirty="0" err="1" smtClean="0">
                <a:solidFill>
                  <a:schemeClr val="bg1"/>
                </a:solidFill>
                <a:latin typeface="Arial" panose="020B0604020202020204" pitchFamily="34" charset="0"/>
                <a:cs typeface="Arial" panose="020B0604020202020204" pitchFamily="34" charset="0"/>
              </a:rPr>
              <a:t>Rhizarthrose</a:t>
            </a:r>
            <a:r>
              <a:rPr lang="de-DE" sz="1600" dirty="0" smtClean="0">
                <a:solidFill>
                  <a:schemeClr val="bg1"/>
                </a:solidFill>
                <a:latin typeface="Arial" panose="020B0604020202020204" pitchFamily="34" charset="0"/>
                <a:cs typeface="Arial" panose="020B0604020202020204" pitchFamily="34" charset="0"/>
              </a:rPr>
              <a:t>: </a:t>
            </a:r>
            <a:r>
              <a:rPr lang="de-DE" sz="1600" dirty="0" err="1" smtClean="0">
                <a:solidFill>
                  <a:schemeClr val="bg1"/>
                </a:solidFill>
                <a:latin typeface="Arial" panose="020B0604020202020204" pitchFamily="34" charset="0"/>
                <a:cs typeface="Arial" panose="020B0604020202020204" pitchFamily="34" charset="0"/>
              </a:rPr>
              <a:t>Daumensattelgelemksarthrose</a:t>
            </a:r>
            <a:endParaRPr lang="de-DE" sz="16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tabLst>
                <a:tab pos="447675" algn="l"/>
              </a:tabLst>
            </a:pPr>
            <a:r>
              <a:rPr lang="de-DE" sz="1600" b="1" dirty="0" err="1" smtClean="0">
                <a:solidFill>
                  <a:schemeClr val="bg1"/>
                </a:solidFill>
                <a:latin typeface="Arial" panose="020B0604020202020204" pitchFamily="34" charset="0"/>
                <a:cs typeface="Arial" panose="020B0604020202020204" pitchFamily="34" charset="0"/>
              </a:rPr>
              <a:t>Spondylarthrose</a:t>
            </a:r>
            <a:r>
              <a:rPr lang="de-DE" sz="1600" dirty="0" smtClean="0">
                <a:solidFill>
                  <a:schemeClr val="bg1"/>
                </a:solidFill>
                <a:latin typeface="Arial" panose="020B0604020202020204" pitchFamily="34" charset="0"/>
                <a:cs typeface="Arial" panose="020B0604020202020204" pitchFamily="34" charset="0"/>
              </a:rPr>
              <a:t>: Arthrose der Wirbelsäule</a:t>
            </a:r>
          </a:p>
          <a:p>
            <a:pPr marL="0" indent="0">
              <a:buFont typeface="Arial" panose="020B0604020202020204" pitchFamily="34" charset="0"/>
              <a:buNone/>
              <a:tabLst>
                <a:tab pos="447675" algn="l"/>
              </a:tabLst>
            </a:pPr>
            <a:r>
              <a:rPr lang="de-DE" sz="1600" b="1" dirty="0" err="1" smtClean="0">
                <a:solidFill>
                  <a:schemeClr val="bg1"/>
                </a:solidFill>
                <a:latin typeface="Arial" panose="020B0604020202020204" pitchFamily="34" charset="0"/>
                <a:cs typeface="Arial" panose="020B0604020202020204" pitchFamily="34" charset="0"/>
              </a:rPr>
              <a:t>Talocrurealarthrose</a:t>
            </a:r>
            <a:r>
              <a:rPr lang="de-DE" sz="1600" dirty="0" smtClean="0">
                <a:solidFill>
                  <a:schemeClr val="bg1"/>
                </a:solidFill>
                <a:latin typeface="Arial" panose="020B0604020202020204" pitchFamily="34" charset="0"/>
                <a:cs typeface="Arial" panose="020B0604020202020204" pitchFamily="34" charset="0"/>
              </a:rPr>
              <a:t>: Sprunggelenksarthrose</a:t>
            </a:r>
            <a:endParaRPr lang="de-DE" altLang="pt-PT" sz="1600" dirty="0">
              <a:solidFill>
                <a:schemeClr val="bg1"/>
              </a:solidFill>
              <a:latin typeface="Arial" panose="020B0604020202020204" pitchFamily="34" charset="0"/>
              <a:cs typeface="Arial" panose="020B0604020202020204" pitchFamily="34" charset="0"/>
            </a:endParaRPr>
          </a:p>
        </p:txBody>
      </p:sp>
      <p:sp>
        <p:nvSpPr>
          <p:cNvPr id="6" name="Rechteck 5"/>
          <p:cNvSpPr/>
          <p:nvPr/>
        </p:nvSpPr>
        <p:spPr>
          <a:xfrm>
            <a:off x="1907704" y="2348880"/>
            <a:ext cx="5310336" cy="369332"/>
          </a:xfrm>
          <a:prstGeom prst="rect">
            <a:avLst/>
          </a:prstGeom>
        </p:spPr>
        <p:txBody>
          <a:bodyPr wrap="square">
            <a:spAutoFit/>
          </a:bodyPr>
          <a:lstStyle/>
          <a:p>
            <a:r>
              <a:rPr lang="de-DE" b="1" dirty="0" err="1">
                <a:solidFill>
                  <a:schemeClr val="bg1"/>
                </a:solidFill>
              </a:rPr>
              <a:t>Osteoarthritis</a:t>
            </a:r>
            <a:r>
              <a:rPr lang="de-DE" dirty="0">
                <a:solidFill>
                  <a:schemeClr val="bg1"/>
                </a:solidFill>
              </a:rPr>
              <a:t>: englischer Begriff der Arthrose</a:t>
            </a:r>
          </a:p>
        </p:txBody>
      </p:sp>
    </p:spTree>
    <p:extLst>
      <p:ext uri="{BB962C8B-B14F-4D97-AF65-F5344CB8AC3E}">
        <p14:creationId xmlns:p14="http://schemas.microsoft.com/office/powerpoint/2010/main" val="4083055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287992" y="2204864"/>
            <a:ext cx="8604488" cy="4653136"/>
          </a:xfrm>
        </p:spPr>
        <p:txBody>
          <a:bodyPr>
            <a:normAutofit/>
          </a:bodyPr>
          <a:lstStyle/>
          <a:p>
            <a:pPr marL="0" indent="0" algn="just">
              <a:buNone/>
              <a:tabLst>
                <a:tab pos="447675" algn="l"/>
              </a:tabLst>
            </a:pPr>
            <a:r>
              <a:rPr lang="de-DE" sz="2200" dirty="0" smtClean="0">
                <a:solidFill>
                  <a:schemeClr val="bg1"/>
                </a:solidFill>
                <a:latin typeface="Arial" panose="020B0604020202020204" pitchFamily="34" charset="0"/>
                <a:cs typeface="Arial" panose="020B0604020202020204" pitchFamily="34" charset="0"/>
              </a:rPr>
              <a:t>Situation in Deutschland: </a:t>
            </a:r>
            <a:r>
              <a:rPr lang="de-DE" altLang="pt-PT" sz="2200" dirty="0" smtClean="0">
                <a:solidFill>
                  <a:schemeClr val="bg1"/>
                </a:solidFill>
                <a:latin typeface="Arial" panose="020B0604020202020204" pitchFamily="34" charset="0"/>
                <a:cs typeface="Arial" panose="020B0604020202020204" pitchFamily="34" charset="0"/>
              </a:rPr>
              <a:t>ca. </a:t>
            </a:r>
            <a:r>
              <a:rPr lang="de-DE" altLang="pt-PT" sz="2200" dirty="0" smtClean="0">
                <a:solidFill>
                  <a:schemeClr val="bg1"/>
                </a:solidFill>
                <a:latin typeface="Arial" panose="020B0604020202020204" pitchFamily="34" charset="0"/>
                <a:cs typeface="Arial" panose="020B0604020202020204" pitchFamily="34" charset="0"/>
                <a:hlinkClick r:id="rId3"/>
              </a:rPr>
              <a:t>12,4 Millionen Betroffene</a:t>
            </a:r>
            <a:endParaRPr lang="de-DE" altLang="pt-PT" sz="2200" dirty="0" smtClean="0">
              <a:solidFill>
                <a:schemeClr val="bg1"/>
              </a:solidFill>
              <a:latin typeface="Arial" panose="020B0604020202020204" pitchFamily="34" charset="0"/>
              <a:cs typeface="Arial" panose="020B0604020202020204" pitchFamily="34" charset="0"/>
            </a:endParaRPr>
          </a:p>
          <a:p>
            <a:pPr marL="0" indent="0" algn="just">
              <a:buNone/>
              <a:tabLst>
                <a:tab pos="447675" algn="l"/>
              </a:tabLst>
            </a:pPr>
            <a:r>
              <a:rPr lang="de-DE" sz="2200" dirty="0">
                <a:solidFill>
                  <a:schemeClr val="bg1"/>
                </a:solidFill>
                <a:latin typeface="Arial" panose="020B0604020202020204" pitchFamily="34" charset="0"/>
                <a:cs typeface="Arial" panose="020B0604020202020204" pitchFamily="34" charset="0"/>
              </a:rPr>
              <a:t>Über drei Millionen Menschen haben allein in Deutschland bereits ein künstliches Gelenk. </a:t>
            </a:r>
            <a:r>
              <a:rPr lang="de-DE" sz="2200" dirty="0" smtClean="0">
                <a:solidFill>
                  <a:schemeClr val="bg1"/>
                </a:solidFill>
                <a:latin typeface="Arial" panose="020B0604020202020204" pitchFamily="34" charset="0"/>
                <a:cs typeface="Arial" panose="020B0604020202020204" pitchFamily="34" charset="0"/>
              </a:rPr>
              <a:t>Jährlich werden: </a:t>
            </a:r>
          </a:p>
          <a:p>
            <a:pPr algn="just">
              <a:tabLst>
                <a:tab pos="447675" algn="l"/>
              </a:tabLst>
            </a:pPr>
            <a:r>
              <a:rPr lang="de-DE" sz="2200" dirty="0" smtClean="0">
                <a:solidFill>
                  <a:schemeClr val="bg1"/>
                </a:solidFill>
                <a:latin typeface="Arial" panose="020B0604020202020204" pitchFamily="34" charset="0"/>
                <a:cs typeface="Arial" panose="020B0604020202020204" pitchFamily="34" charset="0"/>
              </a:rPr>
              <a:t>227.293 </a:t>
            </a:r>
            <a:r>
              <a:rPr lang="de-DE" sz="2200" dirty="0">
                <a:solidFill>
                  <a:schemeClr val="bg1"/>
                </a:solidFill>
                <a:latin typeface="Arial" panose="020B0604020202020204" pitchFamily="34" charset="0"/>
                <a:cs typeface="Arial" panose="020B0604020202020204" pitchFamily="34" charset="0"/>
              </a:rPr>
              <a:t>künstliche </a:t>
            </a:r>
            <a:r>
              <a:rPr lang="de-DE" sz="2200" dirty="0" smtClean="0">
                <a:solidFill>
                  <a:schemeClr val="bg1"/>
                </a:solidFill>
                <a:latin typeface="Arial" panose="020B0604020202020204" pitchFamily="34" charset="0"/>
                <a:cs typeface="Arial" panose="020B0604020202020204" pitchFamily="34" charset="0"/>
              </a:rPr>
              <a:t>Hüftgelenke (2015), </a:t>
            </a:r>
            <a:r>
              <a:rPr lang="de-DE" sz="2200" dirty="0" smtClean="0">
                <a:solidFill>
                  <a:schemeClr val="bg1"/>
                </a:solidFill>
                <a:latin typeface="Arial" panose="020B0604020202020204" pitchFamily="34" charset="0"/>
                <a:cs typeface="Arial" panose="020B0604020202020204" pitchFamily="34" charset="0"/>
                <a:hlinkClick r:id="rId4"/>
              </a:rPr>
              <a:t>Staatenvergleich</a:t>
            </a:r>
            <a:endParaRPr lang="de-DE" sz="2200" dirty="0" smtClean="0">
              <a:solidFill>
                <a:schemeClr val="bg1"/>
              </a:solidFill>
              <a:latin typeface="Arial" panose="020B0604020202020204" pitchFamily="34" charset="0"/>
              <a:cs typeface="Arial" panose="020B0604020202020204" pitchFamily="34" charset="0"/>
            </a:endParaRPr>
          </a:p>
          <a:p>
            <a:pPr algn="just">
              <a:tabLst>
                <a:tab pos="447675" algn="l"/>
              </a:tabLst>
            </a:pPr>
            <a:r>
              <a:rPr lang="de-DE" sz="2200" dirty="0" smtClean="0">
                <a:solidFill>
                  <a:schemeClr val="bg1"/>
                </a:solidFill>
                <a:latin typeface="Arial" panose="020B0604020202020204" pitchFamily="34" charset="0"/>
                <a:cs typeface="Arial" panose="020B0604020202020204" pitchFamily="34" charset="0"/>
              </a:rPr>
              <a:t>173.304 </a:t>
            </a:r>
            <a:r>
              <a:rPr lang="de-DE" sz="2200" dirty="0">
                <a:solidFill>
                  <a:schemeClr val="bg1"/>
                </a:solidFill>
                <a:latin typeface="Arial" panose="020B0604020202020204" pitchFamily="34" charset="0"/>
                <a:cs typeface="Arial" panose="020B0604020202020204" pitchFamily="34" charset="0"/>
              </a:rPr>
              <a:t>künstliche Kniegelenke </a:t>
            </a:r>
            <a:r>
              <a:rPr lang="de-DE" sz="2200" dirty="0" smtClean="0">
                <a:solidFill>
                  <a:schemeClr val="bg1"/>
                </a:solidFill>
                <a:latin typeface="Arial" panose="020B0604020202020204" pitchFamily="34" charset="0"/>
                <a:cs typeface="Arial" panose="020B0604020202020204" pitchFamily="34" charset="0"/>
              </a:rPr>
              <a:t>(2015), </a:t>
            </a:r>
          </a:p>
          <a:p>
            <a:pPr algn="just">
              <a:tabLst>
                <a:tab pos="447675" algn="l"/>
              </a:tabLst>
            </a:pPr>
            <a:r>
              <a:rPr lang="de-DE" sz="2200" dirty="0" smtClean="0">
                <a:solidFill>
                  <a:schemeClr val="bg1"/>
                </a:solidFill>
                <a:latin typeface="Arial" panose="020B0604020202020204" pitchFamily="34" charset="0"/>
                <a:cs typeface="Arial" panose="020B0604020202020204" pitchFamily="34" charset="0"/>
              </a:rPr>
              <a:t>12.000 </a:t>
            </a:r>
            <a:r>
              <a:rPr lang="de-DE" sz="2200" dirty="0">
                <a:solidFill>
                  <a:schemeClr val="bg1"/>
                </a:solidFill>
                <a:latin typeface="Arial" panose="020B0604020202020204" pitchFamily="34" charset="0"/>
                <a:cs typeface="Arial" panose="020B0604020202020204" pitchFamily="34" charset="0"/>
              </a:rPr>
              <a:t>künstliche Schultergelenke </a:t>
            </a:r>
            <a:r>
              <a:rPr lang="de-DE" sz="2200" dirty="0" smtClean="0">
                <a:solidFill>
                  <a:schemeClr val="bg1"/>
                </a:solidFill>
                <a:latin typeface="Arial" panose="020B0604020202020204" pitchFamily="34" charset="0"/>
                <a:cs typeface="Arial" panose="020B0604020202020204" pitchFamily="34" charset="0"/>
              </a:rPr>
              <a:t>eingesetzt</a:t>
            </a:r>
          </a:p>
          <a:p>
            <a:pPr marL="0" indent="0" algn="just">
              <a:buNone/>
              <a:tabLst>
                <a:tab pos="447675" algn="l"/>
              </a:tabLst>
            </a:pPr>
            <a:r>
              <a:rPr lang="de-DE" altLang="pt-PT" sz="2200" dirty="0" smtClean="0">
                <a:solidFill>
                  <a:schemeClr val="bg1"/>
                </a:solidFill>
                <a:latin typeface="Arial" panose="020B0604020202020204" pitchFamily="34" charset="0"/>
                <a:cs typeface="Arial" panose="020B0604020202020204" pitchFamily="34" charset="0"/>
              </a:rPr>
              <a:t>Allein die primären </a:t>
            </a:r>
            <a:r>
              <a:rPr lang="de-DE" altLang="pt-PT" sz="2200" dirty="0" smtClean="0">
                <a:solidFill>
                  <a:schemeClr val="bg1"/>
                </a:solidFill>
                <a:latin typeface="Arial" panose="020B0604020202020204" pitchFamily="34" charset="0"/>
                <a:cs typeface="Arial" panose="020B0604020202020204" pitchFamily="34" charset="0"/>
                <a:hlinkClick r:id="rId5"/>
              </a:rPr>
              <a:t>Behandlungskosten</a:t>
            </a:r>
            <a:r>
              <a:rPr lang="de-DE" altLang="pt-PT" sz="2200" dirty="0" smtClean="0">
                <a:solidFill>
                  <a:schemeClr val="bg1"/>
                </a:solidFill>
                <a:latin typeface="Arial" panose="020B0604020202020204" pitchFamily="34" charset="0"/>
                <a:cs typeface="Arial" panose="020B0604020202020204" pitchFamily="34" charset="0"/>
              </a:rPr>
              <a:t> lagen 2015 in Deutschland bei </a:t>
            </a:r>
            <a:r>
              <a:rPr lang="de-DE" altLang="pt-PT" sz="2200" b="1" dirty="0" smtClean="0">
                <a:solidFill>
                  <a:srgbClr val="FF0000"/>
                </a:solidFill>
                <a:latin typeface="Arial" panose="020B0604020202020204" pitchFamily="34" charset="0"/>
                <a:cs typeface="Arial" panose="020B0604020202020204" pitchFamily="34" charset="0"/>
              </a:rPr>
              <a:t>8,7 Milliarden </a:t>
            </a:r>
            <a:r>
              <a:rPr lang="de-DE" altLang="pt-PT" sz="2200" dirty="0" smtClean="0">
                <a:solidFill>
                  <a:schemeClr val="bg1"/>
                </a:solidFill>
                <a:latin typeface="Arial" panose="020B0604020202020204" pitchFamily="34" charset="0"/>
                <a:cs typeface="Arial" panose="020B0604020202020204" pitchFamily="34" charset="0"/>
              </a:rPr>
              <a:t>Euro. Die indirekten Kosten durch </a:t>
            </a:r>
            <a:r>
              <a:rPr lang="de-DE" sz="2200" dirty="0" smtClean="0">
                <a:solidFill>
                  <a:schemeClr val="bg1"/>
                </a:solidFill>
                <a:latin typeface="Arial" panose="020B0604020202020204" pitchFamily="34" charset="0"/>
                <a:cs typeface="Arial" panose="020B0604020202020204" pitchFamily="34" charset="0"/>
              </a:rPr>
              <a:t>Arbeitsunfähigkeit</a:t>
            </a:r>
            <a:r>
              <a:rPr lang="de-DE" sz="2200" dirty="0">
                <a:solidFill>
                  <a:schemeClr val="bg1"/>
                </a:solidFill>
                <a:latin typeface="Arial" panose="020B0604020202020204" pitchFamily="34" charset="0"/>
                <a:cs typeface="Arial" panose="020B0604020202020204" pitchFamily="34" charset="0"/>
              </a:rPr>
              <a:t>, Invalidität </a:t>
            </a:r>
            <a:r>
              <a:rPr lang="de-DE" sz="2200" dirty="0" smtClean="0">
                <a:solidFill>
                  <a:schemeClr val="bg1"/>
                </a:solidFill>
                <a:latin typeface="Arial" panose="020B0604020202020204" pitchFamily="34" charset="0"/>
                <a:cs typeface="Arial" panose="020B0604020202020204" pitchFamily="34" charset="0"/>
              </a:rPr>
              <a:t>und Frühberentungen kommen noch hinzu. </a:t>
            </a:r>
            <a:r>
              <a:rPr lang="de-DE" sz="2200" dirty="0" smtClean="0">
                <a:solidFill>
                  <a:schemeClr val="bg1"/>
                </a:solidFill>
                <a:latin typeface="Arial" panose="020B0604020202020204" pitchFamily="34" charset="0"/>
                <a:cs typeface="Arial" panose="020B0604020202020204" pitchFamily="34" charset="0"/>
                <a:hlinkClick r:id="rId6"/>
              </a:rPr>
              <a:t>Nicht jede OP ist notwendig</a:t>
            </a:r>
            <a:r>
              <a:rPr lang="de-DE" sz="2200" dirty="0" smtClean="0">
                <a:solidFill>
                  <a:schemeClr val="bg1"/>
                </a:solidFill>
                <a:latin typeface="Arial" panose="020B0604020202020204" pitchFamily="34" charset="0"/>
                <a:cs typeface="Arial" panose="020B0604020202020204" pitchFamily="34" charset="0"/>
              </a:rPr>
              <a:t>! Warum werden in Deutschland fast 5 mal mehr künstliche Hüftgelenke, als in Israel verbaut? </a:t>
            </a:r>
            <a:r>
              <a:rPr lang="de-DE" sz="2200" dirty="0" smtClean="0">
                <a:solidFill>
                  <a:schemeClr val="bg1"/>
                </a:solidFill>
                <a:latin typeface="Arial" panose="020B0604020202020204" pitchFamily="34" charset="0"/>
                <a:cs typeface="Arial" panose="020B0604020202020204" pitchFamily="34" charset="0"/>
                <a:hlinkClick r:id="rId7"/>
              </a:rPr>
              <a:t>Bor</a:t>
            </a:r>
            <a:r>
              <a:rPr lang="de-DE" sz="2200" dirty="0" smtClean="0">
                <a:solidFill>
                  <a:schemeClr val="bg1"/>
                </a:solidFill>
                <a:latin typeface="Arial" panose="020B0604020202020204" pitchFamily="34" charset="0"/>
                <a:cs typeface="Arial" panose="020B0604020202020204" pitchFamily="34" charset="0"/>
              </a:rPr>
              <a:t>!</a:t>
            </a:r>
            <a:endParaRPr lang="de-DE" altLang="pt-PT" sz="2200" dirty="0" smtClean="0">
              <a:solidFill>
                <a:schemeClr val="bg1"/>
              </a:solidFill>
              <a:latin typeface="Arial" panose="020B0604020202020204" pitchFamily="34" charset="0"/>
              <a:cs typeface="Arial" panose="020B0604020202020204" pitchFamily="34" charset="0"/>
            </a:endParaRPr>
          </a:p>
          <a:p>
            <a:pPr marL="0" indent="0" algn="just">
              <a:buNone/>
              <a:tabLst>
                <a:tab pos="447675" algn="l"/>
              </a:tabLst>
            </a:pPr>
            <a:r>
              <a:rPr lang="de-DE" altLang="pt-PT" sz="1100" dirty="0" smtClean="0">
                <a:solidFill>
                  <a:schemeClr val="bg1"/>
                </a:solidFill>
                <a:latin typeface="Arial" panose="020B0604020202020204" pitchFamily="34" charset="0"/>
                <a:cs typeface="Arial" panose="020B0604020202020204" pitchFamily="34" charset="0"/>
              </a:rPr>
              <a:t>(</a:t>
            </a:r>
            <a:r>
              <a:rPr lang="de-DE" altLang="pt-PT" sz="1100" dirty="0">
                <a:solidFill>
                  <a:schemeClr val="bg1"/>
                </a:solidFill>
                <a:latin typeface="Arial" panose="020B0604020202020204" pitchFamily="34" charset="0"/>
                <a:cs typeface="Arial" panose="020B0604020202020204" pitchFamily="34" charset="0"/>
              </a:rPr>
              <a:t>Quelle: </a:t>
            </a:r>
            <a:r>
              <a:rPr lang="de-DE" altLang="pt-PT" sz="1100" dirty="0" smtClean="0">
                <a:solidFill>
                  <a:schemeClr val="bg1"/>
                </a:solidFill>
                <a:latin typeface="Arial" panose="020B0604020202020204" pitchFamily="34" charset="0"/>
                <a:cs typeface="Arial" panose="020B0604020202020204" pitchFamily="34" charset="0"/>
                <a:hlinkClick r:id="rId8"/>
              </a:rPr>
              <a:t>http://www.rki.de/DE/Content/Gesundheitsmonitoring/Gesundheitsberichterstattung/Themenhefte/arthrose_inhalt.html</a:t>
            </a:r>
            <a:r>
              <a:rPr lang="de-DE" altLang="pt-PT" sz="1100" dirty="0" smtClean="0">
                <a:solidFill>
                  <a:schemeClr val="bg1"/>
                </a:solidFill>
                <a:latin typeface="Arial" panose="020B0604020202020204" pitchFamily="34" charset="0"/>
                <a:cs typeface="Arial" panose="020B0604020202020204" pitchFamily="34" charset="0"/>
              </a:rPr>
              <a:t>)</a:t>
            </a:r>
            <a:endParaRPr lang="de-DE" altLang="pt-PT" sz="1100" dirty="0">
              <a:solidFill>
                <a:schemeClr val="bg1"/>
              </a:solidFill>
              <a:latin typeface="Arial" panose="020B0604020202020204" pitchFamily="34" charset="0"/>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Arthrosehäufigkeit und Kosten</a:t>
            </a:r>
            <a:br>
              <a:rPr lang="de-DE" altLang="pt-PT" sz="3200" b="1" dirty="0" smtClean="0">
                <a:effectLst>
                  <a:outerShdw blurRad="38100" dist="38100" dir="2700000" algn="tl">
                    <a:srgbClr val="FFFFFF"/>
                  </a:outerShdw>
                </a:effectLst>
              </a:rPr>
            </a:br>
            <a:r>
              <a:rPr lang="de-DE" altLang="pt-PT" sz="1100" b="1" dirty="0">
                <a:effectLst>
                  <a:outerShdw blurRad="38100" dist="38100" dir="2700000" algn="tl">
                    <a:srgbClr val="FFFFFF"/>
                  </a:outerShdw>
                </a:effectLst>
              </a:rPr>
              <a:t>(Quelle: </a:t>
            </a:r>
            <a:r>
              <a:rPr lang="de-DE" altLang="pt-PT" sz="1100" b="1" dirty="0">
                <a:effectLst>
                  <a:outerShdw blurRad="38100" dist="38100" dir="2700000" algn="tl">
                    <a:srgbClr val="FFFFFF"/>
                  </a:outerShdw>
                </a:effectLst>
                <a:hlinkClick r:id="rId9"/>
              </a:rPr>
              <a:t>http://</a:t>
            </a:r>
            <a:r>
              <a:rPr lang="de-DE" altLang="pt-PT" sz="1100" b="1" dirty="0" smtClean="0">
                <a:effectLst>
                  <a:outerShdw blurRad="38100" dist="38100" dir="2700000" algn="tl">
                    <a:srgbClr val="FFFFFF"/>
                  </a:outerShdw>
                </a:effectLst>
                <a:hlinkClick r:id="rId9"/>
              </a:rPr>
              <a:t>www.arthrose.de/arthrose/haeufigkeit.html</a:t>
            </a:r>
            <a:r>
              <a:rPr lang="de-DE" altLang="pt-PT" sz="1100" b="1" dirty="0" smtClean="0">
                <a:effectLst>
                  <a:outerShdw blurRad="38100" dist="38100" dir="2700000" algn="tl">
                    <a:srgbClr val="FFFFFF"/>
                  </a:outerShdw>
                </a:effectLst>
              </a:rPr>
              <a:t>, </a:t>
            </a:r>
            <a:r>
              <a:rPr lang="de-DE" altLang="pt-PT" sz="1100" b="1" dirty="0" smtClean="0">
                <a:effectLst>
                  <a:outerShdw blurRad="38100" dist="38100" dir="2700000" algn="tl">
                    <a:srgbClr val="FFFFFF"/>
                  </a:outerShdw>
                </a:effectLst>
                <a:hlinkClick r:id="rId10"/>
              </a:rPr>
              <a:t>Statistik</a:t>
            </a:r>
            <a:r>
              <a:rPr lang="de-DE" altLang="pt-PT" sz="1100" b="1" dirty="0" smtClean="0">
                <a:effectLst>
                  <a:outerShdw blurRad="38100" dist="38100" dir="2700000" algn="tl">
                    <a:srgbClr val="FFFFFF"/>
                  </a:outerShdw>
                </a:effectLst>
              </a:rPr>
              <a:t>, </a:t>
            </a:r>
            <a:r>
              <a:rPr lang="de-DE" altLang="pt-PT" sz="1100" b="1" dirty="0" smtClean="0">
                <a:effectLst>
                  <a:outerShdw blurRad="38100" dist="38100" dir="2700000" algn="tl">
                    <a:srgbClr val="FFFFFF"/>
                  </a:outerShdw>
                </a:effectLst>
                <a:hlinkClick r:id="rId11"/>
              </a:rPr>
              <a:t>zunehmende Häufigkeit</a:t>
            </a:r>
            <a:r>
              <a:rPr lang="de-DE" altLang="pt-PT" sz="1100" b="1" dirty="0" smtClean="0">
                <a:effectLst>
                  <a:outerShdw blurRad="38100" dist="38100" dir="2700000" algn="tl">
                    <a:srgbClr val="FFFFFF"/>
                  </a:outerShdw>
                </a:effectLst>
              </a:rPr>
              <a:t>) </a:t>
            </a:r>
            <a:endParaRPr lang="de-DE" sz="14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11</a:t>
            </a:fld>
            <a:endParaRPr lang="en-US" dirty="0"/>
          </a:p>
        </p:txBody>
      </p:sp>
    </p:spTree>
    <p:extLst>
      <p:ext uri="{BB962C8B-B14F-4D97-AF65-F5344CB8AC3E}">
        <p14:creationId xmlns:p14="http://schemas.microsoft.com/office/powerpoint/2010/main" val="3747398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287992" y="2204864"/>
            <a:ext cx="8718282" cy="4653136"/>
          </a:xfrm>
        </p:spPr>
        <p:txBody>
          <a:bodyPr>
            <a:normAutofit fontScale="92500"/>
          </a:bodyPr>
          <a:lstStyle/>
          <a:p>
            <a:pPr marL="0" indent="0" algn="just">
              <a:buNone/>
              <a:tabLst>
                <a:tab pos="447675" algn="l"/>
              </a:tabLst>
            </a:pPr>
            <a:r>
              <a:rPr lang="de-DE" sz="2200" dirty="0" smtClean="0">
                <a:solidFill>
                  <a:schemeClr val="bg1"/>
                </a:solidFill>
                <a:latin typeface="Arial" panose="020B0604020202020204" pitchFamily="34" charset="0"/>
                <a:cs typeface="Arial" panose="020B0604020202020204" pitchFamily="34" charset="0"/>
              </a:rPr>
              <a:t>Ungeschönte persönliche Abrechnung nach dem Kosten-Nutzen – Prinzip:</a:t>
            </a:r>
          </a:p>
          <a:p>
            <a:pPr marL="0" indent="0" algn="just">
              <a:buNone/>
              <a:tabLst>
                <a:tab pos="447675" algn="l"/>
              </a:tabLst>
            </a:pPr>
            <a:endParaRPr lang="de-DE" sz="100" dirty="0" smtClean="0">
              <a:solidFill>
                <a:schemeClr val="bg1"/>
              </a:solidFill>
              <a:latin typeface="Arial" panose="020B0604020202020204" pitchFamily="34" charset="0"/>
              <a:cs typeface="Arial" panose="020B0604020202020204" pitchFamily="34" charset="0"/>
            </a:endParaRPr>
          </a:p>
          <a:p>
            <a:pPr algn="just">
              <a:tabLst>
                <a:tab pos="447675" algn="l"/>
              </a:tabLst>
            </a:pPr>
            <a:r>
              <a:rPr lang="de-DE" altLang="pt-PT" sz="1800" dirty="0" smtClean="0">
                <a:solidFill>
                  <a:schemeClr val="bg1"/>
                </a:solidFill>
                <a:latin typeface="Arial" panose="020B0604020202020204" pitchFamily="34" charset="0"/>
                <a:cs typeface="Arial" panose="020B0604020202020204" pitchFamily="34" charset="0"/>
              </a:rPr>
              <a:t>Viele Arzt-, Klinik- und Therapeutenbesuche, </a:t>
            </a:r>
          </a:p>
          <a:p>
            <a:pPr algn="just">
              <a:tabLst>
                <a:tab pos="447675" algn="l"/>
              </a:tabLst>
            </a:pPr>
            <a:r>
              <a:rPr lang="de-DE" altLang="pt-PT" sz="1800" dirty="0" smtClean="0">
                <a:solidFill>
                  <a:schemeClr val="bg1"/>
                </a:solidFill>
                <a:latin typeface="Arial" panose="020B0604020202020204" pitchFamily="34" charset="0"/>
                <a:cs typeface="Arial" panose="020B0604020202020204" pitchFamily="34" charset="0"/>
              </a:rPr>
              <a:t>Viele Röntgenaufnahmen: BWK Bad Wildbad (heute Johannesklinik), Nagold (Dr. Stahl), Rottenburg (Dr. </a:t>
            </a:r>
            <a:r>
              <a:rPr lang="de-DE" altLang="pt-PT" sz="1800" dirty="0" err="1" smtClean="0">
                <a:solidFill>
                  <a:schemeClr val="bg1"/>
                </a:solidFill>
                <a:latin typeface="Arial" panose="020B0604020202020204" pitchFamily="34" charset="0"/>
                <a:cs typeface="Arial" panose="020B0604020202020204" pitchFamily="34" charset="0"/>
              </a:rPr>
              <a:t>Hallmaier</a:t>
            </a:r>
            <a:r>
              <a:rPr lang="de-DE" altLang="pt-PT" sz="1800" dirty="0" smtClean="0">
                <a:solidFill>
                  <a:schemeClr val="bg1"/>
                </a:solidFill>
                <a:latin typeface="Arial" panose="020B0604020202020204" pitchFamily="34" charset="0"/>
                <a:cs typeface="Arial" panose="020B0604020202020204" pitchFamily="34" charset="0"/>
              </a:rPr>
              <a:t>) und BWK Ulm</a:t>
            </a:r>
          </a:p>
          <a:p>
            <a:pPr algn="just">
              <a:tabLst>
                <a:tab pos="447675" algn="l"/>
              </a:tabLst>
            </a:pPr>
            <a:r>
              <a:rPr lang="de-DE" altLang="pt-PT" sz="1800" dirty="0" smtClean="0">
                <a:solidFill>
                  <a:schemeClr val="bg1"/>
                </a:solidFill>
                <a:latin typeface="Arial" panose="020B0604020202020204" pitchFamily="34" charset="0"/>
                <a:cs typeface="Arial" panose="020B0604020202020204" pitchFamily="34" charset="0"/>
              </a:rPr>
              <a:t>Fango, </a:t>
            </a:r>
          </a:p>
          <a:p>
            <a:pPr algn="just">
              <a:tabLst>
                <a:tab pos="447675" algn="l"/>
              </a:tabLst>
            </a:pPr>
            <a:r>
              <a:rPr lang="de-DE" altLang="pt-PT" sz="1800" dirty="0" smtClean="0">
                <a:solidFill>
                  <a:schemeClr val="bg1"/>
                </a:solidFill>
                <a:latin typeface="Arial" panose="020B0604020202020204" pitchFamily="34" charset="0"/>
                <a:cs typeface="Arial" panose="020B0604020202020204" pitchFamily="34" charset="0"/>
              </a:rPr>
              <a:t>Reizstrom, </a:t>
            </a:r>
          </a:p>
          <a:p>
            <a:pPr algn="just">
              <a:tabLst>
                <a:tab pos="447675" algn="l"/>
              </a:tabLst>
            </a:pPr>
            <a:r>
              <a:rPr lang="de-DE" altLang="pt-PT" sz="1800" dirty="0" smtClean="0">
                <a:solidFill>
                  <a:schemeClr val="bg1"/>
                </a:solidFill>
                <a:latin typeface="Arial" panose="020B0604020202020204" pitchFamily="34" charset="0"/>
                <a:cs typeface="Arial" panose="020B0604020202020204" pitchFamily="34" charset="0"/>
              </a:rPr>
              <a:t>Massage, </a:t>
            </a:r>
          </a:p>
          <a:p>
            <a:pPr algn="just">
              <a:tabLst>
                <a:tab pos="447675" algn="l"/>
              </a:tabLst>
            </a:pPr>
            <a:r>
              <a:rPr lang="de-DE" altLang="pt-PT" sz="1800" dirty="0" smtClean="0">
                <a:solidFill>
                  <a:schemeClr val="bg1"/>
                </a:solidFill>
                <a:latin typeface="Arial" panose="020B0604020202020204" pitchFamily="34" charset="0"/>
                <a:cs typeface="Arial" panose="020B0604020202020204" pitchFamily="34" charset="0"/>
              </a:rPr>
              <a:t>Muskelgruppentraining</a:t>
            </a:r>
          </a:p>
          <a:p>
            <a:pPr algn="just">
              <a:tabLst>
                <a:tab pos="447675" algn="l"/>
              </a:tabLst>
            </a:pPr>
            <a:r>
              <a:rPr lang="de-DE" altLang="pt-PT" sz="1800" dirty="0" smtClean="0">
                <a:solidFill>
                  <a:schemeClr val="bg1"/>
                </a:solidFill>
                <a:latin typeface="Arial" panose="020B0604020202020204" pitchFamily="34" charset="0"/>
                <a:cs typeface="Arial" panose="020B0604020202020204" pitchFamily="34" charset="0"/>
              </a:rPr>
              <a:t>Einlagen…</a:t>
            </a:r>
          </a:p>
          <a:p>
            <a:pPr algn="just">
              <a:tabLst>
                <a:tab pos="447675" algn="l"/>
              </a:tabLst>
            </a:pPr>
            <a:endParaRPr lang="de-DE" altLang="pt-PT" sz="100" dirty="0" smtClean="0">
              <a:solidFill>
                <a:schemeClr val="bg1"/>
              </a:solidFill>
              <a:latin typeface="Arial" panose="020B0604020202020204" pitchFamily="34" charset="0"/>
              <a:cs typeface="Arial" panose="020B0604020202020204" pitchFamily="34" charset="0"/>
            </a:endParaRPr>
          </a:p>
          <a:p>
            <a:pPr marL="0" indent="0" algn="just">
              <a:buNone/>
              <a:tabLst>
                <a:tab pos="447675" algn="l"/>
              </a:tabLst>
            </a:pPr>
            <a:r>
              <a:rPr lang="de-DE" altLang="pt-PT" sz="2000" dirty="0" smtClean="0">
                <a:solidFill>
                  <a:schemeClr val="bg1"/>
                </a:solidFill>
                <a:latin typeface="Arial" panose="020B0604020202020204" pitchFamily="34" charset="0"/>
                <a:cs typeface="Arial" panose="020B0604020202020204" pitchFamily="34" charset="0"/>
              </a:rPr>
              <a:t>In Summe ein hoher finanzieller und zeitlicher Aufwand, ohne Heilwirkung! Zusammengefasst: Eine völlig überteuerte schulmedizinische Kurpfuscher- und Quacksalberei, die den Namen Medizin in keiner Weise verdient! Einfach ausgedrückt: Schamloser finanzieller Betrug an mir als Patienten.</a:t>
            </a:r>
            <a:endParaRPr lang="de-DE" altLang="pt-PT" sz="2000" dirty="0">
              <a:solidFill>
                <a:schemeClr val="bg1"/>
              </a:solidFill>
              <a:latin typeface="Arial" panose="020B0604020202020204" pitchFamily="34" charset="0"/>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fontScale="90000"/>
          </a:bodyPr>
          <a:lstStyle/>
          <a:p>
            <a:r>
              <a:rPr lang="de-DE" altLang="pt-PT" sz="3200" b="1" dirty="0" smtClean="0">
                <a:effectLst>
                  <a:outerShdw blurRad="38100" dist="38100" dir="2700000" algn="tl">
                    <a:srgbClr val="FFFFFF"/>
                  </a:outerShdw>
                </a:effectLst>
              </a:rPr>
              <a:t>Arthrosebehandlung – schulmedizinische Kurpfuscherei und Quacksalberei</a:t>
            </a:r>
            <a:endParaRPr lang="de-DE" sz="14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12</a:t>
            </a:fld>
            <a:endParaRPr lang="en-US" dirty="0"/>
          </a:p>
        </p:txBody>
      </p:sp>
    </p:spTree>
    <p:extLst>
      <p:ext uri="{BB962C8B-B14F-4D97-AF65-F5344CB8AC3E}">
        <p14:creationId xmlns:p14="http://schemas.microsoft.com/office/powerpoint/2010/main" val="22254377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18122" y="2204864"/>
            <a:ext cx="8388464" cy="4608512"/>
          </a:xfrm>
        </p:spPr>
        <p:txBody>
          <a:bodyPr>
            <a:noAutofit/>
          </a:bodyPr>
          <a:lstStyle/>
          <a:p>
            <a:pPr marL="0" indent="0" algn="just">
              <a:buNone/>
              <a:tabLst>
                <a:tab pos="447675" algn="l"/>
              </a:tabLst>
            </a:pPr>
            <a:r>
              <a:rPr lang="de-DE" dirty="0" smtClean="0">
                <a:solidFill>
                  <a:schemeClr val="bg1"/>
                </a:solidFill>
                <a:latin typeface="Arial" panose="020B0604020202020204" pitchFamily="34" charset="0"/>
                <a:cs typeface="Arial" panose="020B0604020202020204" pitchFamily="34" charset="0"/>
              </a:rPr>
              <a:t>Bei der Informationsbeschaffung im Internet zum Thema Arthrose, werden sie auf die widersprüchlichsten Aussagen treffen. (8,7-Milliardenmarkt, </a:t>
            </a:r>
            <a:r>
              <a:rPr lang="de-DE" dirty="0" err="1" smtClean="0">
                <a:solidFill>
                  <a:schemeClr val="bg1"/>
                </a:solidFill>
                <a:latin typeface="Arial" panose="020B0604020202020204" pitchFamily="34" charset="0"/>
                <a:cs typeface="Arial" panose="020B0604020202020204" pitchFamily="34" charset="0"/>
              </a:rPr>
              <a:t>cui</a:t>
            </a:r>
            <a:r>
              <a:rPr lang="de-DE" dirty="0" smtClean="0">
                <a:solidFill>
                  <a:schemeClr val="bg1"/>
                </a:solidFill>
                <a:latin typeface="Arial" panose="020B0604020202020204" pitchFamily="34" charset="0"/>
                <a:cs typeface="Arial" panose="020B0604020202020204" pitchFamily="34" charset="0"/>
              </a:rPr>
              <a:t> </a:t>
            </a:r>
            <a:r>
              <a:rPr lang="de-DE" dirty="0" err="1" smtClean="0">
                <a:solidFill>
                  <a:schemeClr val="bg1"/>
                </a:solidFill>
                <a:latin typeface="Arial" panose="020B0604020202020204" pitchFamily="34" charset="0"/>
                <a:cs typeface="Arial" panose="020B0604020202020204" pitchFamily="34" charset="0"/>
              </a:rPr>
              <a:t>bono</a:t>
            </a:r>
            <a:r>
              <a:rPr lang="de-DE" dirty="0" smtClean="0">
                <a:solidFill>
                  <a:schemeClr val="bg1"/>
                </a:solidFill>
                <a:latin typeface="Arial" panose="020B0604020202020204" pitchFamily="34" charset="0"/>
                <a:cs typeface="Arial" panose="020B0604020202020204" pitchFamily="34" charset="0"/>
              </a:rPr>
              <a:t>)</a:t>
            </a:r>
          </a:p>
          <a:p>
            <a:pPr marL="0" indent="0" algn="just">
              <a:buNone/>
              <a:tabLst>
                <a:tab pos="447675" algn="l"/>
              </a:tabLst>
            </a:pPr>
            <a:r>
              <a:rPr lang="de-DE" altLang="pt-PT" dirty="0" smtClean="0">
                <a:solidFill>
                  <a:schemeClr val="bg1"/>
                </a:solidFill>
                <a:latin typeface="Arial" panose="020B0604020202020204" pitchFamily="34" charset="0"/>
                <a:cs typeface="Arial" panose="020B0604020202020204" pitchFamily="34" charset="0"/>
              </a:rPr>
              <a:t>Von </a:t>
            </a:r>
            <a:r>
              <a:rPr lang="de-DE" altLang="pt-PT" dirty="0" smtClean="0">
                <a:solidFill>
                  <a:schemeClr val="bg1"/>
                </a:solidFill>
                <a:latin typeface="Arial" panose="020B0604020202020204" pitchFamily="34" charset="0"/>
                <a:cs typeface="Arial" panose="020B0604020202020204" pitchFamily="34" charset="0"/>
                <a:hlinkClick r:id="rId3"/>
              </a:rPr>
              <a:t>unheilbar</a:t>
            </a:r>
            <a:r>
              <a:rPr lang="de-DE" altLang="pt-PT" dirty="0" smtClean="0">
                <a:solidFill>
                  <a:schemeClr val="bg1"/>
                </a:solidFill>
                <a:latin typeface="Arial" panose="020B0604020202020204" pitchFamily="34" charset="0"/>
                <a:cs typeface="Arial" panose="020B0604020202020204" pitchFamily="34" charset="0"/>
              </a:rPr>
              <a:t>, über </a:t>
            </a:r>
            <a:r>
              <a:rPr lang="de-DE" altLang="pt-PT" dirty="0" smtClean="0">
                <a:solidFill>
                  <a:schemeClr val="bg1"/>
                </a:solidFill>
                <a:latin typeface="Arial" panose="020B0604020202020204" pitchFamily="34" charset="0"/>
                <a:cs typeface="Arial" panose="020B0604020202020204" pitchFamily="34" charset="0"/>
                <a:hlinkClick r:id="rId4"/>
              </a:rPr>
              <a:t>verzögerbar</a:t>
            </a:r>
            <a:r>
              <a:rPr lang="de-DE" altLang="pt-PT" dirty="0" smtClean="0">
                <a:solidFill>
                  <a:schemeClr val="bg1"/>
                </a:solidFill>
                <a:latin typeface="Arial" panose="020B0604020202020204" pitchFamily="34" charset="0"/>
                <a:cs typeface="Arial" panose="020B0604020202020204" pitchFamily="34" charset="0"/>
              </a:rPr>
              <a:t>, bis hin zu </a:t>
            </a:r>
            <a:r>
              <a:rPr lang="de-DE" altLang="pt-PT" dirty="0" smtClean="0">
                <a:solidFill>
                  <a:schemeClr val="bg1"/>
                </a:solidFill>
                <a:latin typeface="Arial" panose="020B0604020202020204" pitchFamily="34" charset="0"/>
                <a:cs typeface="Arial" panose="020B0604020202020204" pitchFamily="34" charset="0"/>
                <a:hlinkClick r:id="rId5"/>
              </a:rPr>
              <a:t>stoppbar</a:t>
            </a:r>
            <a:r>
              <a:rPr lang="de-DE" altLang="pt-PT" dirty="0" smtClean="0">
                <a:solidFill>
                  <a:schemeClr val="bg1"/>
                </a:solidFill>
                <a:latin typeface="Arial" panose="020B0604020202020204" pitchFamily="34" charset="0"/>
                <a:cs typeface="Arial" panose="020B0604020202020204" pitchFamily="34" charset="0"/>
              </a:rPr>
              <a:t> und sogar </a:t>
            </a:r>
            <a:r>
              <a:rPr lang="de-DE" altLang="pt-PT" dirty="0" smtClean="0">
                <a:solidFill>
                  <a:schemeClr val="bg1"/>
                </a:solidFill>
                <a:latin typeface="Arial" panose="020B0604020202020204" pitchFamily="34" charset="0"/>
                <a:cs typeface="Arial" panose="020B0604020202020204" pitchFamily="34" charset="0"/>
                <a:hlinkClick r:id="rId6"/>
              </a:rPr>
              <a:t>heilbar</a:t>
            </a:r>
            <a:r>
              <a:rPr lang="de-DE" altLang="pt-PT" dirty="0" smtClean="0">
                <a:solidFill>
                  <a:schemeClr val="bg1"/>
                </a:solidFill>
                <a:latin typeface="Arial" panose="020B0604020202020204" pitchFamily="34" charset="0"/>
                <a:cs typeface="Arial" panose="020B0604020202020204" pitchFamily="34" charset="0"/>
              </a:rPr>
              <a:t> werden Sie alles finden.</a:t>
            </a:r>
          </a:p>
          <a:p>
            <a:pPr marL="0" indent="0" algn="just">
              <a:buNone/>
              <a:tabLst>
                <a:tab pos="447675" algn="l"/>
              </a:tabLst>
            </a:pPr>
            <a:r>
              <a:rPr lang="de-DE" altLang="pt-PT" u="sng" dirty="0" smtClean="0">
                <a:solidFill>
                  <a:srgbClr val="FF0000"/>
                </a:solidFill>
                <a:latin typeface="Arial" panose="020B0604020202020204" pitchFamily="34" charset="0"/>
                <a:cs typeface="Arial" panose="020B0604020202020204" pitchFamily="34" charset="0"/>
              </a:rPr>
              <a:t>Die entscheidende Frage ist dabei, ob sich </a:t>
            </a:r>
            <a:r>
              <a:rPr lang="de-DE" altLang="pt-PT" u="sng" dirty="0" smtClean="0">
                <a:solidFill>
                  <a:srgbClr val="FF0000"/>
                </a:solidFill>
                <a:latin typeface="Arial" panose="020B0604020202020204" pitchFamily="34" charset="0"/>
                <a:cs typeface="Arial" panose="020B0604020202020204" pitchFamily="34" charset="0"/>
                <a:hlinkClick r:id="rId7"/>
              </a:rPr>
              <a:t>Chondrozyten</a:t>
            </a:r>
            <a:r>
              <a:rPr lang="de-DE" altLang="pt-PT" u="sng" dirty="0" smtClean="0">
                <a:solidFill>
                  <a:srgbClr val="FF0000"/>
                </a:solidFill>
                <a:latin typeface="Arial" panose="020B0604020202020204" pitchFamily="34" charset="0"/>
                <a:cs typeface="Arial" panose="020B0604020202020204" pitchFamily="34" charset="0"/>
              </a:rPr>
              <a:t> (Knorpelzellen) teilen können und ob sich Kollagenfasern neu bilden können oder nicht.</a:t>
            </a:r>
          </a:p>
          <a:p>
            <a:pPr marL="0" indent="0" algn="just">
              <a:buNone/>
              <a:tabLst>
                <a:tab pos="447675" algn="l"/>
              </a:tabLst>
            </a:pPr>
            <a:r>
              <a:rPr lang="de-DE" altLang="pt-PT" dirty="0" smtClean="0">
                <a:solidFill>
                  <a:schemeClr val="bg1"/>
                </a:solidFill>
                <a:latin typeface="Arial" panose="020B0604020202020204" pitchFamily="34" charset="0"/>
                <a:cs typeface="Arial" panose="020B0604020202020204" pitchFamily="34" charset="0"/>
              </a:rPr>
              <a:t>Der Arzt, der das heute noch verneint, soll Ihnen doch bitte einmal erklären, wie dann die Knorpelmasse in den Gelenken von kleinen Kindern auf die Knorpelmasse im Gelenk eines Erwachsenen kommt.</a:t>
            </a: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Arthrose – Heilbar oder nicht?</a:t>
            </a:r>
            <a:endParaRPr lang="de-DE" sz="1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13</a:t>
            </a:fld>
            <a:endParaRPr lang="en-US" dirty="0"/>
          </a:p>
        </p:txBody>
      </p:sp>
    </p:spTree>
    <p:extLst>
      <p:ext uri="{BB962C8B-B14F-4D97-AF65-F5344CB8AC3E}">
        <p14:creationId xmlns:p14="http://schemas.microsoft.com/office/powerpoint/2010/main" val="42645687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18122" y="2204864"/>
            <a:ext cx="8388464" cy="4536504"/>
          </a:xfrm>
        </p:spPr>
        <p:txBody>
          <a:bodyPr>
            <a:noAutofit/>
          </a:bodyPr>
          <a:lstStyle/>
          <a:p>
            <a:pPr marL="0" indent="0" algn="just">
              <a:buNone/>
              <a:tabLst>
                <a:tab pos="447675" algn="l"/>
              </a:tabLst>
            </a:pPr>
            <a:r>
              <a:rPr lang="de-DE" altLang="pt-PT" dirty="0">
                <a:solidFill>
                  <a:schemeClr val="bg1"/>
                </a:solidFill>
                <a:latin typeface="Arial" panose="020B0604020202020204" pitchFamily="34" charset="0"/>
                <a:cs typeface="Arial" panose="020B0604020202020204" pitchFamily="34" charset="0"/>
              </a:rPr>
              <a:t>Lassen Sie sich davon nicht verwirren. Schalten Sie Ihren gesunden Menschenverstand an. Knorpelzellen können sich teilen und Kollagenfasern neu bilden. Sprechen Sie mit Geheilten! </a:t>
            </a:r>
            <a:r>
              <a:rPr lang="de-DE" altLang="pt-PT" dirty="0">
                <a:solidFill>
                  <a:srgbClr val="FF0000"/>
                </a:solidFill>
                <a:latin typeface="Arial" panose="020B0604020202020204" pitchFamily="34" charset="0"/>
                <a:cs typeface="Arial" panose="020B0604020202020204" pitchFamily="34" charset="0"/>
              </a:rPr>
              <a:t>Am Medical Center der Universität Utrecht wurde es medizinisch nachgewiesen: </a:t>
            </a:r>
            <a:r>
              <a:rPr lang="de-DE" altLang="pt-PT" dirty="0">
                <a:solidFill>
                  <a:srgbClr val="FF0000"/>
                </a:solidFill>
                <a:latin typeface="Arial" panose="020B0604020202020204" pitchFamily="34" charset="0"/>
                <a:cs typeface="Arial" panose="020B0604020202020204" pitchFamily="34" charset="0"/>
                <a:hlinkClick r:id="rId3"/>
              </a:rPr>
              <a:t>Knorpel kann nachwachsen!</a:t>
            </a:r>
            <a:r>
              <a:rPr lang="de-DE" altLang="pt-PT" dirty="0">
                <a:solidFill>
                  <a:srgbClr val="FF0000"/>
                </a:solidFill>
                <a:latin typeface="Arial" panose="020B0604020202020204" pitchFamily="34" charset="0"/>
                <a:cs typeface="Arial" panose="020B0604020202020204" pitchFamily="34" charset="0"/>
              </a:rPr>
              <a:t> </a:t>
            </a:r>
            <a:r>
              <a:rPr lang="de-DE" altLang="pt-PT" dirty="0">
                <a:solidFill>
                  <a:schemeClr val="bg1"/>
                </a:solidFill>
                <a:latin typeface="Arial" panose="020B0604020202020204" pitchFamily="34" charset="0"/>
                <a:cs typeface="Arial" panose="020B0604020202020204" pitchFamily="34" charset="0"/>
              </a:rPr>
              <a:t>(medizinische </a:t>
            </a:r>
            <a:r>
              <a:rPr lang="de-DE" altLang="pt-PT" dirty="0" smtClean="0">
                <a:solidFill>
                  <a:schemeClr val="bg1"/>
                </a:solidFill>
                <a:latin typeface="Arial" panose="020B0604020202020204" pitchFamily="34" charset="0"/>
                <a:cs typeface="Arial" panose="020B0604020202020204" pitchFamily="34" charset="0"/>
                <a:hlinkClick r:id="rId4"/>
              </a:rPr>
              <a:t>Beweisstudie</a:t>
            </a:r>
            <a:r>
              <a:rPr lang="de-DE" altLang="pt-PT" dirty="0" smtClean="0">
                <a:solidFill>
                  <a:schemeClr val="bg1"/>
                </a:solidFill>
                <a:latin typeface="Arial" panose="020B0604020202020204" pitchFamily="34" charset="0"/>
                <a:cs typeface="Arial" panose="020B0604020202020204" pitchFamily="34" charset="0"/>
              </a:rPr>
              <a:t>, </a:t>
            </a:r>
            <a:r>
              <a:rPr lang="de-DE" altLang="pt-PT" dirty="0">
                <a:solidFill>
                  <a:schemeClr val="bg1"/>
                </a:solidFill>
                <a:latin typeface="Arial" panose="020B0604020202020204" pitchFamily="34" charset="0"/>
                <a:cs typeface="Arial" panose="020B0604020202020204" pitchFamily="34" charset="0"/>
                <a:hlinkClick r:id="rId5"/>
              </a:rPr>
              <a:t>2. Studie</a:t>
            </a:r>
            <a:r>
              <a:rPr lang="de-DE" altLang="pt-PT" dirty="0">
                <a:solidFill>
                  <a:schemeClr val="bg1"/>
                </a:solidFill>
                <a:latin typeface="Arial" panose="020B0604020202020204" pitchFamily="34" charset="0"/>
                <a:cs typeface="Arial" panose="020B0604020202020204" pitchFamily="34" charset="0"/>
              </a:rPr>
              <a:t>, </a:t>
            </a:r>
            <a:r>
              <a:rPr lang="de-DE" altLang="pt-PT" dirty="0">
                <a:solidFill>
                  <a:schemeClr val="bg1"/>
                </a:solidFill>
                <a:latin typeface="Arial" panose="020B0604020202020204" pitchFamily="34" charset="0"/>
                <a:cs typeface="Arial" panose="020B0604020202020204" pitchFamily="34" charset="0"/>
                <a:hlinkClick r:id="rId6"/>
              </a:rPr>
              <a:t>3.Studie</a:t>
            </a:r>
            <a:r>
              <a:rPr lang="de-DE" altLang="pt-PT" dirty="0">
                <a:solidFill>
                  <a:schemeClr val="bg1"/>
                </a:solidFill>
                <a:latin typeface="Arial" panose="020B0604020202020204" pitchFamily="34" charset="0"/>
                <a:cs typeface="Arial" panose="020B0604020202020204" pitchFamily="34" charset="0"/>
              </a:rPr>
              <a:t>) </a:t>
            </a:r>
            <a:endParaRPr lang="de-DE" altLang="pt-PT" dirty="0">
              <a:solidFill>
                <a:srgbClr val="FF0000"/>
              </a:solidFill>
              <a:latin typeface="Arial" panose="020B0604020202020204" pitchFamily="34" charset="0"/>
              <a:cs typeface="Arial" panose="020B0604020202020204" pitchFamily="34" charset="0"/>
            </a:endParaRPr>
          </a:p>
          <a:p>
            <a:pPr marL="0" indent="0" algn="just">
              <a:buNone/>
              <a:tabLst>
                <a:tab pos="447675" algn="l"/>
              </a:tabLst>
            </a:pPr>
            <a:r>
              <a:rPr lang="de-DE" altLang="pt-PT" dirty="0">
                <a:solidFill>
                  <a:schemeClr val="bg1"/>
                </a:solidFill>
                <a:latin typeface="Arial" panose="020B0604020202020204" pitchFamily="34" charset="0"/>
                <a:cs typeface="Arial" panose="020B0604020202020204" pitchFamily="34" charset="0"/>
              </a:rPr>
              <a:t>Ohne Ihre eigene disziplinierte Mitarbeit wird es nicht gehen!</a:t>
            </a:r>
            <a:endParaRPr lang="de-DE" altLang="pt-PT" dirty="0">
              <a:solidFill>
                <a:srgbClr val="FF0000"/>
              </a:solidFill>
              <a:latin typeface="Arial" panose="020B0604020202020204" pitchFamily="34" charset="0"/>
              <a:cs typeface="Arial" panose="020B0604020202020204" pitchFamily="34" charset="0"/>
            </a:endParaRPr>
          </a:p>
          <a:p>
            <a:pPr marL="0" indent="0" algn="just">
              <a:buNone/>
              <a:tabLst>
                <a:tab pos="447675" algn="l"/>
              </a:tabLst>
            </a:pPr>
            <a:r>
              <a:rPr lang="de-DE" altLang="pt-PT" dirty="0" smtClean="0">
                <a:solidFill>
                  <a:srgbClr val="FF0000"/>
                </a:solidFill>
                <a:latin typeface="Arial" panose="020B0604020202020204" pitchFamily="34" charset="0"/>
                <a:cs typeface="Arial" panose="020B0604020202020204" pitchFamily="34" charset="0"/>
                <a:hlinkClick r:id="rId7"/>
              </a:rPr>
              <a:t>Video</a:t>
            </a:r>
            <a:r>
              <a:rPr lang="de-DE" altLang="pt-PT" dirty="0" smtClean="0">
                <a:solidFill>
                  <a:srgbClr val="FF0000"/>
                </a:solidFill>
                <a:latin typeface="Arial" panose="020B0604020202020204" pitchFamily="34" charset="0"/>
                <a:cs typeface="Arial" panose="020B0604020202020204" pitchFamily="34" charset="0"/>
              </a:rPr>
              <a:t> </a:t>
            </a:r>
            <a:r>
              <a:rPr lang="de-DE" altLang="pt-PT" dirty="0" smtClean="0">
                <a:solidFill>
                  <a:schemeClr val="bg1"/>
                </a:solidFill>
                <a:latin typeface="Arial" panose="020B0604020202020204" pitchFamily="34" charset="0"/>
                <a:cs typeface="Arial" panose="020B0604020202020204" pitchFamily="34" charset="0"/>
              </a:rPr>
              <a:t>zur </a:t>
            </a:r>
            <a:r>
              <a:rPr lang="de-DE" dirty="0">
                <a:solidFill>
                  <a:schemeClr val="bg1"/>
                </a:solidFill>
              </a:rPr>
              <a:t>Selbstheilung von Arthrose </a:t>
            </a:r>
            <a:r>
              <a:rPr lang="de-DE" dirty="0" smtClean="0">
                <a:solidFill>
                  <a:schemeClr val="bg1"/>
                </a:solidFill>
              </a:rPr>
              <a:t>(Interview)</a:t>
            </a:r>
          </a:p>
          <a:p>
            <a:pPr marL="0" indent="0" algn="just">
              <a:buNone/>
              <a:tabLst>
                <a:tab pos="447675" algn="l"/>
              </a:tabLst>
            </a:pPr>
            <a:r>
              <a:rPr lang="de-DE" dirty="0" smtClean="0">
                <a:solidFill>
                  <a:schemeClr val="bg1"/>
                </a:solidFill>
                <a:latin typeface="Arial" panose="020B0604020202020204" pitchFamily="34" charset="0"/>
                <a:cs typeface="Arial" panose="020B0604020202020204" pitchFamily="34" charset="0"/>
                <a:hlinkClick r:id="rId8"/>
              </a:rPr>
              <a:t>Video</a:t>
            </a:r>
            <a:r>
              <a:rPr lang="de-DE" dirty="0" smtClean="0">
                <a:solidFill>
                  <a:schemeClr val="bg1"/>
                </a:solidFill>
                <a:latin typeface="Arial" panose="020B0604020202020204" pitchFamily="34" charset="0"/>
                <a:cs typeface="Arial" panose="020B0604020202020204" pitchFamily="34" charset="0"/>
              </a:rPr>
              <a:t> zur Arthroselüge</a:t>
            </a:r>
          </a:p>
          <a:p>
            <a:pPr marL="0" indent="0" algn="just">
              <a:buNone/>
              <a:tabLst>
                <a:tab pos="447675" algn="l"/>
              </a:tabLst>
            </a:pPr>
            <a:r>
              <a:rPr lang="de-DE" dirty="0" smtClean="0">
                <a:solidFill>
                  <a:schemeClr val="bg1"/>
                </a:solidFill>
                <a:latin typeface="Arial" panose="020B0604020202020204" pitchFamily="34" charset="0"/>
                <a:cs typeface="Arial" panose="020B0604020202020204" pitchFamily="34" charset="0"/>
                <a:hlinkClick r:id="rId9"/>
              </a:rPr>
              <a:t>Video</a:t>
            </a:r>
            <a:r>
              <a:rPr lang="de-DE" dirty="0" smtClean="0">
                <a:solidFill>
                  <a:schemeClr val="bg1"/>
                </a:solidFill>
                <a:latin typeface="Arial" panose="020B0604020202020204" pitchFamily="34" charset="0"/>
                <a:cs typeface="Arial" panose="020B0604020202020204" pitchFamily="34" charset="0"/>
              </a:rPr>
              <a:t> zu </a:t>
            </a:r>
            <a:r>
              <a:rPr lang="de-DE" dirty="0">
                <a:solidFill>
                  <a:schemeClr val="bg1"/>
                </a:solidFill>
              </a:rPr>
              <a:t>Arthrose geheilt - Erfahrungsbericht </a:t>
            </a:r>
            <a:r>
              <a:rPr lang="de-DE" dirty="0" smtClean="0">
                <a:solidFill>
                  <a:schemeClr val="bg1"/>
                </a:solidFill>
              </a:rPr>
              <a:t>– Interview</a:t>
            </a:r>
          </a:p>
          <a:p>
            <a:pPr marL="0" indent="0" algn="just">
              <a:buNone/>
              <a:tabLst>
                <a:tab pos="447675" algn="l"/>
              </a:tabLst>
            </a:pPr>
            <a:r>
              <a:rPr lang="de-DE" dirty="0" smtClean="0">
                <a:solidFill>
                  <a:schemeClr val="bg1"/>
                </a:solidFill>
                <a:hlinkClick r:id="rId10"/>
              </a:rPr>
              <a:t>Video</a:t>
            </a:r>
            <a:r>
              <a:rPr lang="de-DE" dirty="0" smtClean="0">
                <a:solidFill>
                  <a:schemeClr val="bg1"/>
                </a:solidFill>
              </a:rPr>
              <a:t> </a:t>
            </a:r>
            <a:r>
              <a:rPr lang="de-DE" sz="1800" dirty="0">
                <a:solidFill>
                  <a:schemeClr val="bg1"/>
                </a:solidFill>
              </a:rPr>
              <a:t>Hagebuttenpulver bei Arthrose, Gelenkschmerzen und Knorpelschwund</a:t>
            </a:r>
          </a:p>
          <a:p>
            <a:pPr marL="0" indent="0" algn="just">
              <a:buNone/>
              <a:tabLst>
                <a:tab pos="447675" algn="l"/>
              </a:tabLst>
            </a:pPr>
            <a:endParaRPr lang="de-DE" dirty="0">
              <a:solidFill>
                <a:schemeClr val="bg1"/>
              </a:solidFill>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Arthrose – Heilbar oder nicht?</a:t>
            </a:r>
            <a:endParaRPr lang="de-DE" sz="1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14</a:t>
            </a:fld>
            <a:endParaRPr lang="en-US" dirty="0"/>
          </a:p>
        </p:txBody>
      </p:sp>
    </p:spTree>
    <p:extLst>
      <p:ext uri="{BB962C8B-B14F-4D97-AF65-F5344CB8AC3E}">
        <p14:creationId xmlns:p14="http://schemas.microsoft.com/office/powerpoint/2010/main" val="31680877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3528" y="2276872"/>
            <a:ext cx="8532480" cy="4176464"/>
          </a:xfrm>
        </p:spPr>
        <p:txBody>
          <a:bodyPr>
            <a:noAutofit/>
          </a:bodyPr>
          <a:lstStyle/>
          <a:p>
            <a:pPr marL="0" indent="0" algn="just">
              <a:buNone/>
              <a:tabLst>
                <a:tab pos="447675" algn="l"/>
              </a:tabLst>
            </a:pPr>
            <a:r>
              <a:rPr lang="de-DE" dirty="0" smtClean="0">
                <a:solidFill>
                  <a:schemeClr val="bg1"/>
                </a:solidFill>
                <a:latin typeface="Arial" panose="020B0604020202020204" pitchFamily="34" charset="0"/>
                <a:cs typeface="Arial" panose="020B0604020202020204" pitchFamily="34" charset="0"/>
              </a:rPr>
              <a:t>Definition </a:t>
            </a:r>
            <a:r>
              <a:rPr lang="de-DE" dirty="0" smtClean="0">
                <a:solidFill>
                  <a:schemeClr val="bg1"/>
                </a:solidFill>
                <a:latin typeface="Arial" panose="020B0604020202020204" pitchFamily="34" charset="0"/>
                <a:cs typeface="Arial" panose="020B0604020202020204" pitchFamily="34" charset="0"/>
                <a:hlinkClick r:id="rId3"/>
              </a:rPr>
              <a:t>Regeneration</a:t>
            </a:r>
            <a:r>
              <a:rPr lang="de-DE" dirty="0" smtClean="0">
                <a:solidFill>
                  <a:schemeClr val="bg1"/>
                </a:solidFill>
                <a:latin typeface="Arial" panose="020B0604020202020204" pitchFamily="34" charset="0"/>
                <a:cs typeface="Arial" panose="020B0604020202020204" pitchFamily="34" charset="0"/>
              </a:rPr>
              <a:t>: </a:t>
            </a:r>
            <a:r>
              <a:rPr lang="de-DE" dirty="0">
                <a:solidFill>
                  <a:schemeClr val="bg1"/>
                </a:solidFill>
                <a:latin typeface="Arial" panose="020B0604020202020204" pitchFamily="34" charset="0"/>
                <a:cs typeface="Arial" panose="020B0604020202020204" pitchFamily="34" charset="0"/>
              </a:rPr>
              <a:t>Die Regenerationsfähigkeit </a:t>
            </a:r>
            <a:r>
              <a:rPr lang="de-DE" dirty="0" smtClean="0">
                <a:solidFill>
                  <a:schemeClr val="bg1"/>
                </a:solidFill>
                <a:latin typeface="Arial" panose="020B0604020202020204" pitchFamily="34" charset="0"/>
                <a:cs typeface="Arial" panose="020B0604020202020204" pitchFamily="34" charset="0"/>
              </a:rPr>
              <a:t>Ihres menschlichen Gewebes </a:t>
            </a:r>
            <a:r>
              <a:rPr lang="de-DE" dirty="0">
                <a:solidFill>
                  <a:schemeClr val="bg1"/>
                </a:solidFill>
                <a:latin typeface="Arial" panose="020B0604020202020204" pitchFamily="34" charset="0"/>
                <a:cs typeface="Arial" panose="020B0604020202020204" pitchFamily="34" charset="0"/>
              </a:rPr>
              <a:t>wird durch die Fähigkeit </a:t>
            </a:r>
            <a:r>
              <a:rPr lang="de-DE" dirty="0" smtClean="0">
                <a:solidFill>
                  <a:schemeClr val="bg1"/>
                </a:solidFill>
                <a:latin typeface="Arial" panose="020B0604020202020204" pitchFamily="34" charset="0"/>
                <a:cs typeface="Arial" panose="020B0604020202020204" pitchFamily="34" charset="0"/>
              </a:rPr>
              <a:t>Ihrer </a:t>
            </a:r>
            <a:r>
              <a:rPr lang="de-DE" dirty="0">
                <a:solidFill>
                  <a:schemeClr val="bg1"/>
                </a:solidFill>
                <a:latin typeface="Arial" panose="020B0604020202020204" pitchFamily="34" charset="0"/>
                <a:cs typeface="Arial" panose="020B0604020202020204" pitchFamily="34" charset="0"/>
              </a:rPr>
              <a:t>Zellen determiniert, sich zu teilen.</a:t>
            </a:r>
            <a:r>
              <a:rPr lang="de-DE" dirty="0" smtClean="0">
                <a:solidFill>
                  <a:schemeClr val="bg1"/>
                </a:solidFill>
                <a:latin typeface="Arial" panose="020B0604020202020204" pitchFamily="34" charset="0"/>
                <a:cs typeface="Arial" panose="020B0604020202020204" pitchFamily="34" charset="0"/>
              </a:rPr>
              <a:t> </a:t>
            </a:r>
          </a:p>
          <a:p>
            <a:pPr marL="0" indent="0" algn="just">
              <a:buNone/>
              <a:tabLst>
                <a:tab pos="447675" algn="l"/>
              </a:tabLst>
            </a:pPr>
            <a:r>
              <a:rPr lang="de-DE" dirty="0" smtClean="0">
                <a:solidFill>
                  <a:schemeClr val="bg1"/>
                </a:solidFill>
                <a:latin typeface="Arial" panose="020B0604020202020204" pitchFamily="34" charset="0"/>
                <a:cs typeface="Arial" panose="020B0604020202020204" pitchFamily="34" charset="0"/>
                <a:hlinkClick r:id="rId4"/>
              </a:rPr>
              <a:t>Regeneration</a:t>
            </a:r>
            <a:r>
              <a:rPr lang="de-DE" dirty="0" smtClean="0">
                <a:solidFill>
                  <a:schemeClr val="bg1"/>
                </a:solidFill>
                <a:latin typeface="Arial" panose="020B0604020202020204" pitchFamily="34" charset="0"/>
                <a:cs typeface="Arial" panose="020B0604020202020204" pitchFamily="34" charset="0"/>
              </a:rPr>
              <a:t> – Die Heilung, die von innen kommt = </a:t>
            </a:r>
            <a:r>
              <a:rPr lang="de-DE" b="1" u="sng" dirty="0" smtClean="0">
                <a:solidFill>
                  <a:srgbClr val="FF0000"/>
                </a:solidFill>
                <a:latin typeface="Arial" panose="020B0604020202020204" pitchFamily="34" charset="0"/>
                <a:cs typeface="Arial" panose="020B0604020202020204" pitchFamily="34" charset="0"/>
              </a:rPr>
              <a:t>Selbstheilung</a:t>
            </a:r>
          </a:p>
          <a:p>
            <a:pPr marL="0" indent="0" algn="just">
              <a:buNone/>
              <a:tabLst>
                <a:tab pos="447675" algn="l"/>
              </a:tabLst>
            </a:pPr>
            <a:r>
              <a:rPr lang="de-DE" altLang="pt-PT" dirty="0" smtClean="0">
                <a:solidFill>
                  <a:schemeClr val="bg1"/>
                </a:solidFill>
                <a:latin typeface="Arial" panose="020B0604020202020204" pitchFamily="34" charset="0"/>
                <a:cs typeface="Arial" panose="020B0604020202020204" pitchFamily="34" charset="0"/>
                <a:hlinkClick r:id="rId5"/>
              </a:rPr>
              <a:t>Heilung:</a:t>
            </a:r>
            <a:r>
              <a:rPr lang="de-DE" altLang="pt-PT" dirty="0" smtClean="0">
                <a:solidFill>
                  <a:schemeClr val="bg1"/>
                </a:solidFill>
                <a:latin typeface="Arial" panose="020B0604020202020204" pitchFamily="34" charset="0"/>
                <a:cs typeface="Arial" panose="020B0604020202020204" pitchFamily="34" charset="0"/>
              </a:rPr>
              <a:t> </a:t>
            </a:r>
            <a:r>
              <a:rPr lang="de-DE" dirty="0">
                <a:solidFill>
                  <a:schemeClr val="bg1"/>
                </a:solidFill>
                <a:latin typeface="Arial" panose="020B0604020202020204" pitchFamily="34" charset="0"/>
                <a:cs typeface="Arial" panose="020B0604020202020204" pitchFamily="34" charset="0"/>
              </a:rPr>
              <a:t>Als Heilung bezeichnet man den biologischen Prozess der Rückbildung einer Erkrankung bzw. einer </a:t>
            </a:r>
            <a:r>
              <a:rPr lang="de-DE" dirty="0" smtClean="0">
                <a:solidFill>
                  <a:schemeClr val="bg1"/>
                </a:solidFill>
                <a:latin typeface="Arial" panose="020B0604020202020204" pitchFamily="34" charset="0"/>
                <a:cs typeface="Arial" panose="020B0604020202020204" pitchFamily="34" charset="0"/>
              </a:rPr>
              <a:t>pathologischen </a:t>
            </a:r>
            <a:r>
              <a:rPr lang="de-DE" dirty="0">
                <a:solidFill>
                  <a:schemeClr val="bg1"/>
                </a:solidFill>
                <a:latin typeface="Arial" panose="020B0604020202020204" pitchFamily="34" charset="0"/>
                <a:cs typeface="Arial" panose="020B0604020202020204" pitchFamily="34" charset="0"/>
              </a:rPr>
              <a:t>Gewebsveränderung in Richtung des </a:t>
            </a:r>
            <a:r>
              <a:rPr lang="de-DE" dirty="0" err="1" smtClean="0">
                <a:solidFill>
                  <a:schemeClr val="bg1"/>
                </a:solidFill>
                <a:latin typeface="Arial" panose="020B0604020202020204" pitchFamily="34" charset="0"/>
                <a:cs typeface="Arial" panose="020B0604020202020204" pitchFamily="34" charset="0"/>
              </a:rPr>
              <a:t>gesun</a:t>
            </a:r>
            <a:r>
              <a:rPr lang="de-DE" dirty="0" smtClean="0">
                <a:solidFill>
                  <a:schemeClr val="bg1"/>
                </a:solidFill>
                <a:latin typeface="Arial" panose="020B0604020202020204" pitchFamily="34" charset="0"/>
                <a:cs typeface="Arial" panose="020B0604020202020204" pitchFamily="34" charset="0"/>
              </a:rPr>
              <a:t>-den </a:t>
            </a:r>
            <a:r>
              <a:rPr lang="de-DE" dirty="0">
                <a:solidFill>
                  <a:schemeClr val="bg1"/>
                </a:solidFill>
                <a:latin typeface="Arial" panose="020B0604020202020204" pitchFamily="34" charset="0"/>
                <a:cs typeface="Arial" panose="020B0604020202020204" pitchFamily="34" charset="0"/>
              </a:rPr>
              <a:t>Ausgangszustands. Der Heilungsvorgang basiert auf </a:t>
            </a:r>
            <a:r>
              <a:rPr lang="de-DE" b="1" u="sng" dirty="0">
                <a:solidFill>
                  <a:srgbClr val="FF0000"/>
                </a:solidFill>
                <a:latin typeface="Arial" panose="020B0604020202020204" pitchFamily="34" charset="0"/>
                <a:cs typeface="Arial" panose="020B0604020202020204" pitchFamily="34" charset="0"/>
              </a:rPr>
              <a:t>körpereigenen Reparaturmechanismen</a:t>
            </a:r>
            <a:r>
              <a:rPr lang="de-DE" dirty="0">
                <a:solidFill>
                  <a:schemeClr val="bg1"/>
                </a:solidFill>
                <a:latin typeface="Arial" panose="020B0604020202020204" pitchFamily="34" charset="0"/>
                <a:cs typeface="Arial" panose="020B0604020202020204" pitchFamily="34" charset="0"/>
              </a:rPr>
              <a:t>, die durch </a:t>
            </a:r>
            <a:r>
              <a:rPr lang="de-DE" dirty="0" smtClean="0">
                <a:solidFill>
                  <a:schemeClr val="bg1"/>
                </a:solidFill>
                <a:latin typeface="Arial" panose="020B0604020202020204" pitchFamily="34" charset="0"/>
                <a:cs typeface="Arial" panose="020B0604020202020204" pitchFamily="34" charset="0"/>
              </a:rPr>
              <a:t>Maß-nahmen </a:t>
            </a:r>
            <a:r>
              <a:rPr lang="de-DE" dirty="0">
                <a:solidFill>
                  <a:schemeClr val="bg1"/>
                </a:solidFill>
                <a:latin typeface="Arial" panose="020B0604020202020204" pitchFamily="34" charset="0"/>
                <a:cs typeface="Arial" panose="020B0604020202020204" pitchFamily="34" charset="0"/>
              </a:rPr>
              <a:t>eines Therapeuten </a:t>
            </a:r>
            <a:r>
              <a:rPr lang="de-DE" dirty="0" smtClean="0">
                <a:solidFill>
                  <a:schemeClr val="bg1"/>
                </a:solidFill>
                <a:latin typeface="Arial" panose="020B0604020202020204" pitchFamily="34" charset="0"/>
                <a:cs typeface="Arial" panose="020B0604020202020204" pitchFamily="34" charset="0"/>
              </a:rPr>
              <a:t>(ermöglicht), </a:t>
            </a:r>
            <a:r>
              <a:rPr lang="de-DE" dirty="0">
                <a:solidFill>
                  <a:schemeClr val="bg1"/>
                </a:solidFill>
                <a:latin typeface="Arial" panose="020B0604020202020204" pitchFamily="34" charset="0"/>
                <a:cs typeface="Arial" panose="020B0604020202020204" pitchFamily="34" charset="0"/>
              </a:rPr>
              <a:t>unterstützt oder auch nur beschleunigt werden können.</a:t>
            </a:r>
            <a:endParaRPr lang="de-DE" altLang="pt-PT" dirty="0">
              <a:solidFill>
                <a:schemeClr val="bg1"/>
              </a:solidFill>
              <a:latin typeface="Arial" panose="020B0604020202020204" pitchFamily="34" charset="0"/>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Arthrose – </a:t>
            </a:r>
            <a:r>
              <a:rPr lang="de-DE" altLang="pt-PT" sz="2800" b="1" dirty="0" smtClean="0">
                <a:effectLst>
                  <a:outerShdw blurRad="38100" dist="38100" dir="2700000" algn="tl">
                    <a:srgbClr val="FFFFFF"/>
                  </a:outerShdw>
                </a:effectLst>
              </a:rPr>
              <a:t>Regeneration kontra Heilung?</a:t>
            </a:r>
            <a:endParaRPr lang="de-DE" sz="1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15</a:t>
            </a:fld>
            <a:endParaRPr lang="en-US" dirty="0"/>
          </a:p>
        </p:txBody>
      </p:sp>
    </p:spTree>
    <p:extLst>
      <p:ext uri="{BB962C8B-B14F-4D97-AF65-F5344CB8AC3E}">
        <p14:creationId xmlns:p14="http://schemas.microsoft.com/office/powerpoint/2010/main" val="39330422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6328" y="2132856"/>
            <a:ext cx="8604488" cy="4653136"/>
          </a:xfrm>
        </p:spPr>
        <p:txBody>
          <a:bodyPr>
            <a:normAutofit/>
          </a:bodyPr>
          <a:lstStyle/>
          <a:p>
            <a:pPr marL="0" indent="0" algn="just">
              <a:buNone/>
              <a:tabLst>
                <a:tab pos="447675" algn="l"/>
              </a:tabLst>
            </a:pPr>
            <a:r>
              <a:rPr lang="de-DE" dirty="0" smtClean="0">
                <a:solidFill>
                  <a:schemeClr val="bg1"/>
                </a:solidFill>
                <a:latin typeface="Arial" panose="020B0604020202020204" pitchFamily="34" charset="0"/>
                <a:cs typeface="Arial" panose="020B0604020202020204" pitchFamily="34" charset="0"/>
              </a:rPr>
              <a:t>Ehemaliger Himalaya-Bergführer und leidenschaftlicher Fußballspieler. Befund </a:t>
            </a:r>
            <a:r>
              <a:rPr lang="de-DE" dirty="0">
                <a:solidFill>
                  <a:schemeClr val="bg1"/>
                </a:solidFill>
                <a:latin typeface="Arial" panose="020B0604020202020204" pitchFamily="34" charset="0"/>
                <a:cs typeface="Arial" panose="020B0604020202020204" pitchFamily="34" charset="0"/>
              </a:rPr>
              <a:t>durch </a:t>
            </a:r>
            <a:r>
              <a:rPr lang="de-DE" dirty="0" smtClean="0">
                <a:solidFill>
                  <a:schemeClr val="bg1"/>
                </a:solidFill>
                <a:latin typeface="Arial" panose="020B0604020202020204" pitchFamily="34" charset="0"/>
                <a:cs typeface="Arial" panose="020B0604020202020204" pitchFamily="34" charset="0"/>
              </a:rPr>
              <a:t>Arthroskopie: Gonarthrose dritten Grades. Lokal war der Knorpel nicht mehr vorhanden. </a:t>
            </a:r>
          </a:p>
          <a:p>
            <a:pPr marL="0" indent="0" algn="just">
              <a:buNone/>
              <a:tabLst>
                <a:tab pos="447675" algn="l"/>
              </a:tabLst>
            </a:pPr>
            <a:r>
              <a:rPr lang="de-DE" altLang="pt-PT" dirty="0" smtClean="0">
                <a:solidFill>
                  <a:schemeClr val="bg1"/>
                </a:solidFill>
                <a:latin typeface="Arial" panose="020B0604020202020204" pitchFamily="34" charset="0"/>
                <a:cs typeface="Arial" panose="020B0604020202020204" pitchFamily="34" charset="0"/>
              </a:rPr>
              <a:t>Nach einer </a:t>
            </a:r>
            <a:r>
              <a:rPr lang="de-DE" altLang="pt-PT" dirty="0" smtClean="0">
                <a:solidFill>
                  <a:schemeClr val="bg1"/>
                </a:solidFill>
                <a:latin typeface="Arial" panose="020B0604020202020204" pitchFamily="34" charset="0"/>
                <a:cs typeface="Arial" panose="020B0604020202020204" pitchFamily="34" charset="0"/>
                <a:hlinkClick r:id="rId3"/>
              </a:rPr>
              <a:t>Mikrofrakturierung</a:t>
            </a:r>
            <a:r>
              <a:rPr lang="de-DE" altLang="pt-PT" dirty="0" smtClean="0">
                <a:solidFill>
                  <a:schemeClr val="bg1"/>
                </a:solidFill>
                <a:latin typeface="Arial" panose="020B0604020202020204" pitchFamily="34" charset="0"/>
                <a:cs typeface="Arial" panose="020B0604020202020204" pitchFamily="34" charset="0"/>
              </a:rPr>
              <a:t> zusammen mit Haifischknorpel-pulver konnten der behandelnde Nagolder Orthopäde seinen Augen nicht trauen. Das sei ihm in seiner ganzen Laufbahn noch nie vorgekommen: Der Knorpel war komplett nachgewachsen, ohne jede Spur von noch vorhandener Arthrose (Grad 1). Sein Arzt-Kollege hat ihn dann darüber in Kenntnis gesetzt, dass dies wohl vereinzelt vorkommt. </a:t>
            </a:r>
          </a:p>
          <a:p>
            <a:pPr marL="0" indent="0" algn="just">
              <a:buNone/>
              <a:tabLst>
                <a:tab pos="447675" algn="l"/>
              </a:tabLst>
            </a:pPr>
            <a:r>
              <a:rPr lang="de-DE" altLang="pt-PT" dirty="0" smtClean="0">
                <a:solidFill>
                  <a:schemeClr val="bg1"/>
                </a:solidFill>
                <a:latin typeface="Arial" panose="020B0604020202020204" pitchFamily="34" charset="0"/>
                <a:cs typeface="Arial" panose="020B0604020202020204" pitchFamily="34" charset="0"/>
              </a:rPr>
              <a:t>Glauben Sie immer noch, dass </a:t>
            </a:r>
            <a:r>
              <a:rPr lang="de-DE" altLang="pt-PT" dirty="0">
                <a:solidFill>
                  <a:schemeClr val="bg1"/>
                </a:solidFill>
                <a:latin typeface="Arial" panose="020B0604020202020204" pitchFamily="34" charset="0"/>
                <a:cs typeface="Arial" panose="020B0604020202020204" pitchFamily="34" charset="0"/>
              </a:rPr>
              <a:t>Arthrose </a:t>
            </a:r>
            <a:r>
              <a:rPr lang="de-DE" altLang="pt-PT" dirty="0" smtClean="0">
                <a:solidFill>
                  <a:schemeClr val="bg1"/>
                </a:solidFill>
                <a:latin typeface="Arial" panose="020B0604020202020204" pitchFamily="34" charset="0"/>
                <a:cs typeface="Arial" panose="020B0604020202020204" pitchFamily="34" charset="0"/>
              </a:rPr>
              <a:t>angeblich </a:t>
            </a:r>
            <a:r>
              <a:rPr lang="de-DE" altLang="pt-PT" dirty="0">
                <a:solidFill>
                  <a:schemeClr val="bg1"/>
                </a:solidFill>
                <a:latin typeface="Arial" panose="020B0604020202020204" pitchFamily="34" charset="0"/>
                <a:cs typeface="Arial" panose="020B0604020202020204" pitchFamily="34" charset="0"/>
              </a:rPr>
              <a:t>nicht zu stoppen oder gar </a:t>
            </a:r>
            <a:r>
              <a:rPr lang="de-DE" altLang="pt-PT" dirty="0" smtClean="0">
                <a:solidFill>
                  <a:schemeClr val="bg1"/>
                </a:solidFill>
                <a:latin typeface="Arial" panose="020B0604020202020204" pitchFamily="34" charset="0"/>
                <a:cs typeface="Arial" panose="020B0604020202020204" pitchFamily="34" charset="0"/>
              </a:rPr>
              <a:t>heilbar ist</a:t>
            </a:r>
            <a:r>
              <a:rPr lang="de-DE" altLang="pt-PT" dirty="0">
                <a:solidFill>
                  <a:schemeClr val="bg1"/>
                </a:solidFill>
                <a:latin typeface="Arial" panose="020B0604020202020204" pitchFamily="34" charset="0"/>
                <a:cs typeface="Arial" panose="020B0604020202020204" pitchFamily="34" charset="0"/>
              </a:rPr>
              <a:t>? (Dies ist kein Einzelfall </a:t>
            </a:r>
            <a:r>
              <a:rPr lang="de-DE" altLang="pt-PT" dirty="0" smtClean="0">
                <a:solidFill>
                  <a:schemeClr val="bg1"/>
                </a:solidFill>
                <a:latin typeface="Arial" panose="020B0604020202020204" pitchFamily="34" charset="0"/>
                <a:cs typeface="Arial" panose="020B0604020202020204" pitchFamily="34" charset="0"/>
              </a:rPr>
              <a:t>in meinem Bekanntenkreis</a:t>
            </a:r>
            <a:r>
              <a:rPr lang="de-DE" altLang="pt-PT" dirty="0">
                <a:solidFill>
                  <a:schemeClr val="bg1"/>
                </a:solidFill>
                <a:latin typeface="Arial" panose="020B0604020202020204" pitchFamily="34" charset="0"/>
                <a:cs typeface="Arial" panose="020B0604020202020204" pitchFamily="34" charset="0"/>
              </a:rPr>
              <a:t>!)</a:t>
            </a:r>
          </a:p>
          <a:p>
            <a:pPr marL="0" indent="0" algn="just">
              <a:buNone/>
              <a:tabLst>
                <a:tab pos="447675" algn="l"/>
              </a:tabLst>
            </a:pPr>
            <a:endParaRPr lang="de-DE" altLang="pt-PT" dirty="0" smtClean="0">
              <a:solidFill>
                <a:schemeClr val="bg1"/>
              </a:solidFill>
              <a:latin typeface="Arial" panose="020B0604020202020204" pitchFamily="34" charset="0"/>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Arthrose – </a:t>
            </a:r>
            <a:r>
              <a:rPr lang="de-DE" altLang="pt-PT" sz="3100" b="1" dirty="0" smtClean="0">
                <a:effectLst>
                  <a:outerShdw blurRad="38100" dist="38100" dir="2700000" algn="tl">
                    <a:srgbClr val="FFFFFF"/>
                  </a:outerShdw>
                </a:effectLst>
              </a:rPr>
              <a:t>Geschichte eines Freundes</a:t>
            </a:r>
            <a:endParaRPr lang="de-DE" sz="3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16</a:t>
            </a:fld>
            <a:endParaRPr lang="en-US" dirty="0"/>
          </a:p>
        </p:txBody>
      </p:sp>
    </p:spTree>
    <p:extLst>
      <p:ext uri="{BB962C8B-B14F-4D97-AF65-F5344CB8AC3E}">
        <p14:creationId xmlns:p14="http://schemas.microsoft.com/office/powerpoint/2010/main" val="41666894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Arthrose – Vulkanmodel</a:t>
            </a:r>
            <a:endParaRPr lang="de-DE" sz="1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17</a:t>
            </a:fld>
            <a:endParaRPr lang="en-US" dirty="0"/>
          </a:p>
        </p:txBody>
      </p:sp>
      <p:sp>
        <p:nvSpPr>
          <p:cNvPr id="28" name="Ellipse 27"/>
          <p:cNvSpPr/>
          <p:nvPr/>
        </p:nvSpPr>
        <p:spPr>
          <a:xfrm>
            <a:off x="3392712" y="4739564"/>
            <a:ext cx="2736304" cy="1935684"/>
          </a:xfrm>
          <a:prstGeom prst="ellipse">
            <a:avLst/>
          </a:prstGeom>
          <a:gradFill>
            <a:gsLst>
              <a:gs pos="0">
                <a:srgbClr val="FFF200"/>
              </a:gs>
              <a:gs pos="45000">
                <a:srgbClr val="FF7A00"/>
              </a:gs>
              <a:gs pos="70000">
                <a:srgbClr val="FF0300"/>
              </a:gs>
              <a:gs pos="100000">
                <a:srgbClr val="4D0808"/>
              </a:gs>
            </a:gsLst>
            <a:lin ang="5400000" scaled="0"/>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bg1"/>
                </a:solidFill>
              </a:rPr>
              <a:t>Magmakammer: Epigenetik</a:t>
            </a:r>
            <a:r>
              <a:rPr lang="de-DE" sz="1200" baseline="30000" dirty="0" smtClean="0">
                <a:solidFill>
                  <a:schemeClr val="bg1"/>
                </a:solidFill>
              </a:rPr>
              <a:t>1)</a:t>
            </a:r>
            <a:r>
              <a:rPr lang="de-DE" sz="1200" dirty="0" smtClean="0">
                <a:solidFill>
                  <a:schemeClr val="bg1"/>
                </a:solidFill>
              </a:rPr>
              <a:t>, Stress, Hass, EMF</a:t>
            </a:r>
            <a:r>
              <a:rPr lang="de-DE" sz="1200" baseline="30000" dirty="0" smtClean="0">
                <a:solidFill>
                  <a:schemeClr val="bg1"/>
                </a:solidFill>
              </a:rPr>
              <a:t>2, 3)</a:t>
            </a:r>
            <a:r>
              <a:rPr lang="de-DE" sz="1200" dirty="0" smtClean="0">
                <a:solidFill>
                  <a:schemeClr val="bg1"/>
                </a:solidFill>
              </a:rPr>
              <a:t>, Gifte</a:t>
            </a:r>
            <a:r>
              <a:rPr lang="de-DE" sz="1200" baseline="30000" dirty="0" smtClean="0">
                <a:solidFill>
                  <a:schemeClr val="bg1"/>
                </a:solidFill>
              </a:rPr>
              <a:t> 4, 5, 6)</a:t>
            </a:r>
            <a:r>
              <a:rPr lang="de-DE" sz="1200" dirty="0" smtClean="0">
                <a:solidFill>
                  <a:schemeClr val="bg1"/>
                </a:solidFill>
              </a:rPr>
              <a:t>, Hormone</a:t>
            </a:r>
            <a:r>
              <a:rPr lang="de-DE" sz="1200" baseline="30000" dirty="0" smtClean="0">
                <a:solidFill>
                  <a:schemeClr val="bg1"/>
                </a:solidFill>
              </a:rPr>
              <a:t>7)</a:t>
            </a:r>
            <a:r>
              <a:rPr lang="de-DE" sz="1200" dirty="0" smtClean="0">
                <a:solidFill>
                  <a:schemeClr val="bg1"/>
                </a:solidFill>
              </a:rPr>
              <a:t>,  GVO</a:t>
            </a:r>
            <a:r>
              <a:rPr lang="de-DE" sz="1200" baseline="30000" dirty="0" smtClean="0">
                <a:solidFill>
                  <a:schemeClr val="bg1"/>
                </a:solidFill>
              </a:rPr>
              <a:t>8),</a:t>
            </a:r>
            <a:r>
              <a:rPr lang="de-DE" sz="1200" dirty="0" smtClean="0">
                <a:solidFill>
                  <a:schemeClr val="bg1"/>
                </a:solidFill>
              </a:rPr>
              <a:t> Nährstoffdefizite und Medikamente</a:t>
            </a:r>
            <a:r>
              <a:rPr lang="de-DE" sz="1200" baseline="30000" dirty="0" smtClean="0">
                <a:solidFill>
                  <a:schemeClr val="bg1"/>
                </a:solidFill>
              </a:rPr>
              <a:t>9)</a:t>
            </a:r>
            <a:r>
              <a:rPr lang="de-DE" sz="1200" dirty="0" smtClean="0">
                <a:solidFill>
                  <a:schemeClr val="bg1"/>
                </a:solidFill>
              </a:rPr>
              <a:t> als Ursachen</a:t>
            </a:r>
            <a:endParaRPr lang="de-DE" sz="1200" dirty="0">
              <a:solidFill>
                <a:schemeClr val="bg1"/>
              </a:solidFill>
            </a:endParaRPr>
          </a:p>
        </p:txBody>
      </p:sp>
      <p:sp>
        <p:nvSpPr>
          <p:cNvPr id="29" name="Freihandform 28"/>
          <p:cNvSpPr/>
          <p:nvPr/>
        </p:nvSpPr>
        <p:spPr>
          <a:xfrm>
            <a:off x="3510116" y="4495309"/>
            <a:ext cx="702548" cy="477936"/>
          </a:xfrm>
          <a:custGeom>
            <a:avLst/>
            <a:gdLst>
              <a:gd name="connsiteX0" fmla="*/ 0 w 810073"/>
              <a:gd name="connsiteY0" fmla="*/ 171833 h 699608"/>
              <a:gd name="connsiteX1" fmla="*/ 386626 w 810073"/>
              <a:gd name="connsiteY1" fmla="*/ 699608 h 699608"/>
              <a:gd name="connsiteX2" fmla="*/ 810073 w 810073"/>
              <a:gd name="connsiteY2" fmla="*/ 392762 h 699608"/>
              <a:gd name="connsiteX3" fmla="*/ 257751 w 810073"/>
              <a:gd name="connsiteY3" fmla="*/ 0 h 699608"/>
              <a:gd name="connsiteX4" fmla="*/ 0 w 810073"/>
              <a:gd name="connsiteY4" fmla="*/ 171833 h 699608"/>
              <a:gd name="connsiteX0" fmla="*/ 0 w 810073"/>
              <a:gd name="connsiteY0" fmla="*/ 227065 h 754840"/>
              <a:gd name="connsiteX1" fmla="*/ 386626 w 810073"/>
              <a:gd name="connsiteY1" fmla="*/ 754840 h 754840"/>
              <a:gd name="connsiteX2" fmla="*/ 810073 w 810073"/>
              <a:gd name="connsiteY2" fmla="*/ 447994 h 754840"/>
              <a:gd name="connsiteX3" fmla="*/ 239340 w 810073"/>
              <a:gd name="connsiteY3" fmla="*/ 0 h 754840"/>
              <a:gd name="connsiteX4" fmla="*/ 0 w 810073"/>
              <a:gd name="connsiteY4" fmla="*/ 227065 h 754840"/>
              <a:gd name="connsiteX0" fmla="*/ 0 w 846894"/>
              <a:gd name="connsiteY0" fmla="*/ 227065 h 754840"/>
              <a:gd name="connsiteX1" fmla="*/ 386626 w 846894"/>
              <a:gd name="connsiteY1" fmla="*/ 754840 h 754840"/>
              <a:gd name="connsiteX2" fmla="*/ 846894 w 846894"/>
              <a:gd name="connsiteY2" fmla="*/ 478678 h 754840"/>
              <a:gd name="connsiteX3" fmla="*/ 239340 w 846894"/>
              <a:gd name="connsiteY3" fmla="*/ 0 h 754840"/>
              <a:gd name="connsiteX4" fmla="*/ 0 w 846894"/>
              <a:gd name="connsiteY4" fmla="*/ 227065 h 754840"/>
              <a:gd name="connsiteX0" fmla="*/ 0 w 846894"/>
              <a:gd name="connsiteY0" fmla="*/ 227065 h 730293"/>
              <a:gd name="connsiteX1" fmla="*/ 386626 w 846894"/>
              <a:gd name="connsiteY1" fmla="*/ 730293 h 730293"/>
              <a:gd name="connsiteX2" fmla="*/ 846894 w 846894"/>
              <a:gd name="connsiteY2" fmla="*/ 478678 h 730293"/>
              <a:gd name="connsiteX3" fmla="*/ 239340 w 846894"/>
              <a:gd name="connsiteY3" fmla="*/ 0 h 730293"/>
              <a:gd name="connsiteX4" fmla="*/ 0 w 846894"/>
              <a:gd name="connsiteY4" fmla="*/ 227065 h 73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894" h="730293">
                <a:moveTo>
                  <a:pt x="0" y="227065"/>
                </a:moveTo>
                <a:lnTo>
                  <a:pt x="386626" y="730293"/>
                </a:lnTo>
                <a:lnTo>
                  <a:pt x="846894" y="478678"/>
                </a:lnTo>
                <a:lnTo>
                  <a:pt x="239340" y="0"/>
                </a:lnTo>
                <a:lnTo>
                  <a:pt x="0" y="227065"/>
                </a:ln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30" name="Freihandform 29"/>
          <p:cNvSpPr/>
          <p:nvPr/>
        </p:nvSpPr>
        <p:spPr>
          <a:xfrm>
            <a:off x="4478335" y="3255524"/>
            <a:ext cx="570559" cy="1493457"/>
          </a:xfrm>
          <a:custGeom>
            <a:avLst/>
            <a:gdLst>
              <a:gd name="connsiteX0" fmla="*/ 67506 w 460269"/>
              <a:gd name="connsiteY0" fmla="*/ 0 h 2473176"/>
              <a:gd name="connsiteX1" fmla="*/ 0 w 460269"/>
              <a:gd name="connsiteY1" fmla="*/ 2473176 h 2473176"/>
              <a:gd name="connsiteX2" fmla="*/ 460269 w 460269"/>
              <a:gd name="connsiteY2" fmla="*/ 2473176 h 2473176"/>
              <a:gd name="connsiteX3" fmla="*/ 441858 w 460269"/>
              <a:gd name="connsiteY3" fmla="*/ 12274 h 2473176"/>
              <a:gd name="connsiteX4" fmla="*/ 67506 w 460269"/>
              <a:gd name="connsiteY4" fmla="*/ 0 h 2473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269" h="2473176">
                <a:moveTo>
                  <a:pt x="67506" y="0"/>
                </a:moveTo>
                <a:lnTo>
                  <a:pt x="0" y="2473176"/>
                </a:lnTo>
                <a:lnTo>
                  <a:pt x="460269" y="2473176"/>
                </a:lnTo>
                <a:lnTo>
                  <a:pt x="441858" y="12274"/>
                </a:lnTo>
                <a:lnTo>
                  <a:pt x="67506" y="0"/>
                </a:ln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31" name="Textfeld 30"/>
          <p:cNvSpPr txBox="1"/>
          <p:nvPr/>
        </p:nvSpPr>
        <p:spPr>
          <a:xfrm>
            <a:off x="381615" y="2127155"/>
            <a:ext cx="8473367" cy="523220"/>
          </a:xfrm>
          <a:prstGeom prst="rect">
            <a:avLst/>
          </a:prstGeom>
          <a:noFill/>
        </p:spPr>
        <p:txBody>
          <a:bodyPr wrap="square" rtlCol="0">
            <a:spAutoFit/>
          </a:bodyPr>
          <a:lstStyle/>
          <a:p>
            <a:pPr algn="ctr"/>
            <a:r>
              <a:rPr lang="de-DE" sz="1400" b="1" dirty="0">
                <a:solidFill>
                  <a:schemeClr val="bg1"/>
                </a:solidFill>
              </a:rPr>
              <a:t>G</a:t>
            </a:r>
            <a:r>
              <a:rPr lang="de-DE" sz="1400" b="1" dirty="0" smtClean="0">
                <a:solidFill>
                  <a:schemeClr val="bg1"/>
                </a:solidFill>
              </a:rPr>
              <a:t>anzheitliche Betrachtung von Krankheiten, Ursachen und Auswirkungen am vereinfachten Vulkanmodell</a:t>
            </a:r>
            <a:endParaRPr lang="de-DE" sz="1400" b="1" dirty="0">
              <a:solidFill>
                <a:schemeClr val="bg1"/>
              </a:solidFill>
            </a:endParaRPr>
          </a:p>
        </p:txBody>
      </p:sp>
      <p:sp>
        <p:nvSpPr>
          <p:cNvPr id="32" name="Freihandform 31"/>
          <p:cNvSpPr/>
          <p:nvPr/>
        </p:nvSpPr>
        <p:spPr>
          <a:xfrm>
            <a:off x="5246457" y="4377950"/>
            <a:ext cx="728735" cy="578920"/>
          </a:xfrm>
          <a:custGeom>
            <a:avLst/>
            <a:gdLst>
              <a:gd name="connsiteX0" fmla="*/ 0 w 779388"/>
              <a:gd name="connsiteY0" fmla="*/ 515500 h 834620"/>
              <a:gd name="connsiteX1" fmla="*/ 490953 w 779388"/>
              <a:gd name="connsiteY1" fmla="*/ 0 h 834620"/>
              <a:gd name="connsiteX2" fmla="*/ 779388 w 779388"/>
              <a:gd name="connsiteY2" fmla="*/ 214792 h 834620"/>
              <a:gd name="connsiteX3" fmla="*/ 374351 w 779388"/>
              <a:gd name="connsiteY3" fmla="*/ 834620 h 834620"/>
              <a:gd name="connsiteX4" fmla="*/ 0 w 779388"/>
              <a:gd name="connsiteY4" fmla="*/ 515500 h 834620"/>
              <a:gd name="connsiteX0" fmla="*/ 0 w 762623"/>
              <a:gd name="connsiteY0" fmla="*/ 515500 h 834620"/>
              <a:gd name="connsiteX1" fmla="*/ 490953 w 762623"/>
              <a:gd name="connsiteY1" fmla="*/ 0 h 834620"/>
              <a:gd name="connsiteX2" fmla="*/ 762623 w 762623"/>
              <a:gd name="connsiteY2" fmla="*/ 221113 h 834620"/>
              <a:gd name="connsiteX3" fmla="*/ 374351 w 762623"/>
              <a:gd name="connsiteY3" fmla="*/ 834620 h 834620"/>
              <a:gd name="connsiteX4" fmla="*/ 0 w 762623"/>
              <a:gd name="connsiteY4" fmla="*/ 515500 h 834620"/>
              <a:gd name="connsiteX0" fmla="*/ 0 w 898571"/>
              <a:gd name="connsiteY0" fmla="*/ 643649 h 834620"/>
              <a:gd name="connsiteX1" fmla="*/ 626901 w 898571"/>
              <a:gd name="connsiteY1" fmla="*/ 0 h 834620"/>
              <a:gd name="connsiteX2" fmla="*/ 898571 w 898571"/>
              <a:gd name="connsiteY2" fmla="*/ 221113 h 834620"/>
              <a:gd name="connsiteX3" fmla="*/ 510299 w 898571"/>
              <a:gd name="connsiteY3" fmla="*/ 834620 h 834620"/>
              <a:gd name="connsiteX4" fmla="*/ 0 w 898571"/>
              <a:gd name="connsiteY4" fmla="*/ 643649 h 834620"/>
              <a:gd name="connsiteX0" fmla="*/ 0 w 898571"/>
              <a:gd name="connsiteY0" fmla="*/ 701316 h 892287"/>
              <a:gd name="connsiteX1" fmla="*/ 530605 w 898571"/>
              <a:gd name="connsiteY1" fmla="*/ 0 h 892287"/>
              <a:gd name="connsiteX2" fmla="*/ 898571 w 898571"/>
              <a:gd name="connsiteY2" fmla="*/ 278780 h 892287"/>
              <a:gd name="connsiteX3" fmla="*/ 510299 w 898571"/>
              <a:gd name="connsiteY3" fmla="*/ 892287 h 892287"/>
              <a:gd name="connsiteX4" fmla="*/ 0 w 898571"/>
              <a:gd name="connsiteY4" fmla="*/ 701316 h 892287"/>
              <a:gd name="connsiteX0" fmla="*/ 0 w 898571"/>
              <a:gd name="connsiteY0" fmla="*/ 701316 h 962768"/>
              <a:gd name="connsiteX1" fmla="*/ 530605 w 898571"/>
              <a:gd name="connsiteY1" fmla="*/ 0 h 962768"/>
              <a:gd name="connsiteX2" fmla="*/ 898571 w 898571"/>
              <a:gd name="connsiteY2" fmla="*/ 278780 h 962768"/>
              <a:gd name="connsiteX3" fmla="*/ 498970 w 898571"/>
              <a:gd name="connsiteY3" fmla="*/ 962768 h 962768"/>
              <a:gd name="connsiteX4" fmla="*/ 0 w 898571"/>
              <a:gd name="connsiteY4" fmla="*/ 701316 h 962768"/>
              <a:gd name="connsiteX0" fmla="*/ 0 w 858919"/>
              <a:gd name="connsiteY0" fmla="*/ 701316 h 962768"/>
              <a:gd name="connsiteX1" fmla="*/ 530605 w 858919"/>
              <a:gd name="connsiteY1" fmla="*/ 0 h 962768"/>
              <a:gd name="connsiteX2" fmla="*/ 858919 w 858919"/>
              <a:gd name="connsiteY2" fmla="*/ 342854 h 962768"/>
              <a:gd name="connsiteX3" fmla="*/ 498970 w 858919"/>
              <a:gd name="connsiteY3" fmla="*/ 962768 h 962768"/>
              <a:gd name="connsiteX4" fmla="*/ 0 w 858919"/>
              <a:gd name="connsiteY4" fmla="*/ 701316 h 962768"/>
              <a:gd name="connsiteX0" fmla="*/ 0 w 858919"/>
              <a:gd name="connsiteY0" fmla="*/ 637242 h 898694"/>
              <a:gd name="connsiteX1" fmla="*/ 615574 w 858919"/>
              <a:gd name="connsiteY1" fmla="*/ 0 h 898694"/>
              <a:gd name="connsiteX2" fmla="*/ 858919 w 858919"/>
              <a:gd name="connsiteY2" fmla="*/ 278780 h 898694"/>
              <a:gd name="connsiteX3" fmla="*/ 498970 w 858919"/>
              <a:gd name="connsiteY3" fmla="*/ 898694 h 898694"/>
              <a:gd name="connsiteX4" fmla="*/ 0 w 858919"/>
              <a:gd name="connsiteY4" fmla="*/ 637242 h 898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919" h="898694">
                <a:moveTo>
                  <a:pt x="0" y="637242"/>
                </a:moveTo>
                <a:lnTo>
                  <a:pt x="615574" y="0"/>
                </a:lnTo>
                <a:lnTo>
                  <a:pt x="858919" y="278780"/>
                </a:lnTo>
                <a:lnTo>
                  <a:pt x="498970" y="898694"/>
                </a:lnTo>
                <a:lnTo>
                  <a:pt x="0" y="637242"/>
                </a:ln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33" name="Textfeld 32"/>
          <p:cNvSpPr txBox="1"/>
          <p:nvPr/>
        </p:nvSpPr>
        <p:spPr>
          <a:xfrm rot="2758452">
            <a:off x="3459087" y="4605073"/>
            <a:ext cx="742728" cy="261610"/>
          </a:xfrm>
          <a:prstGeom prst="rect">
            <a:avLst/>
          </a:prstGeom>
          <a:noFill/>
        </p:spPr>
        <p:txBody>
          <a:bodyPr wrap="square" rtlCol="0">
            <a:spAutoFit/>
          </a:bodyPr>
          <a:lstStyle/>
          <a:p>
            <a:pPr algn="ctr"/>
            <a:r>
              <a:rPr lang="de-DE" sz="1100" dirty="0" smtClean="0">
                <a:solidFill>
                  <a:schemeClr val="bg1"/>
                </a:solidFill>
              </a:rPr>
              <a:t>Krebs</a:t>
            </a:r>
            <a:endParaRPr lang="de-DE" dirty="0">
              <a:solidFill>
                <a:schemeClr val="bg1"/>
              </a:solidFill>
            </a:endParaRPr>
          </a:p>
        </p:txBody>
      </p:sp>
      <p:sp>
        <p:nvSpPr>
          <p:cNvPr id="34" name="Textfeld 33"/>
          <p:cNvSpPr txBox="1"/>
          <p:nvPr/>
        </p:nvSpPr>
        <p:spPr>
          <a:xfrm rot="5400000">
            <a:off x="4052738" y="3783044"/>
            <a:ext cx="1466770" cy="446276"/>
          </a:xfrm>
          <a:prstGeom prst="rect">
            <a:avLst/>
          </a:prstGeom>
          <a:noFill/>
        </p:spPr>
        <p:txBody>
          <a:bodyPr wrap="square" rtlCol="0">
            <a:spAutoFit/>
          </a:bodyPr>
          <a:lstStyle/>
          <a:p>
            <a:pPr algn="ctr"/>
            <a:r>
              <a:rPr lang="de-DE" sz="1200" dirty="0" smtClean="0">
                <a:solidFill>
                  <a:schemeClr val="bg1"/>
                </a:solidFill>
              </a:rPr>
              <a:t>Herz / </a:t>
            </a:r>
            <a:r>
              <a:rPr lang="de-DE" sz="1100" dirty="0" smtClean="0">
                <a:solidFill>
                  <a:schemeClr val="bg1"/>
                </a:solidFill>
              </a:rPr>
              <a:t>Kreislauf-Erkrankungen</a:t>
            </a:r>
            <a:endParaRPr lang="de-DE" sz="1200" dirty="0">
              <a:solidFill>
                <a:schemeClr val="bg1"/>
              </a:solidFill>
            </a:endParaRPr>
          </a:p>
        </p:txBody>
      </p:sp>
      <p:sp>
        <p:nvSpPr>
          <p:cNvPr id="35" name="Textfeld 34"/>
          <p:cNvSpPr txBox="1"/>
          <p:nvPr/>
        </p:nvSpPr>
        <p:spPr>
          <a:xfrm rot="18736639">
            <a:off x="5156525" y="4193694"/>
            <a:ext cx="1531967" cy="400110"/>
          </a:xfrm>
          <a:custGeom>
            <a:avLst/>
            <a:gdLst>
              <a:gd name="connsiteX0" fmla="*/ 0 w 1531967"/>
              <a:gd name="connsiteY0" fmla="*/ 0 h 400110"/>
              <a:gd name="connsiteX1" fmla="*/ 1531967 w 1531967"/>
              <a:gd name="connsiteY1" fmla="*/ 0 h 400110"/>
              <a:gd name="connsiteX2" fmla="*/ 1531967 w 1531967"/>
              <a:gd name="connsiteY2" fmla="*/ 400110 h 400110"/>
              <a:gd name="connsiteX3" fmla="*/ 0 w 1531967"/>
              <a:gd name="connsiteY3" fmla="*/ 400110 h 400110"/>
              <a:gd name="connsiteX4" fmla="*/ 0 w 1531967"/>
              <a:gd name="connsiteY4" fmla="*/ 0 h 400110"/>
              <a:gd name="connsiteX0" fmla="*/ 0 w 1531967"/>
              <a:gd name="connsiteY0" fmla="*/ 0 h 400110"/>
              <a:gd name="connsiteX1" fmla="*/ 1531967 w 1531967"/>
              <a:gd name="connsiteY1" fmla="*/ 0 h 400110"/>
              <a:gd name="connsiteX2" fmla="*/ 1475824 w 1531967"/>
              <a:gd name="connsiteY2" fmla="*/ 393096 h 400110"/>
              <a:gd name="connsiteX3" fmla="*/ 0 w 1531967"/>
              <a:gd name="connsiteY3" fmla="*/ 400110 h 400110"/>
              <a:gd name="connsiteX4" fmla="*/ 0 w 1531967"/>
              <a:gd name="connsiteY4" fmla="*/ 0 h 400110"/>
              <a:gd name="connsiteX0" fmla="*/ 0 w 1531967"/>
              <a:gd name="connsiteY0" fmla="*/ 0 h 400110"/>
              <a:gd name="connsiteX1" fmla="*/ 1531967 w 1531967"/>
              <a:gd name="connsiteY1" fmla="*/ 0 h 400110"/>
              <a:gd name="connsiteX2" fmla="*/ 1475824 w 1531967"/>
              <a:gd name="connsiteY2" fmla="*/ 393096 h 400110"/>
              <a:gd name="connsiteX3" fmla="*/ 0 w 1531967"/>
              <a:gd name="connsiteY3" fmla="*/ 400110 h 400110"/>
              <a:gd name="connsiteX4" fmla="*/ 0 w 1531967"/>
              <a:gd name="connsiteY4" fmla="*/ 0 h 400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1967" h="400110">
                <a:moveTo>
                  <a:pt x="0" y="0"/>
                </a:moveTo>
                <a:lnTo>
                  <a:pt x="1531967" y="0"/>
                </a:lnTo>
                <a:lnTo>
                  <a:pt x="1475824" y="393096"/>
                </a:lnTo>
                <a:lnTo>
                  <a:pt x="0" y="400110"/>
                </a:lnTo>
                <a:lnTo>
                  <a:pt x="0" y="0"/>
                </a:lnTo>
                <a:close/>
              </a:path>
            </a:pathLst>
          </a:custGeom>
          <a:noFill/>
        </p:spPr>
        <p:txBody>
          <a:bodyPr wrap="square" rtlCol="0">
            <a:spAutoFit/>
          </a:bodyPr>
          <a:lstStyle/>
          <a:p>
            <a:pPr algn="ctr"/>
            <a:r>
              <a:rPr lang="de-DE" sz="1000" dirty="0" smtClean="0">
                <a:solidFill>
                  <a:schemeClr val="bg1"/>
                </a:solidFill>
              </a:rPr>
              <a:t>Allergien, Diabetes, Arthrose, Rheuma …</a:t>
            </a:r>
            <a:endParaRPr lang="de-DE" sz="1000" dirty="0">
              <a:solidFill>
                <a:schemeClr val="bg1"/>
              </a:solidFill>
            </a:endParaRPr>
          </a:p>
        </p:txBody>
      </p:sp>
      <p:sp>
        <p:nvSpPr>
          <p:cNvPr id="36" name="Textfeld 35"/>
          <p:cNvSpPr txBox="1"/>
          <p:nvPr/>
        </p:nvSpPr>
        <p:spPr>
          <a:xfrm>
            <a:off x="734242" y="2590735"/>
            <a:ext cx="3450227" cy="1061829"/>
          </a:xfrm>
          <a:prstGeom prst="rect">
            <a:avLst/>
          </a:prstGeom>
          <a:noFill/>
        </p:spPr>
        <p:txBody>
          <a:bodyPr wrap="square" rtlCol="0">
            <a:spAutoFit/>
          </a:bodyPr>
          <a:lstStyle/>
          <a:p>
            <a:r>
              <a:rPr lang="de-DE" sz="1050" dirty="0" smtClean="0">
                <a:solidFill>
                  <a:schemeClr val="bg1"/>
                </a:solidFill>
              </a:rPr>
              <a:t>Wer nur an den Krankheiten herumtherapiert bzw. die Symptome unterdrückt, erzeugt keine Heilung, sondern Siechtum und Tod. Heilen kann sich nur der Körper selber durch eine Ursachentherapie. Das war über Jahrtausende der klassische Ansatz der Schulmedizin! Siehe Hippokrates.</a:t>
            </a:r>
            <a:endParaRPr lang="de-DE" sz="1050" dirty="0">
              <a:solidFill>
                <a:schemeClr val="bg1"/>
              </a:solidFill>
            </a:endParaRPr>
          </a:p>
        </p:txBody>
      </p:sp>
      <p:sp>
        <p:nvSpPr>
          <p:cNvPr id="37" name="Textfeld 36"/>
          <p:cNvSpPr txBox="1"/>
          <p:nvPr/>
        </p:nvSpPr>
        <p:spPr>
          <a:xfrm>
            <a:off x="5545794" y="2598536"/>
            <a:ext cx="3243836" cy="1061829"/>
          </a:xfrm>
          <a:prstGeom prst="rect">
            <a:avLst/>
          </a:prstGeom>
          <a:noFill/>
        </p:spPr>
        <p:txBody>
          <a:bodyPr wrap="square" rtlCol="0">
            <a:spAutoFit/>
          </a:bodyPr>
          <a:lstStyle/>
          <a:p>
            <a:r>
              <a:rPr lang="de-DE" sz="1050" dirty="0" smtClean="0">
                <a:solidFill>
                  <a:schemeClr val="bg1"/>
                </a:solidFill>
              </a:rPr>
              <a:t>Mit der Rockefeller-Schulmedizin wurde dieses Heilungsmodell zerstört. Ursachen und Symptome wurden getrennt. Anstelle von Ursachen-beseitigung und wirklicher Heilung kam Symptomunterdrückung, langsames Siechtum und Tod, aber auch Milliardengewinne.</a:t>
            </a:r>
            <a:endParaRPr lang="de-DE" sz="1050" dirty="0">
              <a:solidFill>
                <a:schemeClr val="bg1"/>
              </a:solidFill>
            </a:endParaRPr>
          </a:p>
        </p:txBody>
      </p:sp>
      <p:sp>
        <p:nvSpPr>
          <p:cNvPr id="38" name="Textfeld 37"/>
          <p:cNvSpPr txBox="1"/>
          <p:nvPr/>
        </p:nvSpPr>
        <p:spPr>
          <a:xfrm>
            <a:off x="5897816" y="6251732"/>
            <a:ext cx="3100455" cy="430887"/>
          </a:xfrm>
          <a:prstGeom prst="rect">
            <a:avLst/>
          </a:prstGeom>
          <a:noFill/>
        </p:spPr>
        <p:txBody>
          <a:bodyPr wrap="square" rtlCol="0">
            <a:spAutoFit/>
          </a:bodyPr>
          <a:lstStyle/>
          <a:p>
            <a:r>
              <a:rPr lang="de-DE" sz="1050" dirty="0" smtClean="0">
                <a:solidFill>
                  <a:schemeClr val="bg1"/>
                </a:solidFill>
              </a:rPr>
              <a:t>1. Ursachen: Magmakammer wird voll und läuft über: Es kommt zum Krankheitsausbruch</a:t>
            </a:r>
            <a:endParaRPr lang="de-DE" sz="1050" dirty="0">
              <a:solidFill>
                <a:schemeClr val="bg1"/>
              </a:solidFill>
            </a:endParaRPr>
          </a:p>
        </p:txBody>
      </p:sp>
      <p:sp>
        <p:nvSpPr>
          <p:cNvPr id="39" name="Textfeld 38"/>
          <p:cNvSpPr txBox="1"/>
          <p:nvPr/>
        </p:nvSpPr>
        <p:spPr>
          <a:xfrm>
            <a:off x="7308140" y="4145577"/>
            <a:ext cx="1444271" cy="400110"/>
          </a:xfrm>
          <a:prstGeom prst="rect">
            <a:avLst/>
          </a:prstGeom>
          <a:noFill/>
        </p:spPr>
        <p:txBody>
          <a:bodyPr wrap="square" rtlCol="0">
            <a:spAutoFit/>
          </a:bodyPr>
          <a:lstStyle/>
          <a:p>
            <a:r>
              <a:rPr lang="de-DE" sz="1000" dirty="0" smtClean="0">
                <a:solidFill>
                  <a:schemeClr val="bg1"/>
                </a:solidFill>
              </a:rPr>
              <a:t>2. Krankheiten als Folge (nur Symptome)</a:t>
            </a:r>
            <a:endParaRPr lang="de-DE" sz="1000" dirty="0">
              <a:solidFill>
                <a:schemeClr val="bg1"/>
              </a:solidFill>
            </a:endParaRPr>
          </a:p>
        </p:txBody>
      </p:sp>
      <p:sp>
        <p:nvSpPr>
          <p:cNvPr id="40" name="Bogen 39"/>
          <p:cNvSpPr/>
          <p:nvPr/>
        </p:nvSpPr>
        <p:spPr>
          <a:xfrm rot="1020000" flipV="1">
            <a:off x="6424572" y="3054133"/>
            <a:ext cx="1454511" cy="3095845"/>
          </a:xfrm>
          <a:prstGeom prst="arc">
            <a:avLst>
              <a:gd name="adj1" fmla="val 17201871"/>
              <a:gd name="adj2" fmla="val 0"/>
            </a:avLst>
          </a:prstGeom>
          <a:ln w="50800">
            <a:solidFill>
              <a:srgbClr val="FF0000"/>
            </a:solidFill>
            <a:tailEnd type="triangle" w="sm"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solidFill>
                <a:schemeClr val="bg1"/>
              </a:solidFill>
            </a:endParaRPr>
          </a:p>
        </p:txBody>
      </p:sp>
      <p:sp>
        <p:nvSpPr>
          <p:cNvPr id="41" name="Freihandform 40"/>
          <p:cNvSpPr/>
          <p:nvPr/>
        </p:nvSpPr>
        <p:spPr>
          <a:xfrm>
            <a:off x="2362059" y="4930313"/>
            <a:ext cx="1170344" cy="866038"/>
          </a:xfrm>
          <a:custGeom>
            <a:avLst/>
            <a:gdLst>
              <a:gd name="connsiteX0" fmla="*/ 319120 w 1135329"/>
              <a:gd name="connsiteY0" fmla="*/ 0 h 883715"/>
              <a:gd name="connsiteX1" fmla="*/ 1135329 w 1135329"/>
              <a:gd name="connsiteY1" fmla="*/ 447994 h 883715"/>
              <a:gd name="connsiteX2" fmla="*/ 1037139 w 1135329"/>
              <a:gd name="connsiteY2" fmla="*/ 883715 h 883715"/>
              <a:gd name="connsiteX3" fmla="*/ 0 w 1135329"/>
              <a:gd name="connsiteY3" fmla="*/ 153423 h 883715"/>
              <a:gd name="connsiteX4" fmla="*/ 319120 w 1135329"/>
              <a:gd name="connsiteY4" fmla="*/ 0 h 883715"/>
              <a:gd name="connsiteX0" fmla="*/ 398900 w 1135329"/>
              <a:gd name="connsiteY0" fmla="*/ 0 h 914400"/>
              <a:gd name="connsiteX1" fmla="*/ 1135329 w 1135329"/>
              <a:gd name="connsiteY1" fmla="*/ 478679 h 914400"/>
              <a:gd name="connsiteX2" fmla="*/ 1037139 w 1135329"/>
              <a:gd name="connsiteY2" fmla="*/ 914400 h 914400"/>
              <a:gd name="connsiteX3" fmla="*/ 0 w 1135329"/>
              <a:gd name="connsiteY3" fmla="*/ 184108 h 914400"/>
              <a:gd name="connsiteX4" fmla="*/ 398900 w 1135329"/>
              <a:gd name="connsiteY4" fmla="*/ 0 h 914400"/>
              <a:gd name="connsiteX0" fmla="*/ 398900 w 1178288"/>
              <a:gd name="connsiteY0" fmla="*/ 0 h 914400"/>
              <a:gd name="connsiteX1" fmla="*/ 1178288 w 1178288"/>
              <a:gd name="connsiteY1" fmla="*/ 398899 h 914400"/>
              <a:gd name="connsiteX2" fmla="*/ 1037139 w 1178288"/>
              <a:gd name="connsiteY2" fmla="*/ 914400 h 914400"/>
              <a:gd name="connsiteX3" fmla="*/ 0 w 1178288"/>
              <a:gd name="connsiteY3" fmla="*/ 184108 h 914400"/>
              <a:gd name="connsiteX4" fmla="*/ 398900 w 1178288"/>
              <a:gd name="connsiteY4" fmla="*/ 0 h 914400"/>
              <a:gd name="connsiteX0" fmla="*/ 386626 w 1166014"/>
              <a:gd name="connsiteY0" fmla="*/ 0 h 914400"/>
              <a:gd name="connsiteX1" fmla="*/ 1166014 w 1166014"/>
              <a:gd name="connsiteY1" fmla="*/ 398899 h 914400"/>
              <a:gd name="connsiteX2" fmla="*/ 1024865 w 1166014"/>
              <a:gd name="connsiteY2" fmla="*/ 914400 h 914400"/>
              <a:gd name="connsiteX3" fmla="*/ 0 w 1166014"/>
              <a:gd name="connsiteY3" fmla="*/ 165697 h 914400"/>
              <a:gd name="connsiteX4" fmla="*/ 386626 w 1166014"/>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014" h="914400">
                <a:moveTo>
                  <a:pt x="386626" y="0"/>
                </a:moveTo>
                <a:lnTo>
                  <a:pt x="1166014" y="398899"/>
                </a:lnTo>
                <a:lnTo>
                  <a:pt x="1024865" y="914400"/>
                </a:lnTo>
                <a:lnTo>
                  <a:pt x="0" y="165697"/>
                </a:lnTo>
                <a:lnTo>
                  <a:pt x="386626" y="0"/>
                </a:ln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42" name="Textfeld 41"/>
          <p:cNvSpPr txBox="1"/>
          <p:nvPr/>
        </p:nvSpPr>
        <p:spPr>
          <a:xfrm rot="1726309">
            <a:off x="2030483" y="4889567"/>
            <a:ext cx="1523198" cy="553998"/>
          </a:xfrm>
          <a:prstGeom prst="rect">
            <a:avLst/>
          </a:prstGeom>
          <a:noFill/>
        </p:spPr>
        <p:txBody>
          <a:bodyPr wrap="square" rtlCol="0">
            <a:spAutoFit/>
          </a:bodyPr>
          <a:lstStyle/>
          <a:p>
            <a:pPr algn="ctr"/>
            <a:r>
              <a:rPr lang="de-DE" sz="1000" dirty="0" smtClean="0">
                <a:solidFill>
                  <a:schemeClr val="bg1"/>
                </a:solidFill>
              </a:rPr>
              <a:t>Erkältungen und grippale Infekte zum Entgiften</a:t>
            </a:r>
            <a:endParaRPr lang="de-DE" sz="1000" dirty="0">
              <a:solidFill>
                <a:schemeClr val="bg1"/>
              </a:solidFill>
            </a:endParaRPr>
          </a:p>
        </p:txBody>
      </p:sp>
      <p:sp>
        <p:nvSpPr>
          <p:cNvPr id="43" name="Bogen 42"/>
          <p:cNvSpPr/>
          <p:nvPr/>
        </p:nvSpPr>
        <p:spPr>
          <a:xfrm rot="2986553" flipV="1">
            <a:off x="695984" y="3329045"/>
            <a:ext cx="3410556" cy="2617801"/>
          </a:xfrm>
          <a:prstGeom prst="arc">
            <a:avLst>
              <a:gd name="adj1" fmla="val 17746662"/>
              <a:gd name="adj2" fmla="val 21502218"/>
            </a:avLst>
          </a:prstGeom>
          <a:ln w="50800">
            <a:solidFill>
              <a:srgbClr val="FF0000"/>
            </a:solidFill>
            <a:headEnd type="none" w="sm" len="lg"/>
            <a:tailEnd type="triangle" w="sm"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solidFill>
                <a:schemeClr val="bg1"/>
              </a:solidFill>
            </a:endParaRPr>
          </a:p>
        </p:txBody>
      </p:sp>
      <p:sp>
        <p:nvSpPr>
          <p:cNvPr id="44" name="Textfeld 43"/>
          <p:cNvSpPr txBox="1"/>
          <p:nvPr/>
        </p:nvSpPr>
        <p:spPr>
          <a:xfrm rot="697089">
            <a:off x="2027826" y="5698807"/>
            <a:ext cx="1402535" cy="307777"/>
          </a:xfrm>
          <a:prstGeom prst="rect">
            <a:avLst/>
          </a:prstGeom>
          <a:noFill/>
        </p:spPr>
        <p:txBody>
          <a:bodyPr wrap="square" rtlCol="0">
            <a:spAutoFit/>
          </a:bodyPr>
          <a:lstStyle/>
          <a:p>
            <a:r>
              <a:rPr lang="de-DE" sz="1400" dirty="0" smtClean="0">
                <a:solidFill>
                  <a:schemeClr val="bg1"/>
                </a:solidFill>
              </a:rPr>
              <a:t>Giftzufuhr</a:t>
            </a:r>
            <a:endParaRPr lang="de-DE" sz="1400" dirty="0">
              <a:solidFill>
                <a:schemeClr val="bg1"/>
              </a:solidFill>
            </a:endParaRPr>
          </a:p>
        </p:txBody>
      </p:sp>
      <p:sp>
        <p:nvSpPr>
          <p:cNvPr id="45" name="Textfeld 44"/>
          <p:cNvSpPr txBox="1"/>
          <p:nvPr/>
        </p:nvSpPr>
        <p:spPr>
          <a:xfrm rot="21448612">
            <a:off x="521795" y="6206598"/>
            <a:ext cx="1676636" cy="553998"/>
          </a:xfrm>
          <a:prstGeom prst="rect">
            <a:avLst/>
          </a:prstGeom>
          <a:noFill/>
        </p:spPr>
        <p:txBody>
          <a:bodyPr wrap="square" rtlCol="0">
            <a:spAutoFit/>
          </a:bodyPr>
          <a:lstStyle/>
          <a:p>
            <a:pPr algn="ctr"/>
            <a:r>
              <a:rPr lang="de-DE" sz="1000" dirty="0" smtClean="0">
                <a:solidFill>
                  <a:schemeClr val="bg1"/>
                </a:solidFill>
              </a:rPr>
              <a:t>Entgiften durch Haut, Leber, Nieren, Nahrung, Schwitzen, Fieber, … </a:t>
            </a:r>
            <a:endParaRPr lang="de-DE" sz="1000" dirty="0">
              <a:solidFill>
                <a:schemeClr val="bg1"/>
              </a:solidFill>
            </a:endParaRPr>
          </a:p>
        </p:txBody>
      </p:sp>
      <p:sp>
        <p:nvSpPr>
          <p:cNvPr id="46" name="Freihandform 45"/>
          <p:cNvSpPr/>
          <p:nvPr/>
        </p:nvSpPr>
        <p:spPr>
          <a:xfrm>
            <a:off x="4385097" y="2701306"/>
            <a:ext cx="233202" cy="546942"/>
          </a:xfrm>
          <a:custGeom>
            <a:avLst/>
            <a:gdLst>
              <a:gd name="connsiteX0" fmla="*/ 233202 w 233202"/>
              <a:gd name="connsiteY0" fmla="*/ 546942 h 546942"/>
              <a:gd name="connsiteX1" fmla="*/ 227065 w 233202"/>
              <a:gd name="connsiteY1" fmla="*/ 516257 h 546942"/>
              <a:gd name="connsiteX2" fmla="*/ 220928 w 233202"/>
              <a:gd name="connsiteY2" fmla="*/ 497846 h 546942"/>
              <a:gd name="connsiteX3" fmla="*/ 214792 w 233202"/>
              <a:gd name="connsiteY3" fmla="*/ 436477 h 546942"/>
              <a:gd name="connsiteX4" fmla="*/ 208655 w 233202"/>
              <a:gd name="connsiteY4" fmla="*/ 411929 h 546942"/>
              <a:gd name="connsiteX5" fmla="*/ 196381 w 233202"/>
              <a:gd name="connsiteY5" fmla="*/ 356697 h 546942"/>
              <a:gd name="connsiteX6" fmla="*/ 171833 w 233202"/>
              <a:gd name="connsiteY6" fmla="*/ 264644 h 546942"/>
              <a:gd name="connsiteX7" fmla="*/ 165696 w 233202"/>
              <a:gd name="connsiteY7" fmla="*/ 233959 h 546942"/>
              <a:gd name="connsiteX8" fmla="*/ 141149 w 233202"/>
              <a:gd name="connsiteY8" fmla="*/ 184864 h 546942"/>
              <a:gd name="connsiteX9" fmla="*/ 128875 w 233202"/>
              <a:gd name="connsiteY9" fmla="*/ 166453 h 546942"/>
              <a:gd name="connsiteX10" fmla="*/ 122738 w 233202"/>
              <a:gd name="connsiteY10" fmla="*/ 148042 h 546942"/>
              <a:gd name="connsiteX11" fmla="*/ 85916 w 233202"/>
              <a:gd name="connsiteY11" fmla="*/ 117358 h 546942"/>
              <a:gd name="connsiteX12" fmla="*/ 73643 w 233202"/>
              <a:gd name="connsiteY12" fmla="*/ 92810 h 546942"/>
              <a:gd name="connsiteX13" fmla="*/ 42958 w 233202"/>
              <a:gd name="connsiteY13" fmla="*/ 55988 h 546942"/>
              <a:gd name="connsiteX14" fmla="*/ 24547 w 233202"/>
              <a:gd name="connsiteY14" fmla="*/ 43715 h 546942"/>
              <a:gd name="connsiteX15" fmla="*/ 12273 w 233202"/>
              <a:gd name="connsiteY15" fmla="*/ 19167 h 546942"/>
              <a:gd name="connsiteX16" fmla="*/ 6137 w 233202"/>
              <a:gd name="connsiteY16" fmla="*/ 756 h 546942"/>
              <a:gd name="connsiteX17" fmla="*/ 0 w 233202"/>
              <a:gd name="connsiteY17" fmla="*/ 756 h 54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3202" h="546942">
                <a:moveTo>
                  <a:pt x="233202" y="546942"/>
                </a:moveTo>
                <a:cubicBezTo>
                  <a:pt x="231156" y="536714"/>
                  <a:pt x="229595" y="526376"/>
                  <a:pt x="227065" y="516257"/>
                </a:cubicBezTo>
                <a:cubicBezTo>
                  <a:pt x="225496" y="509981"/>
                  <a:pt x="221912" y="504240"/>
                  <a:pt x="220928" y="497846"/>
                </a:cubicBezTo>
                <a:cubicBezTo>
                  <a:pt x="217802" y="477527"/>
                  <a:pt x="217699" y="456829"/>
                  <a:pt x="214792" y="436477"/>
                </a:cubicBezTo>
                <a:cubicBezTo>
                  <a:pt x="213599" y="428127"/>
                  <a:pt x="210552" y="420147"/>
                  <a:pt x="208655" y="411929"/>
                </a:cubicBezTo>
                <a:cubicBezTo>
                  <a:pt x="204414" y="393552"/>
                  <a:pt x="200266" y="375152"/>
                  <a:pt x="196381" y="356697"/>
                </a:cubicBezTo>
                <a:cubicBezTo>
                  <a:pt x="180343" y="280517"/>
                  <a:pt x="192702" y="316814"/>
                  <a:pt x="171833" y="264644"/>
                </a:cubicBezTo>
                <a:cubicBezTo>
                  <a:pt x="169787" y="254416"/>
                  <a:pt x="169440" y="243695"/>
                  <a:pt x="165696" y="233959"/>
                </a:cubicBezTo>
                <a:cubicBezTo>
                  <a:pt x="159128" y="216882"/>
                  <a:pt x="151298" y="200088"/>
                  <a:pt x="141149" y="184864"/>
                </a:cubicBezTo>
                <a:cubicBezTo>
                  <a:pt x="137058" y="178727"/>
                  <a:pt x="132174" y="173050"/>
                  <a:pt x="128875" y="166453"/>
                </a:cubicBezTo>
                <a:cubicBezTo>
                  <a:pt x="125982" y="160667"/>
                  <a:pt x="126326" y="153425"/>
                  <a:pt x="122738" y="148042"/>
                </a:cubicBezTo>
                <a:cubicBezTo>
                  <a:pt x="113287" y="133865"/>
                  <a:pt x="99503" y="126415"/>
                  <a:pt x="85916" y="117358"/>
                </a:cubicBezTo>
                <a:cubicBezTo>
                  <a:pt x="81825" y="109175"/>
                  <a:pt x="78182" y="100753"/>
                  <a:pt x="73643" y="92810"/>
                </a:cubicBezTo>
                <a:cubicBezTo>
                  <a:pt x="64867" y="77451"/>
                  <a:pt x="56804" y="67526"/>
                  <a:pt x="42958" y="55988"/>
                </a:cubicBezTo>
                <a:cubicBezTo>
                  <a:pt x="37292" y="51266"/>
                  <a:pt x="30684" y="47806"/>
                  <a:pt x="24547" y="43715"/>
                </a:cubicBezTo>
                <a:cubicBezTo>
                  <a:pt x="20456" y="35532"/>
                  <a:pt x="15877" y="27576"/>
                  <a:pt x="12273" y="19167"/>
                </a:cubicBezTo>
                <a:cubicBezTo>
                  <a:pt x="9725" y="13221"/>
                  <a:pt x="9725" y="6139"/>
                  <a:pt x="6137" y="756"/>
                </a:cubicBezTo>
                <a:cubicBezTo>
                  <a:pt x="5002" y="-946"/>
                  <a:pt x="2046" y="756"/>
                  <a:pt x="0" y="75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47" name="Freihandform 46"/>
          <p:cNvSpPr/>
          <p:nvPr/>
        </p:nvSpPr>
        <p:spPr>
          <a:xfrm>
            <a:off x="4796270" y="2579324"/>
            <a:ext cx="43637" cy="693471"/>
          </a:xfrm>
          <a:custGeom>
            <a:avLst/>
            <a:gdLst>
              <a:gd name="connsiteX0" fmla="*/ 24547 w 43637"/>
              <a:gd name="connsiteY0" fmla="*/ 693471 h 693471"/>
              <a:gd name="connsiteX1" fmla="*/ 18411 w 43637"/>
              <a:gd name="connsiteY1" fmla="*/ 497090 h 693471"/>
              <a:gd name="connsiteX2" fmla="*/ 12274 w 43637"/>
              <a:gd name="connsiteY2" fmla="*/ 478679 h 693471"/>
              <a:gd name="connsiteX3" fmla="*/ 0 w 43637"/>
              <a:gd name="connsiteY3" fmla="*/ 380489 h 693471"/>
              <a:gd name="connsiteX4" fmla="*/ 6137 w 43637"/>
              <a:gd name="connsiteY4" fmla="*/ 190244 h 693471"/>
              <a:gd name="connsiteX5" fmla="*/ 12274 w 43637"/>
              <a:gd name="connsiteY5" fmla="*/ 165697 h 693471"/>
              <a:gd name="connsiteX6" fmla="*/ 24547 w 43637"/>
              <a:gd name="connsiteY6" fmla="*/ 147286 h 693471"/>
              <a:gd name="connsiteX7" fmla="*/ 36821 w 43637"/>
              <a:gd name="connsiteY7" fmla="*/ 73643 h 693471"/>
              <a:gd name="connsiteX8" fmla="*/ 42958 w 43637"/>
              <a:gd name="connsiteY8" fmla="*/ 55232 h 693471"/>
              <a:gd name="connsiteX9" fmla="*/ 42958 w 43637"/>
              <a:gd name="connsiteY9" fmla="*/ 0 h 69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637" h="693471">
                <a:moveTo>
                  <a:pt x="24547" y="693471"/>
                </a:moveTo>
                <a:cubicBezTo>
                  <a:pt x="22502" y="628011"/>
                  <a:pt x="22147" y="562476"/>
                  <a:pt x="18411" y="497090"/>
                </a:cubicBezTo>
                <a:cubicBezTo>
                  <a:pt x="18042" y="490632"/>
                  <a:pt x="13189" y="485083"/>
                  <a:pt x="12274" y="478679"/>
                </a:cubicBezTo>
                <a:cubicBezTo>
                  <a:pt x="-8969" y="329978"/>
                  <a:pt x="17106" y="466016"/>
                  <a:pt x="0" y="380489"/>
                </a:cubicBezTo>
                <a:cubicBezTo>
                  <a:pt x="2046" y="317074"/>
                  <a:pt x="2517" y="253589"/>
                  <a:pt x="6137" y="190244"/>
                </a:cubicBezTo>
                <a:cubicBezTo>
                  <a:pt x="6618" y="181824"/>
                  <a:pt x="8952" y="173449"/>
                  <a:pt x="12274" y="165697"/>
                </a:cubicBezTo>
                <a:cubicBezTo>
                  <a:pt x="15179" y="158918"/>
                  <a:pt x="20456" y="153423"/>
                  <a:pt x="24547" y="147286"/>
                </a:cubicBezTo>
                <a:cubicBezTo>
                  <a:pt x="28638" y="122738"/>
                  <a:pt x="28951" y="97252"/>
                  <a:pt x="36821" y="73643"/>
                </a:cubicBezTo>
                <a:cubicBezTo>
                  <a:pt x="38867" y="67506"/>
                  <a:pt x="42421" y="61679"/>
                  <a:pt x="42958" y="55232"/>
                </a:cubicBezTo>
                <a:cubicBezTo>
                  <a:pt x="44487" y="36885"/>
                  <a:pt x="42958" y="18411"/>
                  <a:pt x="42958"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48" name="Freihandform 47"/>
          <p:cNvSpPr/>
          <p:nvPr/>
        </p:nvSpPr>
        <p:spPr>
          <a:xfrm rot="20907910">
            <a:off x="4909906" y="2676472"/>
            <a:ext cx="374352" cy="564596"/>
          </a:xfrm>
          <a:custGeom>
            <a:avLst/>
            <a:gdLst>
              <a:gd name="connsiteX0" fmla="*/ 0 w 374352"/>
              <a:gd name="connsiteY0" fmla="*/ 564596 h 564596"/>
              <a:gd name="connsiteX1" fmla="*/ 12274 w 374352"/>
              <a:gd name="connsiteY1" fmla="*/ 478679 h 564596"/>
              <a:gd name="connsiteX2" fmla="*/ 42958 w 374352"/>
              <a:gd name="connsiteY2" fmla="*/ 441857 h 564596"/>
              <a:gd name="connsiteX3" fmla="*/ 61369 w 374352"/>
              <a:gd name="connsiteY3" fmla="*/ 417310 h 564596"/>
              <a:gd name="connsiteX4" fmla="*/ 73643 w 374352"/>
              <a:gd name="connsiteY4" fmla="*/ 398899 h 564596"/>
              <a:gd name="connsiteX5" fmla="*/ 98190 w 374352"/>
              <a:gd name="connsiteY5" fmla="*/ 374351 h 564596"/>
              <a:gd name="connsiteX6" fmla="*/ 128875 w 374352"/>
              <a:gd name="connsiteY6" fmla="*/ 343667 h 564596"/>
              <a:gd name="connsiteX7" fmla="*/ 141149 w 374352"/>
              <a:gd name="connsiteY7" fmla="*/ 325256 h 564596"/>
              <a:gd name="connsiteX8" fmla="*/ 147286 w 374352"/>
              <a:gd name="connsiteY8" fmla="*/ 306845 h 564596"/>
              <a:gd name="connsiteX9" fmla="*/ 165697 w 374352"/>
              <a:gd name="connsiteY9" fmla="*/ 288434 h 564596"/>
              <a:gd name="connsiteX10" fmla="*/ 196381 w 374352"/>
              <a:gd name="connsiteY10" fmla="*/ 233202 h 564596"/>
              <a:gd name="connsiteX11" fmla="*/ 220929 w 374352"/>
              <a:gd name="connsiteY11" fmla="*/ 196381 h 564596"/>
              <a:gd name="connsiteX12" fmla="*/ 227066 w 374352"/>
              <a:gd name="connsiteY12" fmla="*/ 171833 h 564596"/>
              <a:gd name="connsiteX13" fmla="*/ 245476 w 374352"/>
              <a:gd name="connsiteY13" fmla="*/ 147285 h 564596"/>
              <a:gd name="connsiteX14" fmla="*/ 270024 w 374352"/>
              <a:gd name="connsiteY14" fmla="*/ 110464 h 564596"/>
              <a:gd name="connsiteX15" fmla="*/ 288435 w 374352"/>
              <a:gd name="connsiteY15" fmla="*/ 73642 h 564596"/>
              <a:gd name="connsiteX16" fmla="*/ 300709 w 374352"/>
              <a:gd name="connsiteY16" fmla="*/ 55232 h 564596"/>
              <a:gd name="connsiteX17" fmla="*/ 306846 w 374352"/>
              <a:gd name="connsiteY17" fmla="*/ 36821 h 564596"/>
              <a:gd name="connsiteX18" fmla="*/ 362078 w 374352"/>
              <a:gd name="connsiteY18" fmla="*/ 6136 h 564596"/>
              <a:gd name="connsiteX19" fmla="*/ 374352 w 374352"/>
              <a:gd name="connsiteY19" fmla="*/ 0 h 564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352" h="564596">
                <a:moveTo>
                  <a:pt x="0" y="564596"/>
                </a:moveTo>
                <a:cubicBezTo>
                  <a:pt x="1082" y="553773"/>
                  <a:pt x="3569" y="498991"/>
                  <a:pt x="12274" y="478679"/>
                </a:cubicBezTo>
                <a:cubicBezTo>
                  <a:pt x="20024" y="460596"/>
                  <a:pt x="30320" y="456601"/>
                  <a:pt x="42958" y="441857"/>
                </a:cubicBezTo>
                <a:cubicBezTo>
                  <a:pt x="49614" y="434091"/>
                  <a:pt x="55424" y="425633"/>
                  <a:pt x="61369" y="417310"/>
                </a:cubicBezTo>
                <a:cubicBezTo>
                  <a:pt x="65656" y="411308"/>
                  <a:pt x="68843" y="404499"/>
                  <a:pt x="73643" y="398899"/>
                </a:cubicBezTo>
                <a:cubicBezTo>
                  <a:pt x="81174" y="390113"/>
                  <a:pt x="90659" y="383137"/>
                  <a:pt x="98190" y="374351"/>
                </a:cubicBezTo>
                <a:cubicBezTo>
                  <a:pt x="125462" y="342532"/>
                  <a:pt x="93420" y="367302"/>
                  <a:pt x="128875" y="343667"/>
                </a:cubicBezTo>
                <a:cubicBezTo>
                  <a:pt x="132966" y="337530"/>
                  <a:pt x="137850" y="331853"/>
                  <a:pt x="141149" y="325256"/>
                </a:cubicBezTo>
                <a:cubicBezTo>
                  <a:pt x="144042" y="319470"/>
                  <a:pt x="143698" y="312228"/>
                  <a:pt x="147286" y="306845"/>
                </a:cubicBezTo>
                <a:cubicBezTo>
                  <a:pt x="152100" y="299624"/>
                  <a:pt x="159560" y="294571"/>
                  <a:pt x="165697" y="288434"/>
                </a:cubicBezTo>
                <a:cubicBezTo>
                  <a:pt x="176497" y="256029"/>
                  <a:pt x="168245" y="275406"/>
                  <a:pt x="196381" y="233202"/>
                </a:cubicBezTo>
                <a:cubicBezTo>
                  <a:pt x="231904" y="179917"/>
                  <a:pt x="162201" y="255106"/>
                  <a:pt x="220929" y="196381"/>
                </a:cubicBezTo>
                <a:cubicBezTo>
                  <a:pt x="222975" y="188198"/>
                  <a:pt x="223294" y="179377"/>
                  <a:pt x="227066" y="171833"/>
                </a:cubicBezTo>
                <a:cubicBezTo>
                  <a:pt x="231640" y="162685"/>
                  <a:pt x="239611" y="155664"/>
                  <a:pt x="245476" y="147285"/>
                </a:cubicBezTo>
                <a:cubicBezTo>
                  <a:pt x="253935" y="135200"/>
                  <a:pt x="261841" y="122738"/>
                  <a:pt x="270024" y="110464"/>
                </a:cubicBezTo>
                <a:cubicBezTo>
                  <a:pt x="305201" y="57700"/>
                  <a:pt x="263026" y="124459"/>
                  <a:pt x="288435" y="73642"/>
                </a:cubicBezTo>
                <a:cubicBezTo>
                  <a:pt x="291733" y="67045"/>
                  <a:pt x="296618" y="61369"/>
                  <a:pt x="300709" y="55232"/>
                </a:cubicBezTo>
                <a:cubicBezTo>
                  <a:pt x="302755" y="49095"/>
                  <a:pt x="302272" y="41395"/>
                  <a:pt x="306846" y="36821"/>
                </a:cubicBezTo>
                <a:cubicBezTo>
                  <a:pt x="333811" y="9856"/>
                  <a:pt x="336356" y="16424"/>
                  <a:pt x="362078" y="6136"/>
                </a:cubicBezTo>
                <a:cubicBezTo>
                  <a:pt x="366325" y="4437"/>
                  <a:pt x="370261" y="2045"/>
                  <a:pt x="374352"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49" name="Freihandform 48"/>
          <p:cNvSpPr/>
          <p:nvPr/>
        </p:nvSpPr>
        <p:spPr>
          <a:xfrm>
            <a:off x="3002258" y="4245183"/>
            <a:ext cx="509364" cy="392763"/>
          </a:xfrm>
          <a:custGeom>
            <a:avLst/>
            <a:gdLst>
              <a:gd name="connsiteX0" fmla="*/ 509364 w 509364"/>
              <a:gd name="connsiteY0" fmla="*/ 392763 h 392763"/>
              <a:gd name="connsiteX1" fmla="*/ 497090 w 509364"/>
              <a:gd name="connsiteY1" fmla="*/ 325257 h 392763"/>
              <a:gd name="connsiteX2" fmla="*/ 484816 w 509364"/>
              <a:gd name="connsiteY2" fmla="*/ 294572 h 392763"/>
              <a:gd name="connsiteX3" fmla="*/ 466405 w 509364"/>
              <a:gd name="connsiteY3" fmla="*/ 276161 h 392763"/>
              <a:gd name="connsiteX4" fmla="*/ 435721 w 509364"/>
              <a:gd name="connsiteY4" fmla="*/ 245477 h 392763"/>
              <a:gd name="connsiteX5" fmla="*/ 386626 w 509364"/>
              <a:gd name="connsiteY5" fmla="*/ 208655 h 392763"/>
              <a:gd name="connsiteX6" fmla="*/ 362078 w 509364"/>
              <a:gd name="connsiteY6" fmla="*/ 190245 h 392763"/>
              <a:gd name="connsiteX7" fmla="*/ 337530 w 509364"/>
              <a:gd name="connsiteY7" fmla="*/ 184108 h 392763"/>
              <a:gd name="connsiteX8" fmla="*/ 319120 w 509364"/>
              <a:gd name="connsiteY8" fmla="*/ 171834 h 392763"/>
              <a:gd name="connsiteX9" fmla="*/ 282298 w 509364"/>
              <a:gd name="connsiteY9" fmla="*/ 159560 h 392763"/>
              <a:gd name="connsiteX10" fmla="*/ 233203 w 509364"/>
              <a:gd name="connsiteY10" fmla="*/ 135012 h 392763"/>
              <a:gd name="connsiteX11" fmla="*/ 196381 w 509364"/>
              <a:gd name="connsiteY11" fmla="*/ 110465 h 392763"/>
              <a:gd name="connsiteX12" fmla="*/ 153423 w 509364"/>
              <a:gd name="connsiteY12" fmla="*/ 73643 h 392763"/>
              <a:gd name="connsiteX13" fmla="*/ 135012 w 509364"/>
              <a:gd name="connsiteY13" fmla="*/ 67506 h 392763"/>
              <a:gd name="connsiteX14" fmla="*/ 116601 w 509364"/>
              <a:gd name="connsiteY14" fmla="*/ 49096 h 392763"/>
              <a:gd name="connsiteX15" fmla="*/ 73643 w 509364"/>
              <a:gd name="connsiteY15" fmla="*/ 36822 h 392763"/>
              <a:gd name="connsiteX16" fmla="*/ 55232 w 509364"/>
              <a:gd name="connsiteY16" fmla="*/ 30685 h 392763"/>
              <a:gd name="connsiteX17" fmla="*/ 18411 w 509364"/>
              <a:gd name="connsiteY17" fmla="*/ 6137 h 392763"/>
              <a:gd name="connsiteX18" fmla="*/ 0 w 509364"/>
              <a:gd name="connsiteY18" fmla="*/ 0 h 392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9364" h="392763">
                <a:moveTo>
                  <a:pt x="509364" y="392763"/>
                </a:moveTo>
                <a:cubicBezTo>
                  <a:pt x="504233" y="351716"/>
                  <a:pt x="507733" y="353639"/>
                  <a:pt x="497090" y="325257"/>
                </a:cubicBezTo>
                <a:cubicBezTo>
                  <a:pt x="493222" y="314942"/>
                  <a:pt x="490655" y="303914"/>
                  <a:pt x="484816" y="294572"/>
                </a:cubicBezTo>
                <a:cubicBezTo>
                  <a:pt x="480216" y="287212"/>
                  <a:pt x="471961" y="282828"/>
                  <a:pt x="466405" y="276161"/>
                </a:cubicBezTo>
                <a:cubicBezTo>
                  <a:pt x="436507" y="240283"/>
                  <a:pt x="473803" y="273174"/>
                  <a:pt x="435721" y="245477"/>
                </a:cubicBezTo>
                <a:cubicBezTo>
                  <a:pt x="419177" y="233445"/>
                  <a:pt x="402991" y="220929"/>
                  <a:pt x="386626" y="208655"/>
                </a:cubicBezTo>
                <a:cubicBezTo>
                  <a:pt x="378443" y="202518"/>
                  <a:pt x="372001" y="192726"/>
                  <a:pt x="362078" y="190245"/>
                </a:cubicBezTo>
                <a:lnTo>
                  <a:pt x="337530" y="184108"/>
                </a:lnTo>
                <a:cubicBezTo>
                  <a:pt x="331393" y="180017"/>
                  <a:pt x="325860" y="174830"/>
                  <a:pt x="319120" y="171834"/>
                </a:cubicBezTo>
                <a:cubicBezTo>
                  <a:pt x="307297" y="166579"/>
                  <a:pt x="293392" y="166217"/>
                  <a:pt x="282298" y="159560"/>
                </a:cubicBezTo>
                <a:cubicBezTo>
                  <a:pt x="246067" y="137821"/>
                  <a:pt x="262930" y="144921"/>
                  <a:pt x="233203" y="135012"/>
                </a:cubicBezTo>
                <a:cubicBezTo>
                  <a:pt x="190354" y="92166"/>
                  <a:pt x="237831" y="134151"/>
                  <a:pt x="196381" y="110465"/>
                </a:cubicBezTo>
                <a:cubicBezTo>
                  <a:pt x="118163" y="65768"/>
                  <a:pt x="218717" y="117172"/>
                  <a:pt x="153423" y="73643"/>
                </a:cubicBezTo>
                <a:cubicBezTo>
                  <a:pt x="148040" y="70055"/>
                  <a:pt x="141149" y="69552"/>
                  <a:pt x="135012" y="67506"/>
                </a:cubicBezTo>
                <a:cubicBezTo>
                  <a:pt x="128875" y="61369"/>
                  <a:pt x="124364" y="52977"/>
                  <a:pt x="116601" y="49096"/>
                </a:cubicBezTo>
                <a:cubicBezTo>
                  <a:pt x="103281" y="42436"/>
                  <a:pt x="87907" y="41101"/>
                  <a:pt x="73643" y="36822"/>
                </a:cubicBezTo>
                <a:cubicBezTo>
                  <a:pt x="67447" y="34963"/>
                  <a:pt x="61369" y="32731"/>
                  <a:pt x="55232" y="30685"/>
                </a:cubicBezTo>
                <a:cubicBezTo>
                  <a:pt x="42958" y="22502"/>
                  <a:pt x="32405" y="10802"/>
                  <a:pt x="18411" y="6137"/>
                </a:cubicBezTo>
                <a:lnTo>
                  <a:pt x="0"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50" name="Freihandform 49"/>
          <p:cNvSpPr/>
          <p:nvPr/>
        </p:nvSpPr>
        <p:spPr>
          <a:xfrm rot="21376422">
            <a:off x="3507939" y="3854989"/>
            <a:ext cx="195330" cy="650513"/>
          </a:xfrm>
          <a:custGeom>
            <a:avLst/>
            <a:gdLst>
              <a:gd name="connsiteX0" fmla="*/ 49095 w 49095"/>
              <a:gd name="connsiteY0" fmla="*/ 650513 h 650513"/>
              <a:gd name="connsiteX1" fmla="*/ 30685 w 49095"/>
              <a:gd name="connsiteY1" fmla="*/ 619829 h 650513"/>
              <a:gd name="connsiteX2" fmla="*/ 18411 w 49095"/>
              <a:gd name="connsiteY2" fmla="*/ 546186 h 650513"/>
              <a:gd name="connsiteX3" fmla="*/ 12274 w 49095"/>
              <a:gd name="connsiteY3" fmla="*/ 515501 h 650513"/>
              <a:gd name="connsiteX4" fmla="*/ 0 w 49095"/>
              <a:gd name="connsiteY4" fmla="*/ 447995 h 650513"/>
              <a:gd name="connsiteX5" fmla="*/ 6137 w 49095"/>
              <a:gd name="connsiteY5" fmla="*/ 0 h 65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95" h="650513">
                <a:moveTo>
                  <a:pt x="49095" y="650513"/>
                </a:moveTo>
                <a:cubicBezTo>
                  <a:pt x="42958" y="640285"/>
                  <a:pt x="34051" y="631272"/>
                  <a:pt x="30685" y="619829"/>
                </a:cubicBezTo>
                <a:cubicBezTo>
                  <a:pt x="23663" y="595954"/>
                  <a:pt x="22502" y="570734"/>
                  <a:pt x="18411" y="546186"/>
                </a:cubicBezTo>
                <a:cubicBezTo>
                  <a:pt x="16696" y="535897"/>
                  <a:pt x="14140" y="525764"/>
                  <a:pt x="12274" y="515501"/>
                </a:cubicBezTo>
                <a:cubicBezTo>
                  <a:pt x="-3430" y="429132"/>
                  <a:pt x="15159" y="523792"/>
                  <a:pt x="0" y="447995"/>
                </a:cubicBezTo>
                <a:cubicBezTo>
                  <a:pt x="2133" y="298665"/>
                  <a:pt x="6137" y="149346"/>
                  <a:pt x="6137"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51" name="Freihandform 50"/>
          <p:cNvSpPr/>
          <p:nvPr/>
        </p:nvSpPr>
        <p:spPr>
          <a:xfrm>
            <a:off x="3161432" y="4049891"/>
            <a:ext cx="441858" cy="527774"/>
          </a:xfrm>
          <a:custGeom>
            <a:avLst/>
            <a:gdLst>
              <a:gd name="connsiteX0" fmla="*/ 441858 w 441858"/>
              <a:gd name="connsiteY0" fmla="*/ 527774 h 527774"/>
              <a:gd name="connsiteX1" fmla="*/ 423447 w 441858"/>
              <a:gd name="connsiteY1" fmla="*/ 472542 h 527774"/>
              <a:gd name="connsiteX2" fmla="*/ 405036 w 441858"/>
              <a:gd name="connsiteY2" fmla="*/ 435721 h 527774"/>
              <a:gd name="connsiteX3" fmla="*/ 386625 w 441858"/>
              <a:gd name="connsiteY3" fmla="*/ 417310 h 527774"/>
              <a:gd name="connsiteX4" fmla="*/ 362078 w 441858"/>
              <a:gd name="connsiteY4" fmla="*/ 368215 h 527774"/>
              <a:gd name="connsiteX5" fmla="*/ 331393 w 441858"/>
              <a:gd name="connsiteY5" fmla="*/ 325256 h 527774"/>
              <a:gd name="connsiteX6" fmla="*/ 312982 w 441858"/>
              <a:gd name="connsiteY6" fmla="*/ 306845 h 527774"/>
              <a:gd name="connsiteX7" fmla="*/ 288435 w 441858"/>
              <a:gd name="connsiteY7" fmla="*/ 270024 h 527774"/>
              <a:gd name="connsiteX8" fmla="*/ 270024 w 441858"/>
              <a:gd name="connsiteY8" fmla="*/ 245476 h 527774"/>
              <a:gd name="connsiteX9" fmla="*/ 239340 w 441858"/>
              <a:gd name="connsiteY9" fmla="*/ 208655 h 527774"/>
              <a:gd name="connsiteX10" fmla="*/ 220929 w 441858"/>
              <a:gd name="connsiteY10" fmla="*/ 147286 h 527774"/>
              <a:gd name="connsiteX11" fmla="*/ 214792 w 441858"/>
              <a:gd name="connsiteY11" fmla="*/ 104327 h 527774"/>
              <a:gd name="connsiteX12" fmla="*/ 202518 w 441858"/>
              <a:gd name="connsiteY12" fmla="*/ 79780 h 527774"/>
              <a:gd name="connsiteX13" fmla="*/ 190244 w 441858"/>
              <a:gd name="connsiteY13" fmla="*/ 42958 h 527774"/>
              <a:gd name="connsiteX14" fmla="*/ 159560 w 441858"/>
              <a:gd name="connsiteY14" fmla="*/ 30684 h 527774"/>
              <a:gd name="connsiteX15" fmla="*/ 110464 w 441858"/>
              <a:gd name="connsiteY15" fmla="*/ 24547 h 527774"/>
              <a:gd name="connsiteX16" fmla="*/ 67506 w 441858"/>
              <a:gd name="connsiteY16" fmla="*/ 18410 h 527774"/>
              <a:gd name="connsiteX17" fmla="*/ 30685 w 441858"/>
              <a:gd name="connsiteY17" fmla="*/ 6137 h 527774"/>
              <a:gd name="connsiteX18" fmla="*/ 0 w 441858"/>
              <a:gd name="connsiteY18" fmla="*/ 0 h 52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1858" h="527774">
                <a:moveTo>
                  <a:pt x="441858" y="527774"/>
                </a:moveTo>
                <a:lnTo>
                  <a:pt x="423447" y="472542"/>
                </a:lnTo>
                <a:cubicBezTo>
                  <a:pt x="417296" y="454089"/>
                  <a:pt x="418255" y="451584"/>
                  <a:pt x="405036" y="435721"/>
                </a:cubicBezTo>
                <a:cubicBezTo>
                  <a:pt x="399480" y="429054"/>
                  <a:pt x="392762" y="423447"/>
                  <a:pt x="386625" y="417310"/>
                </a:cubicBezTo>
                <a:lnTo>
                  <a:pt x="362078" y="368215"/>
                </a:lnTo>
                <a:cubicBezTo>
                  <a:pt x="358193" y="360444"/>
                  <a:pt x="334729" y="329147"/>
                  <a:pt x="331393" y="325256"/>
                </a:cubicBezTo>
                <a:cubicBezTo>
                  <a:pt x="325745" y="318666"/>
                  <a:pt x="318310" y="313696"/>
                  <a:pt x="312982" y="306845"/>
                </a:cubicBezTo>
                <a:cubicBezTo>
                  <a:pt x="303926" y="295201"/>
                  <a:pt x="297286" y="281825"/>
                  <a:pt x="288435" y="270024"/>
                </a:cubicBezTo>
                <a:cubicBezTo>
                  <a:pt x="282298" y="261841"/>
                  <a:pt x="276681" y="253242"/>
                  <a:pt x="270024" y="245476"/>
                </a:cubicBezTo>
                <a:cubicBezTo>
                  <a:pt x="256680" y="229908"/>
                  <a:pt x="247688" y="227440"/>
                  <a:pt x="239340" y="208655"/>
                </a:cubicBezTo>
                <a:cubicBezTo>
                  <a:pt x="234414" y="197571"/>
                  <a:pt x="223675" y="162390"/>
                  <a:pt x="220929" y="147286"/>
                </a:cubicBezTo>
                <a:cubicBezTo>
                  <a:pt x="218341" y="133054"/>
                  <a:pt x="218598" y="118282"/>
                  <a:pt x="214792" y="104327"/>
                </a:cubicBezTo>
                <a:cubicBezTo>
                  <a:pt x="212385" y="95501"/>
                  <a:pt x="205916" y="88274"/>
                  <a:pt x="202518" y="79780"/>
                </a:cubicBezTo>
                <a:cubicBezTo>
                  <a:pt x="197713" y="67767"/>
                  <a:pt x="194335" y="55232"/>
                  <a:pt x="190244" y="42958"/>
                </a:cubicBezTo>
                <a:cubicBezTo>
                  <a:pt x="186760" y="32507"/>
                  <a:pt x="170294" y="33161"/>
                  <a:pt x="159560" y="30684"/>
                </a:cubicBezTo>
                <a:cubicBezTo>
                  <a:pt x="143490" y="26975"/>
                  <a:pt x="126812" y="26727"/>
                  <a:pt x="110464" y="24547"/>
                </a:cubicBezTo>
                <a:lnTo>
                  <a:pt x="67506" y="18410"/>
                </a:lnTo>
                <a:cubicBezTo>
                  <a:pt x="55232" y="14319"/>
                  <a:pt x="43371" y="8674"/>
                  <a:pt x="30685" y="6137"/>
                </a:cubicBezTo>
                <a:lnTo>
                  <a:pt x="0"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52" name="Freihandform 51"/>
          <p:cNvSpPr/>
          <p:nvPr/>
        </p:nvSpPr>
        <p:spPr>
          <a:xfrm rot="21408807">
            <a:off x="5847761" y="4732194"/>
            <a:ext cx="757304" cy="782509"/>
          </a:xfrm>
          <a:custGeom>
            <a:avLst/>
            <a:gdLst>
              <a:gd name="connsiteX0" fmla="*/ 0 w 779388"/>
              <a:gd name="connsiteY0" fmla="*/ 515500 h 834620"/>
              <a:gd name="connsiteX1" fmla="*/ 490953 w 779388"/>
              <a:gd name="connsiteY1" fmla="*/ 0 h 834620"/>
              <a:gd name="connsiteX2" fmla="*/ 779388 w 779388"/>
              <a:gd name="connsiteY2" fmla="*/ 214792 h 834620"/>
              <a:gd name="connsiteX3" fmla="*/ 374351 w 779388"/>
              <a:gd name="connsiteY3" fmla="*/ 834620 h 834620"/>
              <a:gd name="connsiteX4" fmla="*/ 0 w 779388"/>
              <a:gd name="connsiteY4" fmla="*/ 515500 h 834620"/>
              <a:gd name="connsiteX0" fmla="*/ 0 w 762623"/>
              <a:gd name="connsiteY0" fmla="*/ 515500 h 834620"/>
              <a:gd name="connsiteX1" fmla="*/ 490953 w 762623"/>
              <a:gd name="connsiteY1" fmla="*/ 0 h 834620"/>
              <a:gd name="connsiteX2" fmla="*/ 762623 w 762623"/>
              <a:gd name="connsiteY2" fmla="*/ 221113 h 834620"/>
              <a:gd name="connsiteX3" fmla="*/ 374351 w 762623"/>
              <a:gd name="connsiteY3" fmla="*/ 834620 h 834620"/>
              <a:gd name="connsiteX4" fmla="*/ 0 w 762623"/>
              <a:gd name="connsiteY4" fmla="*/ 515500 h 834620"/>
              <a:gd name="connsiteX0" fmla="*/ 0 w 898571"/>
              <a:gd name="connsiteY0" fmla="*/ 643649 h 834620"/>
              <a:gd name="connsiteX1" fmla="*/ 626901 w 898571"/>
              <a:gd name="connsiteY1" fmla="*/ 0 h 834620"/>
              <a:gd name="connsiteX2" fmla="*/ 898571 w 898571"/>
              <a:gd name="connsiteY2" fmla="*/ 221113 h 834620"/>
              <a:gd name="connsiteX3" fmla="*/ 510299 w 898571"/>
              <a:gd name="connsiteY3" fmla="*/ 834620 h 834620"/>
              <a:gd name="connsiteX4" fmla="*/ 0 w 898571"/>
              <a:gd name="connsiteY4" fmla="*/ 643649 h 834620"/>
              <a:gd name="connsiteX0" fmla="*/ 0 w 898571"/>
              <a:gd name="connsiteY0" fmla="*/ 701316 h 892287"/>
              <a:gd name="connsiteX1" fmla="*/ 530605 w 898571"/>
              <a:gd name="connsiteY1" fmla="*/ 0 h 892287"/>
              <a:gd name="connsiteX2" fmla="*/ 898571 w 898571"/>
              <a:gd name="connsiteY2" fmla="*/ 278780 h 892287"/>
              <a:gd name="connsiteX3" fmla="*/ 510299 w 898571"/>
              <a:gd name="connsiteY3" fmla="*/ 892287 h 892287"/>
              <a:gd name="connsiteX4" fmla="*/ 0 w 898571"/>
              <a:gd name="connsiteY4" fmla="*/ 701316 h 892287"/>
              <a:gd name="connsiteX0" fmla="*/ 0 w 898571"/>
              <a:gd name="connsiteY0" fmla="*/ 701316 h 962768"/>
              <a:gd name="connsiteX1" fmla="*/ 530605 w 898571"/>
              <a:gd name="connsiteY1" fmla="*/ 0 h 962768"/>
              <a:gd name="connsiteX2" fmla="*/ 898571 w 898571"/>
              <a:gd name="connsiteY2" fmla="*/ 278780 h 962768"/>
              <a:gd name="connsiteX3" fmla="*/ 498970 w 898571"/>
              <a:gd name="connsiteY3" fmla="*/ 962768 h 962768"/>
              <a:gd name="connsiteX4" fmla="*/ 0 w 898571"/>
              <a:gd name="connsiteY4" fmla="*/ 701316 h 962768"/>
              <a:gd name="connsiteX0" fmla="*/ 0 w 858919"/>
              <a:gd name="connsiteY0" fmla="*/ 701316 h 962768"/>
              <a:gd name="connsiteX1" fmla="*/ 530605 w 858919"/>
              <a:gd name="connsiteY1" fmla="*/ 0 h 962768"/>
              <a:gd name="connsiteX2" fmla="*/ 858919 w 858919"/>
              <a:gd name="connsiteY2" fmla="*/ 342854 h 962768"/>
              <a:gd name="connsiteX3" fmla="*/ 498970 w 858919"/>
              <a:gd name="connsiteY3" fmla="*/ 962768 h 962768"/>
              <a:gd name="connsiteX4" fmla="*/ 0 w 858919"/>
              <a:gd name="connsiteY4" fmla="*/ 701316 h 962768"/>
              <a:gd name="connsiteX0" fmla="*/ 0 w 858919"/>
              <a:gd name="connsiteY0" fmla="*/ 637242 h 898694"/>
              <a:gd name="connsiteX1" fmla="*/ 615574 w 858919"/>
              <a:gd name="connsiteY1" fmla="*/ 0 h 898694"/>
              <a:gd name="connsiteX2" fmla="*/ 858919 w 858919"/>
              <a:gd name="connsiteY2" fmla="*/ 278780 h 898694"/>
              <a:gd name="connsiteX3" fmla="*/ 498970 w 858919"/>
              <a:gd name="connsiteY3" fmla="*/ 898694 h 898694"/>
              <a:gd name="connsiteX4" fmla="*/ 0 w 858919"/>
              <a:gd name="connsiteY4" fmla="*/ 637242 h 898694"/>
              <a:gd name="connsiteX0" fmla="*/ 0 w 858919"/>
              <a:gd name="connsiteY0" fmla="*/ 528316 h 789768"/>
              <a:gd name="connsiteX1" fmla="*/ 490955 w 858919"/>
              <a:gd name="connsiteY1" fmla="*/ 0 h 789768"/>
              <a:gd name="connsiteX2" fmla="*/ 858919 w 858919"/>
              <a:gd name="connsiteY2" fmla="*/ 169854 h 789768"/>
              <a:gd name="connsiteX3" fmla="*/ 498970 w 858919"/>
              <a:gd name="connsiteY3" fmla="*/ 789768 h 789768"/>
              <a:gd name="connsiteX4" fmla="*/ 0 w 858919"/>
              <a:gd name="connsiteY4" fmla="*/ 528316 h 789768"/>
              <a:gd name="connsiteX0" fmla="*/ 0 w 807938"/>
              <a:gd name="connsiteY0" fmla="*/ 528316 h 789768"/>
              <a:gd name="connsiteX1" fmla="*/ 490955 w 807938"/>
              <a:gd name="connsiteY1" fmla="*/ 0 h 789768"/>
              <a:gd name="connsiteX2" fmla="*/ 807938 w 807938"/>
              <a:gd name="connsiteY2" fmla="*/ 208298 h 789768"/>
              <a:gd name="connsiteX3" fmla="*/ 498970 w 807938"/>
              <a:gd name="connsiteY3" fmla="*/ 789768 h 789768"/>
              <a:gd name="connsiteX4" fmla="*/ 0 w 807938"/>
              <a:gd name="connsiteY4" fmla="*/ 528316 h 789768"/>
              <a:gd name="connsiteX0" fmla="*/ 0 w 807938"/>
              <a:gd name="connsiteY0" fmla="*/ 528316 h 1001214"/>
              <a:gd name="connsiteX1" fmla="*/ 490955 w 807938"/>
              <a:gd name="connsiteY1" fmla="*/ 0 h 1001214"/>
              <a:gd name="connsiteX2" fmla="*/ 807938 w 807938"/>
              <a:gd name="connsiteY2" fmla="*/ 208298 h 1001214"/>
              <a:gd name="connsiteX3" fmla="*/ 232738 w 807938"/>
              <a:gd name="connsiteY3" fmla="*/ 1001214 h 1001214"/>
              <a:gd name="connsiteX4" fmla="*/ 0 w 807938"/>
              <a:gd name="connsiteY4" fmla="*/ 528316 h 1001214"/>
              <a:gd name="connsiteX0" fmla="*/ 0 w 841926"/>
              <a:gd name="connsiteY0" fmla="*/ 470649 h 1001214"/>
              <a:gd name="connsiteX1" fmla="*/ 524943 w 841926"/>
              <a:gd name="connsiteY1" fmla="*/ 0 h 1001214"/>
              <a:gd name="connsiteX2" fmla="*/ 841926 w 841926"/>
              <a:gd name="connsiteY2" fmla="*/ 208298 h 1001214"/>
              <a:gd name="connsiteX3" fmla="*/ 266726 w 841926"/>
              <a:gd name="connsiteY3" fmla="*/ 1001214 h 1001214"/>
              <a:gd name="connsiteX4" fmla="*/ 0 w 841926"/>
              <a:gd name="connsiteY4" fmla="*/ 470649 h 1001214"/>
              <a:gd name="connsiteX0" fmla="*/ 0 w 841926"/>
              <a:gd name="connsiteY0" fmla="*/ 425797 h 956362"/>
              <a:gd name="connsiteX1" fmla="*/ 575923 w 841926"/>
              <a:gd name="connsiteY1" fmla="*/ 0 h 956362"/>
              <a:gd name="connsiteX2" fmla="*/ 841926 w 841926"/>
              <a:gd name="connsiteY2" fmla="*/ 163446 h 956362"/>
              <a:gd name="connsiteX3" fmla="*/ 266726 w 841926"/>
              <a:gd name="connsiteY3" fmla="*/ 956362 h 956362"/>
              <a:gd name="connsiteX4" fmla="*/ 0 w 841926"/>
              <a:gd name="connsiteY4" fmla="*/ 425797 h 956362"/>
              <a:gd name="connsiteX0" fmla="*/ 0 w 790945"/>
              <a:gd name="connsiteY0" fmla="*/ 483463 h 956362"/>
              <a:gd name="connsiteX1" fmla="*/ 524942 w 790945"/>
              <a:gd name="connsiteY1" fmla="*/ 0 h 956362"/>
              <a:gd name="connsiteX2" fmla="*/ 790945 w 790945"/>
              <a:gd name="connsiteY2" fmla="*/ 163446 h 956362"/>
              <a:gd name="connsiteX3" fmla="*/ 215745 w 790945"/>
              <a:gd name="connsiteY3" fmla="*/ 956362 h 956362"/>
              <a:gd name="connsiteX4" fmla="*/ 0 w 790945"/>
              <a:gd name="connsiteY4" fmla="*/ 483463 h 956362"/>
              <a:gd name="connsiteX0" fmla="*/ 0 w 790945"/>
              <a:gd name="connsiteY0" fmla="*/ 509092 h 981991"/>
              <a:gd name="connsiteX1" fmla="*/ 513613 w 790945"/>
              <a:gd name="connsiteY1" fmla="*/ 0 h 981991"/>
              <a:gd name="connsiteX2" fmla="*/ 790945 w 790945"/>
              <a:gd name="connsiteY2" fmla="*/ 189075 h 981991"/>
              <a:gd name="connsiteX3" fmla="*/ 215745 w 790945"/>
              <a:gd name="connsiteY3" fmla="*/ 981991 h 981991"/>
              <a:gd name="connsiteX4" fmla="*/ 0 w 790945"/>
              <a:gd name="connsiteY4" fmla="*/ 509092 h 981991"/>
              <a:gd name="connsiteX0" fmla="*/ 0 w 853255"/>
              <a:gd name="connsiteY0" fmla="*/ 451425 h 981991"/>
              <a:gd name="connsiteX1" fmla="*/ 575923 w 853255"/>
              <a:gd name="connsiteY1" fmla="*/ 0 h 981991"/>
              <a:gd name="connsiteX2" fmla="*/ 853255 w 853255"/>
              <a:gd name="connsiteY2" fmla="*/ 189075 h 981991"/>
              <a:gd name="connsiteX3" fmla="*/ 278055 w 853255"/>
              <a:gd name="connsiteY3" fmla="*/ 981991 h 981991"/>
              <a:gd name="connsiteX4" fmla="*/ 0 w 853255"/>
              <a:gd name="connsiteY4" fmla="*/ 451425 h 981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255" h="981991">
                <a:moveTo>
                  <a:pt x="0" y="451425"/>
                </a:moveTo>
                <a:lnTo>
                  <a:pt x="575923" y="0"/>
                </a:lnTo>
                <a:lnTo>
                  <a:pt x="853255" y="189075"/>
                </a:lnTo>
                <a:lnTo>
                  <a:pt x="278055" y="981991"/>
                </a:lnTo>
                <a:lnTo>
                  <a:pt x="0" y="451425"/>
                </a:ln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53" name="Textfeld 52"/>
          <p:cNvSpPr txBox="1"/>
          <p:nvPr/>
        </p:nvSpPr>
        <p:spPr>
          <a:xfrm rot="19049384">
            <a:off x="5678998" y="4494188"/>
            <a:ext cx="1815155" cy="400110"/>
          </a:xfrm>
          <a:custGeom>
            <a:avLst/>
            <a:gdLst>
              <a:gd name="connsiteX0" fmla="*/ 0 w 1531967"/>
              <a:gd name="connsiteY0" fmla="*/ 0 h 400110"/>
              <a:gd name="connsiteX1" fmla="*/ 1531967 w 1531967"/>
              <a:gd name="connsiteY1" fmla="*/ 0 h 400110"/>
              <a:gd name="connsiteX2" fmla="*/ 1531967 w 1531967"/>
              <a:gd name="connsiteY2" fmla="*/ 400110 h 400110"/>
              <a:gd name="connsiteX3" fmla="*/ 0 w 1531967"/>
              <a:gd name="connsiteY3" fmla="*/ 400110 h 400110"/>
              <a:gd name="connsiteX4" fmla="*/ 0 w 1531967"/>
              <a:gd name="connsiteY4" fmla="*/ 0 h 400110"/>
              <a:gd name="connsiteX0" fmla="*/ 0 w 1531967"/>
              <a:gd name="connsiteY0" fmla="*/ 0 h 400110"/>
              <a:gd name="connsiteX1" fmla="*/ 1531967 w 1531967"/>
              <a:gd name="connsiteY1" fmla="*/ 0 h 400110"/>
              <a:gd name="connsiteX2" fmla="*/ 1475824 w 1531967"/>
              <a:gd name="connsiteY2" fmla="*/ 393096 h 400110"/>
              <a:gd name="connsiteX3" fmla="*/ 0 w 1531967"/>
              <a:gd name="connsiteY3" fmla="*/ 400110 h 400110"/>
              <a:gd name="connsiteX4" fmla="*/ 0 w 1531967"/>
              <a:gd name="connsiteY4" fmla="*/ 0 h 400110"/>
              <a:gd name="connsiteX0" fmla="*/ 0 w 1531967"/>
              <a:gd name="connsiteY0" fmla="*/ 0 h 400110"/>
              <a:gd name="connsiteX1" fmla="*/ 1531967 w 1531967"/>
              <a:gd name="connsiteY1" fmla="*/ 0 h 400110"/>
              <a:gd name="connsiteX2" fmla="*/ 1475824 w 1531967"/>
              <a:gd name="connsiteY2" fmla="*/ 393096 h 400110"/>
              <a:gd name="connsiteX3" fmla="*/ 0 w 1531967"/>
              <a:gd name="connsiteY3" fmla="*/ 400110 h 400110"/>
              <a:gd name="connsiteX4" fmla="*/ 0 w 1531967"/>
              <a:gd name="connsiteY4" fmla="*/ 0 h 400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1967" h="400110">
                <a:moveTo>
                  <a:pt x="0" y="0"/>
                </a:moveTo>
                <a:lnTo>
                  <a:pt x="1531967" y="0"/>
                </a:lnTo>
                <a:lnTo>
                  <a:pt x="1475824" y="393096"/>
                </a:lnTo>
                <a:lnTo>
                  <a:pt x="0" y="400110"/>
                </a:lnTo>
                <a:lnTo>
                  <a:pt x="0" y="0"/>
                </a:lnTo>
                <a:close/>
              </a:path>
            </a:pathLst>
          </a:custGeom>
          <a:noFill/>
        </p:spPr>
        <p:txBody>
          <a:bodyPr wrap="square" rtlCol="0">
            <a:spAutoFit/>
          </a:bodyPr>
          <a:lstStyle/>
          <a:p>
            <a:pPr algn="ctr"/>
            <a:r>
              <a:rPr lang="de-DE" sz="1000" dirty="0" smtClean="0">
                <a:solidFill>
                  <a:schemeClr val="bg1"/>
                </a:solidFill>
              </a:rPr>
              <a:t>Neurodegenerativ: ALS, Alzheimer, Parkinson bis MS</a:t>
            </a:r>
            <a:endParaRPr lang="de-DE" sz="1000" dirty="0">
              <a:solidFill>
                <a:schemeClr val="bg1"/>
              </a:solidFill>
            </a:endParaRPr>
          </a:p>
        </p:txBody>
      </p:sp>
      <p:sp>
        <p:nvSpPr>
          <p:cNvPr id="56" name="Bogen 55"/>
          <p:cNvSpPr/>
          <p:nvPr/>
        </p:nvSpPr>
        <p:spPr>
          <a:xfrm flipV="1">
            <a:off x="-1908719" y="836712"/>
            <a:ext cx="6471703" cy="4342496"/>
          </a:xfrm>
          <a:prstGeom prst="arc">
            <a:avLst>
              <a:gd name="adj1" fmla="val 17179891"/>
              <a:gd name="adj2" fmla="val 21358591"/>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7" name="Bogen 56"/>
          <p:cNvSpPr/>
          <p:nvPr/>
        </p:nvSpPr>
        <p:spPr>
          <a:xfrm flipH="1" flipV="1">
            <a:off x="5008813" y="836712"/>
            <a:ext cx="6755601" cy="4342496"/>
          </a:xfrm>
          <a:prstGeom prst="arc">
            <a:avLst>
              <a:gd name="adj1" fmla="val 16210861"/>
              <a:gd name="adj2" fmla="val 21358591"/>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4" name="Bogen 53"/>
          <p:cNvSpPr/>
          <p:nvPr/>
        </p:nvSpPr>
        <p:spPr>
          <a:xfrm rot="1919755" flipV="1">
            <a:off x="538267" y="3954004"/>
            <a:ext cx="3410556" cy="2617801"/>
          </a:xfrm>
          <a:prstGeom prst="arc">
            <a:avLst>
              <a:gd name="adj1" fmla="val 17746662"/>
              <a:gd name="adj2" fmla="val 21502218"/>
            </a:avLst>
          </a:prstGeom>
          <a:noFill/>
          <a:ln w="50800">
            <a:gradFill>
              <a:gsLst>
                <a:gs pos="45000">
                  <a:srgbClr val="00B050"/>
                </a:gs>
                <a:gs pos="50000">
                  <a:srgbClr val="66008F"/>
                </a:gs>
                <a:gs pos="55000">
                  <a:srgbClr val="BA0066"/>
                </a:gs>
                <a:gs pos="60000">
                  <a:srgbClr val="FF0000"/>
                </a:gs>
                <a:gs pos="100000">
                  <a:srgbClr val="FF8200"/>
                </a:gs>
              </a:gsLst>
              <a:lin ang="5400000" scaled="0"/>
            </a:gradFill>
            <a:headEnd type="triangle" w="sm" len="lg"/>
            <a:tailEnd type="none" w="sm"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spTree>
    <p:extLst>
      <p:ext uri="{BB962C8B-B14F-4D97-AF65-F5344CB8AC3E}">
        <p14:creationId xmlns:p14="http://schemas.microsoft.com/office/powerpoint/2010/main" val="36127640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3999" y="2276872"/>
            <a:ext cx="8388464" cy="4032448"/>
          </a:xfrm>
        </p:spPr>
        <p:txBody>
          <a:bodyPr>
            <a:normAutofit/>
          </a:bodyPr>
          <a:lstStyle/>
          <a:p>
            <a:pPr marL="0" indent="0" algn="just">
              <a:buNone/>
              <a:tabLst>
                <a:tab pos="447675" algn="l"/>
              </a:tabLst>
            </a:pPr>
            <a:r>
              <a:rPr lang="de-DE" dirty="0" smtClean="0">
                <a:solidFill>
                  <a:schemeClr val="bg1"/>
                </a:solidFill>
                <a:latin typeface="Arial" panose="020B0604020202020204" pitchFamily="34" charset="0"/>
                <a:cs typeface="Arial" panose="020B0604020202020204" pitchFamily="34" charset="0"/>
              </a:rPr>
              <a:t>Ohne eine exakte Analyse der Ursachen (medizinisch Anamnese) ist auch keine erfolgversprechende Therapie möglich, bestenfalls ein Zufallstreffer durch „herumdoktern“.</a:t>
            </a:r>
          </a:p>
          <a:p>
            <a:pPr marL="0" indent="0" algn="just">
              <a:buNone/>
              <a:tabLst>
                <a:tab pos="447675" algn="l"/>
              </a:tabLst>
            </a:pPr>
            <a:r>
              <a:rPr lang="de-DE" sz="800" dirty="0" smtClean="0">
                <a:solidFill>
                  <a:schemeClr val="bg1"/>
                </a:solidFill>
                <a:latin typeface="Arial" panose="020B0604020202020204" pitchFamily="34" charset="0"/>
                <a:cs typeface="Arial" panose="020B0604020202020204" pitchFamily="34" charset="0"/>
              </a:rPr>
              <a:t> </a:t>
            </a:r>
          </a:p>
          <a:p>
            <a:pPr marL="0" indent="0" algn="just">
              <a:buNone/>
              <a:tabLst>
                <a:tab pos="447675" algn="l"/>
              </a:tabLst>
            </a:pPr>
            <a:r>
              <a:rPr lang="de-DE" dirty="0" smtClean="0">
                <a:solidFill>
                  <a:schemeClr val="bg1"/>
                </a:solidFill>
                <a:latin typeface="Arial" panose="020B0604020202020204" pitchFamily="34" charset="0"/>
                <a:cs typeface="Arial" panose="020B0604020202020204" pitchFamily="34" charset="0"/>
              </a:rPr>
              <a:t>Die Einteilung der </a:t>
            </a:r>
            <a:r>
              <a:rPr lang="de-DE" dirty="0" smtClean="0">
                <a:solidFill>
                  <a:schemeClr val="bg1"/>
                </a:solidFill>
                <a:latin typeface="Arial" panose="020B0604020202020204" pitchFamily="34" charset="0"/>
                <a:cs typeface="Arial" panose="020B0604020202020204" pitchFamily="34" charset="0"/>
                <a:hlinkClick r:id="rId3"/>
              </a:rPr>
              <a:t>Arthrose in 4 Stufen</a:t>
            </a:r>
            <a:r>
              <a:rPr lang="de-DE" dirty="0" smtClean="0">
                <a:solidFill>
                  <a:schemeClr val="bg1"/>
                </a:solidFill>
                <a:latin typeface="Arial" panose="020B0604020202020204" pitchFamily="34" charset="0"/>
                <a:cs typeface="Arial" panose="020B0604020202020204" pitchFamily="34" charset="0"/>
              </a:rPr>
              <a:t> ist </a:t>
            </a:r>
            <a:r>
              <a:rPr lang="de-DE" b="1" u="sng" dirty="0" smtClean="0">
                <a:solidFill>
                  <a:srgbClr val="FF0000"/>
                </a:solidFill>
                <a:latin typeface="Arial" panose="020B0604020202020204" pitchFamily="34" charset="0"/>
                <a:cs typeface="Arial" panose="020B0604020202020204" pitchFamily="34" charset="0"/>
              </a:rPr>
              <a:t>keine Ursachen-analyse</a:t>
            </a:r>
            <a:r>
              <a:rPr lang="de-DE" dirty="0" smtClean="0">
                <a:solidFill>
                  <a:schemeClr val="bg1"/>
                </a:solidFill>
                <a:latin typeface="Arial" panose="020B0604020202020204" pitchFamily="34" charset="0"/>
                <a:cs typeface="Arial" panose="020B0604020202020204" pitchFamily="34" charset="0"/>
              </a:rPr>
              <a:t>, sondern nur eine billige Zustandsbeschreibung!</a:t>
            </a:r>
          </a:p>
          <a:p>
            <a:pPr marL="0" indent="0" algn="just">
              <a:buNone/>
              <a:tabLst>
                <a:tab pos="447675" algn="l"/>
              </a:tabLst>
            </a:pPr>
            <a:endParaRPr lang="de-DE" altLang="pt-PT" sz="800" dirty="0">
              <a:solidFill>
                <a:schemeClr val="bg1"/>
              </a:solidFill>
              <a:latin typeface="Arial" panose="020B0604020202020204" pitchFamily="34" charset="0"/>
              <a:cs typeface="Arial" panose="020B0604020202020204" pitchFamily="34" charset="0"/>
            </a:endParaRPr>
          </a:p>
          <a:p>
            <a:pPr marL="0" indent="0" algn="just">
              <a:buNone/>
              <a:tabLst>
                <a:tab pos="447675" algn="l"/>
              </a:tabLst>
            </a:pPr>
            <a:r>
              <a:rPr lang="de-DE" altLang="pt-PT" dirty="0" smtClean="0">
                <a:solidFill>
                  <a:schemeClr val="bg1"/>
                </a:solidFill>
                <a:latin typeface="Arial" panose="020B0604020202020204" pitchFamily="34" charset="0"/>
                <a:cs typeface="Arial" panose="020B0604020202020204" pitchFamily="34" charset="0"/>
              </a:rPr>
              <a:t>Man behandelt oder unterdrückt keine Symptome, sondern beseitigt die Ursachen und kümmert sich zusätzlich um die Folgen (Krankheiten)!</a:t>
            </a:r>
            <a:endParaRPr lang="de-DE" altLang="pt-PT" dirty="0">
              <a:solidFill>
                <a:schemeClr val="bg1"/>
              </a:solidFill>
              <a:latin typeface="Arial" panose="020B0604020202020204" pitchFamily="34" charset="0"/>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Arthrose – </a:t>
            </a:r>
            <a:r>
              <a:rPr lang="de-DE" altLang="pt-PT" sz="2800" b="1" dirty="0" smtClean="0">
                <a:effectLst>
                  <a:outerShdw blurRad="38100" dist="38100" dir="2700000" algn="tl">
                    <a:srgbClr val="FFFFFF"/>
                  </a:outerShdw>
                </a:effectLst>
              </a:rPr>
              <a:t>technische Vorgehensweise</a:t>
            </a:r>
            <a:endParaRPr lang="de-DE" sz="105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18</a:t>
            </a:fld>
            <a:endParaRPr lang="en-US" dirty="0"/>
          </a:p>
        </p:txBody>
      </p:sp>
    </p:spTree>
    <p:extLst>
      <p:ext uri="{BB962C8B-B14F-4D97-AF65-F5344CB8AC3E}">
        <p14:creationId xmlns:p14="http://schemas.microsoft.com/office/powerpoint/2010/main" val="1581185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60000" y="2276872"/>
            <a:ext cx="8388464" cy="4104456"/>
          </a:xfrm>
        </p:spPr>
        <p:txBody>
          <a:bodyPr>
            <a:normAutofit/>
          </a:bodyPr>
          <a:lstStyle/>
          <a:p>
            <a:pPr marL="0" indent="0">
              <a:buNone/>
              <a:tabLst>
                <a:tab pos="447675" algn="l"/>
              </a:tabLst>
            </a:pPr>
            <a:r>
              <a:rPr lang="de-DE" altLang="pt-PT" dirty="0" smtClean="0">
                <a:solidFill>
                  <a:schemeClr val="bg1"/>
                </a:solidFill>
                <a:latin typeface="Arial" panose="020B0604020202020204" pitchFamily="34" charset="0"/>
                <a:cs typeface="Arial" panose="020B0604020202020204" pitchFamily="34" charset="0"/>
              </a:rPr>
              <a:t>Knorpelaufbau, Symbolbilder aus angegebenen Quellen:</a:t>
            </a:r>
            <a:endParaRPr lang="de-DE" altLang="pt-PT" dirty="0">
              <a:solidFill>
                <a:schemeClr val="bg1"/>
              </a:solidFill>
              <a:latin typeface="Arial" panose="020B0604020202020204" pitchFamily="34" charset="0"/>
              <a:cs typeface="Arial" panose="020B0604020202020204" pitchFamily="34" charset="0"/>
            </a:endParaRPr>
          </a:p>
        </p:txBody>
      </p:sp>
      <p:sp>
        <p:nvSpPr>
          <p:cNvPr id="2" name="Título 1"/>
          <p:cNvSpPr>
            <a:spLocks noGrp="1"/>
          </p:cNvSpPr>
          <p:nvPr>
            <p:ph type="title"/>
          </p:nvPr>
        </p:nvSpPr>
        <p:spPr>
          <a:xfrm>
            <a:off x="323998" y="609186"/>
            <a:ext cx="7272337" cy="1368152"/>
          </a:xfrm>
        </p:spPr>
        <p:txBody>
          <a:bodyPr>
            <a:normAutofit/>
          </a:bodyPr>
          <a:lstStyle/>
          <a:p>
            <a:r>
              <a:rPr lang="de-DE" altLang="pt-PT" sz="2800" b="1" dirty="0" smtClean="0">
                <a:effectLst>
                  <a:outerShdw blurRad="38100" dist="38100" dir="2700000" algn="tl">
                    <a:srgbClr val="FFFFFF"/>
                  </a:outerShdw>
                </a:effectLst>
              </a:rPr>
              <a:t>Knorpelaufbau, </a:t>
            </a:r>
            <a:r>
              <a:rPr lang="de-DE" altLang="pt-PT" sz="1200" b="1" dirty="0" smtClean="0">
                <a:effectLst>
                  <a:outerShdw blurRad="38100" dist="38100" dir="2700000" algn="tl">
                    <a:srgbClr val="FFFFFF"/>
                  </a:outerShdw>
                </a:effectLst>
              </a:rPr>
              <a:t>(Quelle: </a:t>
            </a:r>
            <a:r>
              <a:rPr lang="de-DE" altLang="pt-PT" sz="1200" b="1" dirty="0">
                <a:effectLst>
                  <a:outerShdw blurRad="38100" dist="38100" dir="2700000" algn="tl">
                    <a:srgbClr val="FFFFFF"/>
                  </a:outerShdw>
                </a:effectLst>
                <a:hlinkClick r:id="rId3"/>
              </a:rPr>
              <a:t>http://</a:t>
            </a:r>
            <a:r>
              <a:rPr lang="de-DE" altLang="pt-PT" sz="1200" b="1" dirty="0" smtClean="0">
                <a:effectLst>
                  <a:outerShdw blurRad="38100" dist="38100" dir="2700000" algn="tl">
                    <a:srgbClr val="FFFFFF"/>
                  </a:outerShdw>
                </a:effectLst>
                <a:hlinkClick r:id="rId3"/>
              </a:rPr>
              <a:t>www.ortho-praxis.ch/knorpelschaden.php</a:t>
            </a:r>
            <a:r>
              <a:rPr lang="de-DE" altLang="pt-PT" sz="1200" b="1" dirty="0">
                <a:effectLst>
                  <a:outerShdw blurRad="38100" dist="38100" dir="2700000" algn="tl">
                    <a:srgbClr val="FFFFFF"/>
                  </a:outerShdw>
                </a:effectLst>
              </a:rPr>
              <a:t>; </a:t>
            </a:r>
            <a:r>
              <a:rPr lang="de-DE" altLang="pt-PT" sz="1200" b="1" dirty="0">
                <a:effectLst>
                  <a:outerShdw blurRad="38100" dist="38100" dir="2700000" algn="tl">
                    <a:srgbClr val="FFFFFF"/>
                  </a:outerShdw>
                </a:effectLst>
                <a:hlinkClick r:id="rId4"/>
              </a:rPr>
              <a:t>http://</a:t>
            </a:r>
            <a:r>
              <a:rPr lang="de-DE" altLang="pt-PT" sz="1200" b="1" dirty="0" smtClean="0">
                <a:effectLst>
                  <a:outerShdw blurRad="38100" dist="38100" dir="2700000" algn="tl">
                    <a:srgbClr val="FFFFFF"/>
                  </a:outerShdw>
                </a:effectLst>
                <a:hlinkClick r:id="rId4"/>
              </a:rPr>
              <a:t>www.aga-online.ch/presse/aktuelleinformationen/620</a:t>
            </a:r>
            <a:r>
              <a:rPr lang="de-DE" altLang="pt-PT" sz="1200" b="1" dirty="0" smtClean="0">
                <a:effectLst>
                  <a:outerShdw blurRad="38100" dist="38100" dir="2700000" algn="tl">
                    <a:srgbClr val="FFFFFF"/>
                  </a:outerShdw>
                </a:effectLst>
              </a:rPr>
              <a:t>; </a:t>
            </a:r>
            <a:r>
              <a:rPr lang="de-DE" altLang="pt-PT" sz="1200" b="1" dirty="0">
                <a:effectLst>
                  <a:outerShdw blurRad="38100" dist="38100" dir="2700000" algn="tl">
                    <a:srgbClr val="FFFFFF"/>
                  </a:outerShdw>
                </a:effectLst>
                <a:hlinkClick r:id="rId5"/>
              </a:rPr>
              <a:t>http://</a:t>
            </a:r>
            <a:r>
              <a:rPr lang="de-DE" altLang="pt-PT" sz="1200" b="1" dirty="0" smtClean="0">
                <a:effectLst>
                  <a:outerShdw blurRad="38100" dist="38100" dir="2700000" algn="tl">
                    <a:srgbClr val="FFFFFF"/>
                  </a:outerShdw>
                </a:effectLst>
                <a:hlinkClick r:id="rId5"/>
              </a:rPr>
              <a:t>biophysik.medizin.uni-leipzig.de/research/dossier/nmr/nmr_long.htm</a:t>
            </a:r>
            <a:r>
              <a:rPr lang="de-DE" altLang="pt-PT" sz="1200" b="1" dirty="0" smtClean="0">
                <a:effectLst>
                  <a:outerShdw blurRad="38100" dist="38100" dir="2700000" algn="tl">
                    <a:srgbClr val="FFFFFF"/>
                  </a:outerShdw>
                </a:effectLst>
              </a:rPr>
              <a:t>) </a:t>
            </a:r>
            <a:endParaRPr lang="de-DE" sz="105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19</a:t>
            </a:fld>
            <a:endParaRPr lang="en-US" dirty="0"/>
          </a:p>
        </p:txBody>
      </p:sp>
      <p:pic>
        <p:nvPicPr>
          <p:cNvPr id="4" name="Grafik 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796136" y="2780928"/>
            <a:ext cx="2461396" cy="1490275"/>
          </a:xfrm>
          <a:prstGeom prst="rect">
            <a:avLst/>
          </a:prstGeom>
        </p:spPr>
      </p:pic>
      <p:pic>
        <p:nvPicPr>
          <p:cNvPr id="6" name="Grafik 5"/>
          <p:cNvPicPr>
            <a:picLocks noChangeAspect="1"/>
          </p:cNvPicPr>
          <p:nvPr/>
        </p:nvPicPr>
        <p:blipFill rotWithShape="1">
          <a:blip r:embed="rId7" cstate="screen">
            <a:extLst>
              <a:ext uri="{28A0092B-C50C-407E-A947-70E740481C1C}">
                <a14:useLocalDpi xmlns:a14="http://schemas.microsoft.com/office/drawing/2010/main"/>
              </a:ext>
            </a:extLst>
          </a:blip>
          <a:srcRect r="678"/>
          <a:stretch/>
        </p:blipFill>
        <p:spPr>
          <a:xfrm>
            <a:off x="899592" y="2852936"/>
            <a:ext cx="2717751" cy="2675002"/>
          </a:xfrm>
          <a:prstGeom prst="rect">
            <a:avLst/>
          </a:prstGeom>
        </p:spPr>
      </p:pic>
      <p:pic>
        <p:nvPicPr>
          <p:cNvPr id="7" name="Grafik 6"/>
          <p:cNvPicPr>
            <a:picLocks noChangeAspect="1"/>
          </p:cNvPicPr>
          <p:nvPr/>
        </p:nvPicPr>
        <p:blipFill>
          <a:blip r:embed="rId8"/>
          <a:stretch>
            <a:fillRect/>
          </a:stretch>
        </p:blipFill>
        <p:spPr>
          <a:xfrm>
            <a:off x="4175488" y="4271203"/>
            <a:ext cx="3300819" cy="2148260"/>
          </a:xfrm>
          <a:prstGeom prst="rect">
            <a:avLst/>
          </a:prstGeom>
        </p:spPr>
      </p:pic>
      <p:sp>
        <p:nvSpPr>
          <p:cNvPr id="8" name="Rectangle 3"/>
          <p:cNvSpPr txBox="1">
            <a:spLocks noChangeArrowheads="1"/>
          </p:cNvSpPr>
          <p:nvPr/>
        </p:nvSpPr>
        <p:spPr>
          <a:xfrm>
            <a:off x="539552" y="5805264"/>
            <a:ext cx="3635936" cy="87559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tabLst>
                <a:tab pos="447675" algn="l"/>
              </a:tabLst>
            </a:pPr>
            <a:r>
              <a:rPr lang="de-DE" sz="1400" dirty="0" smtClean="0">
                <a:solidFill>
                  <a:srgbClr val="FF0000"/>
                </a:solidFill>
                <a:latin typeface="Arial" panose="020B0604020202020204" pitchFamily="34" charset="0"/>
                <a:cs typeface="Arial" panose="020B0604020202020204" pitchFamily="34" charset="0"/>
              </a:rPr>
              <a:t>Keine Kapillargefäße, langsamer Stofftransport durch Diffusion und Druckwechsel!</a:t>
            </a:r>
          </a:p>
          <a:p>
            <a:pPr marL="0" indent="0">
              <a:buFont typeface="Arial" panose="020B0604020202020204" pitchFamily="34" charset="0"/>
              <a:buNone/>
              <a:tabLst>
                <a:tab pos="447675" algn="l"/>
              </a:tabLst>
            </a:pPr>
            <a:r>
              <a:rPr lang="de-DE" altLang="pt-PT" sz="1200" dirty="0" smtClean="0">
                <a:solidFill>
                  <a:schemeClr val="bg1"/>
                </a:solidFill>
                <a:latin typeface="Arial" panose="020B0604020202020204" pitchFamily="34" charset="0"/>
                <a:cs typeface="Arial" panose="020B0604020202020204" pitchFamily="34" charset="0"/>
              </a:rPr>
              <a:t>Knorpelstoffwechsel: </a:t>
            </a:r>
            <a:r>
              <a:rPr lang="de-DE" altLang="pt-PT" sz="1200" dirty="0" smtClean="0">
                <a:solidFill>
                  <a:schemeClr val="bg1"/>
                </a:solidFill>
                <a:latin typeface="Arial" panose="020B0604020202020204" pitchFamily="34" charset="0"/>
                <a:cs typeface="Arial" panose="020B0604020202020204" pitchFamily="34" charset="0"/>
                <a:hlinkClick r:id="rId9"/>
              </a:rPr>
              <a:t>1</a:t>
            </a:r>
            <a:r>
              <a:rPr lang="de-DE" altLang="pt-PT" sz="1200" dirty="0" smtClean="0">
                <a:solidFill>
                  <a:schemeClr val="bg1"/>
                </a:solidFill>
                <a:latin typeface="Arial" panose="020B0604020202020204" pitchFamily="34" charset="0"/>
                <a:cs typeface="Arial" panose="020B0604020202020204" pitchFamily="34" charset="0"/>
              </a:rPr>
              <a:t>, </a:t>
            </a:r>
            <a:r>
              <a:rPr lang="de-DE" altLang="pt-PT" sz="1200" dirty="0" smtClean="0">
                <a:solidFill>
                  <a:schemeClr val="bg1"/>
                </a:solidFill>
                <a:latin typeface="Arial" panose="020B0604020202020204" pitchFamily="34" charset="0"/>
                <a:cs typeface="Arial" panose="020B0604020202020204" pitchFamily="34" charset="0"/>
                <a:hlinkClick r:id="rId10"/>
              </a:rPr>
              <a:t>2</a:t>
            </a:r>
            <a:endParaRPr lang="de-DE" altLang="pt-PT"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6975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EFED3CB9-049B-4F4F-82D1-8A95299C975C}" type="slidenum">
              <a:rPr lang="en-US" smtClean="0"/>
              <a:pPr/>
              <a:t>2</a:t>
            </a:fld>
            <a:endParaRPr lang="en-US" dirty="0"/>
          </a:p>
        </p:txBody>
      </p:sp>
      <p:sp>
        <p:nvSpPr>
          <p:cNvPr id="5" name="Untertitel 2"/>
          <p:cNvSpPr>
            <a:spLocks noGrp="1"/>
          </p:cNvSpPr>
          <p:nvPr>
            <p:ph idx="1"/>
          </p:nvPr>
        </p:nvSpPr>
        <p:spPr>
          <a:xfrm>
            <a:off x="323999" y="2276872"/>
            <a:ext cx="8431088" cy="4404495"/>
          </a:xfrm>
        </p:spPr>
        <p:txBody>
          <a:bodyPr>
            <a:noAutofit/>
          </a:bodyPr>
          <a:lstStyle/>
          <a:p>
            <a:pPr marL="0" lvl="0" indent="0" algn="just">
              <a:spcBef>
                <a:spcPts val="0"/>
              </a:spcBef>
              <a:spcAft>
                <a:spcPts val="600"/>
              </a:spcAft>
              <a:buNone/>
            </a:pPr>
            <a:r>
              <a:rPr lang="de-DE" sz="2000" b="1" dirty="0" smtClean="0">
                <a:solidFill>
                  <a:srgbClr val="FF0000"/>
                </a:solidFill>
              </a:rPr>
              <a:t>Haftungsausschluss</a:t>
            </a:r>
            <a:r>
              <a:rPr lang="de-DE" sz="2000" b="1" dirty="0" smtClean="0">
                <a:solidFill>
                  <a:schemeClr val="bg1"/>
                </a:solidFill>
              </a:rPr>
              <a:t>: </a:t>
            </a:r>
            <a:r>
              <a:rPr lang="de-DE" sz="2000" dirty="0" smtClean="0">
                <a:solidFill>
                  <a:schemeClr val="bg1"/>
                </a:solidFill>
              </a:rPr>
              <a:t>Die in dieser Präsentation aufgezeigten Erkennt-nisse wurden sorgfältig recherchiert und zusätzlich im Eigenversuch auf eigene Verantwortung getestet. Die in dieser Präsentation dargelegte Vorgehensweise, ist keine Aufforderung zum Eigenversuch!</a:t>
            </a:r>
          </a:p>
          <a:p>
            <a:pPr marL="0" lvl="0" indent="0" algn="just">
              <a:spcBef>
                <a:spcPts val="0"/>
              </a:spcBef>
              <a:spcAft>
                <a:spcPts val="600"/>
              </a:spcAft>
              <a:buNone/>
            </a:pPr>
            <a:r>
              <a:rPr lang="de-DE" sz="2000" dirty="0" smtClean="0">
                <a:solidFill>
                  <a:schemeClr val="bg1"/>
                </a:solidFill>
              </a:rPr>
              <a:t>Der Autor übernimmt keine rechtliche Verantwortung für Personen-, Sach- und Vermögensschäden in Bezug auf die in der Präsentation aufgezeigten Möglichkeiten und deren Folgen.</a:t>
            </a:r>
          </a:p>
          <a:p>
            <a:pPr marL="0" lvl="0" indent="0" algn="just">
              <a:spcBef>
                <a:spcPts val="0"/>
              </a:spcBef>
              <a:spcAft>
                <a:spcPts val="600"/>
              </a:spcAft>
              <a:buNone/>
            </a:pPr>
            <a:r>
              <a:rPr lang="de-DE" sz="2000" dirty="0" smtClean="0">
                <a:solidFill>
                  <a:schemeClr val="bg1"/>
                </a:solidFill>
              </a:rPr>
              <a:t>Die aufgeführten diagnostischen und therapeutischen Möglichkeiten sind grundsätzlich mit erfahrenen und verantwortlichen Ärzten und Therapeuten abzustimmen und zu überwachen.</a:t>
            </a:r>
          </a:p>
          <a:p>
            <a:pPr marL="0" lvl="0" indent="0" algn="just">
              <a:buNone/>
            </a:pPr>
            <a:r>
              <a:rPr lang="de-DE" sz="2000" dirty="0" smtClean="0">
                <a:solidFill>
                  <a:schemeClr val="bg1"/>
                </a:solidFill>
              </a:rPr>
              <a:t>Eine komplementäre Arthroseernährung </a:t>
            </a:r>
            <a:r>
              <a:rPr lang="de-DE" sz="2000" dirty="0">
                <a:solidFill>
                  <a:schemeClr val="bg1"/>
                </a:solidFill>
              </a:rPr>
              <a:t>ist kein Ersatz für eine </a:t>
            </a:r>
            <a:r>
              <a:rPr lang="de-DE" sz="2000" dirty="0" err="1" smtClean="0">
                <a:solidFill>
                  <a:schemeClr val="bg1"/>
                </a:solidFill>
              </a:rPr>
              <a:t>insge</a:t>
            </a:r>
            <a:r>
              <a:rPr lang="de-DE" sz="2000" dirty="0" smtClean="0">
                <a:solidFill>
                  <a:schemeClr val="bg1"/>
                </a:solidFill>
              </a:rPr>
              <a:t>-samt vitamin- </a:t>
            </a:r>
            <a:r>
              <a:rPr lang="de-DE" sz="2000" dirty="0">
                <a:solidFill>
                  <a:schemeClr val="bg1"/>
                </a:solidFill>
              </a:rPr>
              <a:t>und nährstoffreiche, aber schadstoffarme Vollwertkost, wohl </a:t>
            </a:r>
            <a:r>
              <a:rPr lang="de-DE" sz="2000" dirty="0" smtClean="0">
                <a:solidFill>
                  <a:schemeClr val="bg1"/>
                </a:solidFill>
              </a:rPr>
              <a:t>aber </a:t>
            </a:r>
            <a:r>
              <a:rPr lang="de-DE" sz="2000" dirty="0">
                <a:solidFill>
                  <a:schemeClr val="bg1"/>
                </a:solidFill>
              </a:rPr>
              <a:t>deren wertvolle </a:t>
            </a:r>
            <a:r>
              <a:rPr lang="de-DE" sz="2000" dirty="0" smtClean="0">
                <a:solidFill>
                  <a:schemeClr val="bg1"/>
                </a:solidFill>
              </a:rPr>
              <a:t>Ergänzung.</a:t>
            </a:r>
            <a:endParaRPr lang="de-DE" sz="2000" dirty="0">
              <a:solidFill>
                <a:schemeClr val="bg1"/>
              </a:solidFill>
            </a:endParaRPr>
          </a:p>
        </p:txBody>
      </p:sp>
      <p:sp>
        <p:nvSpPr>
          <p:cNvPr id="7" name="Título 1"/>
          <p:cNvSpPr txBox="1">
            <a:spLocks/>
          </p:cNvSpPr>
          <p:nvPr/>
        </p:nvSpPr>
        <p:spPr>
          <a:xfrm>
            <a:off x="323999" y="609186"/>
            <a:ext cx="7200000" cy="13681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de-DE" altLang="pt-PT" sz="3200" b="1" dirty="0" smtClean="0">
                <a:effectLst>
                  <a:outerShdw blurRad="38100" dist="38100" dir="2700000" algn="tl">
                    <a:srgbClr val="FFFFFF"/>
                  </a:outerShdw>
                </a:effectLst>
              </a:rPr>
              <a:t>Arthrose - Haftungsausschluss</a:t>
            </a:r>
            <a:endParaRPr lang="de-DE" sz="1100" dirty="0"/>
          </a:p>
        </p:txBody>
      </p:sp>
    </p:spTree>
    <p:extLst>
      <p:ext uri="{BB962C8B-B14F-4D97-AF65-F5344CB8AC3E}">
        <p14:creationId xmlns:p14="http://schemas.microsoft.com/office/powerpoint/2010/main" val="61934795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3998" y="2276872"/>
            <a:ext cx="8604488" cy="4104456"/>
          </a:xfrm>
        </p:spPr>
        <p:txBody>
          <a:bodyPr>
            <a:normAutofit lnSpcReduction="10000"/>
          </a:bodyPr>
          <a:lstStyle/>
          <a:p>
            <a:pPr marL="0" indent="0" algn="just">
              <a:buNone/>
              <a:tabLst>
                <a:tab pos="447675" algn="l"/>
              </a:tabLst>
            </a:pPr>
            <a:r>
              <a:rPr lang="de-DE" dirty="0">
                <a:solidFill>
                  <a:schemeClr val="bg1"/>
                </a:solidFill>
                <a:latin typeface="Arial" panose="020B0604020202020204" pitchFamily="34" charset="0"/>
                <a:cs typeface="Arial" panose="020B0604020202020204" pitchFamily="34" charset="0"/>
              </a:rPr>
              <a:t>Knorpelgewebe besteht aus Knorpelzellen, den </a:t>
            </a:r>
            <a:r>
              <a:rPr lang="de-DE" dirty="0">
                <a:solidFill>
                  <a:schemeClr val="bg1"/>
                </a:solidFill>
                <a:latin typeface="Arial" panose="020B0604020202020204" pitchFamily="34" charset="0"/>
                <a:cs typeface="Arial" panose="020B0604020202020204" pitchFamily="34" charset="0"/>
                <a:hlinkClick r:id="rId3" tooltip="Chondrozyt"/>
              </a:rPr>
              <a:t>Chondrozyten</a:t>
            </a:r>
            <a:r>
              <a:rPr lang="de-DE" dirty="0">
                <a:solidFill>
                  <a:schemeClr val="bg1"/>
                </a:solidFill>
                <a:latin typeface="Arial" panose="020B0604020202020204" pitchFamily="34" charset="0"/>
                <a:cs typeface="Arial" panose="020B0604020202020204" pitchFamily="34" charset="0"/>
              </a:rPr>
              <a:t>, und der extrazellulären </a:t>
            </a:r>
            <a:r>
              <a:rPr lang="de-DE" dirty="0">
                <a:solidFill>
                  <a:schemeClr val="bg1"/>
                </a:solidFill>
                <a:latin typeface="Arial" panose="020B0604020202020204" pitchFamily="34" charset="0"/>
                <a:cs typeface="Arial" panose="020B0604020202020204" pitchFamily="34" charset="0"/>
                <a:hlinkClick r:id="rId4" tooltip="Knorpelmatrix"/>
              </a:rPr>
              <a:t>Knorpelmatrix</a:t>
            </a:r>
            <a:r>
              <a:rPr lang="de-DE" dirty="0">
                <a:solidFill>
                  <a:schemeClr val="bg1"/>
                </a:solidFill>
                <a:latin typeface="Arial" panose="020B0604020202020204" pitchFamily="34" charset="0"/>
                <a:cs typeface="Arial" panose="020B0604020202020204" pitchFamily="34" charset="0"/>
              </a:rPr>
              <a:t> (EZM). Diese besteht aus einer unstrukturierten </a:t>
            </a:r>
            <a:r>
              <a:rPr lang="de-DE" dirty="0">
                <a:solidFill>
                  <a:schemeClr val="bg1"/>
                </a:solidFill>
                <a:latin typeface="Arial" panose="020B0604020202020204" pitchFamily="34" charset="0"/>
                <a:cs typeface="Arial" panose="020B0604020202020204" pitchFamily="34" charset="0"/>
                <a:hlinkClick r:id="rId5" tooltip="Grundsubstanz"/>
              </a:rPr>
              <a:t>Grundsubstanz</a:t>
            </a:r>
            <a:r>
              <a:rPr lang="de-DE" dirty="0">
                <a:solidFill>
                  <a:schemeClr val="bg1"/>
                </a:solidFill>
                <a:latin typeface="Arial" panose="020B0604020202020204" pitchFamily="34" charset="0"/>
                <a:cs typeface="Arial" panose="020B0604020202020204" pitchFamily="34" charset="0"/>
              </a:rPr>
              <a:t> mit einem darin eingelagerten, organisierten Netz aus </a:t>
            </a:r>
            <a:r>
              <a:rPr lang="de-DE" dirty="0">
                <a:solidFill>
                  <a:schemeClr val="bg1"/>
                </a:solidFill>
                <a:latin typeface="Arial" panose="020B0604020202020204" pitchFamily="34" charset="0"/>
                <a:cs typeface="Arial" panose="020B0604020202020204" pitchFamily="34" charset="0"/>
                <a:hlinkClick r:id="rId6" tooltip="Kollagen"/>
              </a:rPr>
              <a:t>Kollagenfasern</a:t>
            </a:r>
            <a:r>
              <a:rPr lang="de-DE" dirty="0">
                <a:solidFill>
                  <a:schemeClr val="bg1"/>
                </a:solidFill>
                <a:latin typeface="Arial" panose="020B0604020202020204" pitchFamily="34" charset="0"/>
                <a:cs typeface="Arial" panose="020B0604020202020204" pitchFamily="34" charset="0"/>
              </a:rPr>
              <a:t>.</a:t>
            </a:r>
            <a:endParaRPr lang="de-DE" dirty="0" smtClean="0">
              <a:solidFill>
                <a:schemeClr val="bg1"/>
              </a:solidFill>
              <a:latin typeface="Arial" panose="020B0604020202020204" pitchFamily="34" charset="0"/>
              <a:cs typeface="Arial" panose="020B0604020202020204" pitchFamily="34" charset="0"/>
            </a:endParaRPr>
          </a:p>
          <a:p>
            <a:pPr marL="0" indent="0" algn="just">
              <a:buNone/>
              <a:tabLst>
                <a:tab pos="447675" algn="l"/>
              </a:tabLst>
            </a:pPr>
            <a:r>
              <a:rPr lang="de-DE" dirty="0" smtClean="0">
                <a:solidFill>
                  <a:schemeClr val="bg1"/>
                </a:solidFill>
                <a:latin typeface="Arial" panose="020B0604020202020204" pitchFamily="34" charset="0"/>
                <a:cs typeface="Arial" panose="020B0604020202020204" pitchFamily="34" charset="0"/>
              </a:rPr>
              <a:t>Bei Ernährungsstörungen</a:t>
            </a:r>
            <a:r>
              <a:rPr lang="de-DE" sz="2800" b="1" dirty="0" smtClean="0">
                <a:solidFill>
                  <a:srgbClr val="FF0000"/>
                </a:solidFill>
                <a:latin typeface="Arial" panose="020B0604020202020204" pitchFamily="34" charset="0"/>
                <a:cs typeface="Arial" panose="020B0604020202020204" pitchFamily="34" charset="0"/>
              </a:rPr>
              <a:t> </a:t>
            </a:r>
            <a:r>
              <a:rPr lang="de-DE" b="1" u="sng" dirty="0" smtClean="0">
                <a:solidFill>
                  <a:srgbClr val="FF0000"/>
                </a:solidFill>
                <a:latin typeface="Arial" panose="020B0604020202020204" pitchFamily="34" charset="0"/>
                <a:cs typeface="Arial" panose="020B0604020202020204" pitchFamily="34" charset="0"/>
              </a:rPr>
              <a:t>oder einem Nährstoffmangel</a:t>
            </a:r>
            <a:r>
              <a:rPr lang="de-DE" b="1" dirty="0" smtClean="0">
                <a:solidFill>
                  <a:srgbClr val="FF0000"/>
                </a:solidFill>
                <a:latin typeface="Arial" panose="020B0604020202020204" pitchFamily="34" charset="0"/>
                <a:cs typeface="Arial" panose="020B0604020202020204" pitchFamily="34" charset="0"/>
              </a:rPr>
              <a:t> </a:t>
            </a:r>
            <a:r>
              <a:rPr lang="de-DE" sz="1200" dirty="0" smtClean="0">
                <a:solidFill>
                  <a:srgbClr val="FF0000"/>
                </a:solidFill>
                <a:latin typeface="Arial" panose="020B0604020202020204" pitchFamily="34" charset="0"/>
                <a:cs typeface="Arial" panose="020B0604020202020204" pitchFamily="34" charset="0"/>
              </a:rPr>
              <a:t>(Anm. des Autors)</a:t>
            </a:r>
            <a:r>
              <a:rPr lang="de-DE" dirty="0" smtClean="0">
                <a:solidFill>
                  <a:schemeClr val="bg1"/>
                </a:solidFill>
                <a:latin typeface="Arial" panose="020B0604020202020204" pitchFamily="34" charset="0"/>
                <a:cs typeface="Arial" panose="020B0604020202020204" pitchFamily="34" charset="0"/>
              </a:rPr>
              <a:t> </a:t>
            </a:r>
            <a:r>
              <a:rPr lang="de-DE" dirty="0">
                <a:solidFill>
                  <a:schemeClr val="bg1"/>
                </a:solidFill>
                <a:latin typeface="Arial" panose="020B0604020202020204" pitchFamily="34" charset="0"/>
                <a:cs typeface="Arial" panose="020B0604020202020204" pitchFamily="34" charset="0"/>
              </a:rPr>
              <a:t>des Knorpels kommt es zu einer </a:t>
            </a:r>
            <a:r>
              <a:rPr lang="de-DE" dirty="0">
                <a:solidFill>
                  <a:schemeClr val="bg1"/>
                </a:solidFill>
                <a:latin typeface="Arial" panose="020B0604020202020204" pitchFamily="34" charset="0"/>
                <a:cs typeface="Arial" panose="020B0604020202020204" pitchFamily="34" charset="0"/>
                <a:hlinkClick r:id="rId7" tooltip="Degeneration"/>
              </a:rPr>
              <a:t>Degeneration</a:t>
            </a:r>
            <a:r>
              <a:rPr lang="de-DE" dirty="0">
                <a:solidFill>
                  <a:schemeClr val="bg1"/>
                </a:solidFill>
                <a:latin typeface="Arial" panose="020B0604020202020204" pitchFamily="34" charset="0"/>
                <a:cs typeface="Arial" panose="020B0604020202020204" pitchFamily="34" charset="0"/>
              </a:rPr>
              <a:t> der </a:t>
            </a:r>
            <a:r>
              <a:rPr lang="de-DE" dirty="0" smtClean="0">
                <a:solidFill>
                  <a:schemeClr val="bg1"/>
                </a:solidFill>
                <a:latin typeface="Arial" panose="020B0604020202020204" pitchFamily="34" charset="0"/>
                <a:cs typeface="Arial" panose="020B0604020202020204" pitchFamily="34" charset="0"/>
              </a:rPr>
              <a:t>Knorpelmatrix </a:t>
            </a:r>
            <a:r>
              <a:rPr lang="de-DE" dirty="0">
                <a:solidFill>
                  <a:schemeClr val="bg1"/>
                </a:solidFill>
                <a:latin typeface="Arial" panose="020B0604020202020204" pitchFamily="34" charset="0"/>
                <a:cs typeface="Arial" panose="020B0604020202020204" pitchFamily="34" charset="0"/>
              </a:rPr>
              <a:t>und zum Absterben von Knorpelzellen. Es kommt zur so genannten "</a:t>
            </a:r>
            <a:r>
              <a:rPr lang="de-DE" dirty="0">
                <a:solidFill>
                  <a:schemeClr val="bg1"/>
                </a:solidFill>
                <a:latin typeface="Arial" panose="020B0604020202020204" pitchFamily="34" charset="0"/>
                <a:cs typeface="Arial" panose="020B0604020202020204" pitchFamily="34" charset="0"/>
                <a:hlinkClick r:id="rId8" tooltip="Demaskierung"/>
              </a:rPr>
              <a:t>Demaskierung</a:t>
            </a:r>
            <a:r>
              <a:rPr lang="de-DE" dirty="0">
                <a:solidFill>
                  <a:schemeClr val="bg1"/>
                </a:solidFill>
                <a:latin typeface="Arial" panose="020B0604020202020204" pitchFamily="34" charset="0"/>
                <a:cs typeface="Arial" panose="020B0604020202020204" pitchFamily="34" charset="0"/>
              </a:rPr>
              <a:t>" der </a:t>
            </a:r>
            <a:r>
              <a:rPr lang="de-DE" dirty="0" smtClean="0">
                <a:solidFill>
                  <a:schemeClr val="bg1"/>
                </a:solidFill>
                <a:latin typeface="Arial" panose="020B0604020202020204" pitchFamily="34" charset="0"/>
                <a:cs typeface="Arial" panose="020B0604020202020204" pitchFamily="34" charset="0"/>
              </a:rPr>
              <a:t>Kollagen-fasern</a:t>
            </a:r>
            <a:r>
              <a:rPr lang="de-DE" dirty="0">
                <a:solidFill>
                  <a:schemeClr val="bg1"/>
                </a:solidFill>
                <a:latin typeface="Arial" panose="020B0604020202020204" pitchFamily="34" charset="0"/>
                <a:cs typeface="Arial" panose="020B0604020202020204" pitchFamily="34" charset="0"/>
              </a:rPr>
              <a:t>, d.h. die normalerweise in die Grundsubstanz eingebetteten </a:t>
            </a:r>
            <a:r>
              <a:rPr lang="de-DE" dirty="0">
                <a:solidFill>
                  <a:schemeClr val="bg1"/>
                </a:solidFill>
                <a:latin typeface="Arial" panose="020B0604020202020204" pitchFamily="34" charset="0"/>
                <a:cs typeface="Arial" panose="020B0604020202020204" pitchFamily="34" charset="0"/>
                <a:hlinkClick r:id="rId6" tooltip="Kollagen"/>
              </a:rPr>
              <a:t>kollagenen</a:t>
            </a:r>
            <a:r>
              <a:rPr lang="de-DE" dirty="0">
                <a:solidFill>
                  <a:schemeClr val="bg1"/>
                </a:solidFill>
                <a:latin typeface="Arial" panose="020B0604020202020204" pitchFamily="34" charset="0"/>
                <a:cs typeface="Arial" panose="020B0604020202020204" pitchFamily="34" charset="0"/>
              </a:rPr>
              <a:t> Faserzüge treten an die Oberfläche. Dieser Prozess macht sich klinisch unter anderem als </a:t>
            </a:r>
            <a:r>
              <a:rPr lang="de-DE" dirty="0">
                <a:solidFill>
                  <a:schemeClr val="bg1"/>
                </a:solidFill>
                <a:latin typeface="Arial" panose="020B0604020202020204" pitchFamily="34" charset="0"/>
                <a:cs typeface="Arial" panose="020B0604020202020204" pitchFamily="34" charset="0"/>
                <a:hlinkClick r:id="rId9" tooltip="Arthrose"/>
              </a:rPr>
              <a:t>Arthrose</a:t>
            </a:r>
            <a:r>
              <a:rPr lang="de-DE" dirty="0">
                <a:solidFill>
                  <a:schemeClr val="bg1"/>
                </a:solidFill>
                <a:latin typeface="Arial" panose="020B0604020202020204" pitchFamily="34" charset="0"/>
                <a:cs typeface="Arial" panose="020B0604020202020204" pitchFamily="34" charset="0"/>
              </a:rPr>
              <a:t> bemerkbar</a:t>
            </a:r>
            <a:r>
              <a:rPr lang="de-DE" dirty="0" smtClean="0">
                <a:solidFill>
                  <a:schemeClr val="bg1"/>
                </a:solidFill>
                <a:latin typeface="Arial" panose="020B0604020202020204" pitchFamily="34" charset="0"/>
                <a:cs typeface="Arial" panose="020B0604020202020204" pitchFamily="34" charset="0"/>
              </a:rPr>
              <a:t>.</a:t>
            </a:r>
            <a:endParaRPr lang="de-DE" altLang="pt-PT" dirty="0">
              <a:solidFill>
                <a:schemeClr val="bg1"/>
              </a:solidFill>
              <a:latin typeface="Arial" panose="020B0604020202020204" pitchFamily="34" charset="0"/>
              <a:cs typeface="Arial" panose="020B0604020202020204" pitchFamily="34" charset="0"/>
            </a:endParaRPr>
          </a:p>
        </p:txBody>
      </p:sp>
      <p:sp>
        <p:nvSpPr>
          <p:cNvPr id="2" name="Título 1"/>
          <p:cNvSpPr>
            <a:spLocks noGrp="1"/>
          </p:cNvSpPr>
          <p:nvPr>
            <p:ph type="title"/>
          </p:nvPr>
        </p:nvSpPr>
        <p:spPr>
          <a:xfrm>
            <a:off x="323998" y="609186"/>
            <a:ext cx="7272337" cy="1368152"/>
          </a:xfrm>
        </p:spPr>
        <p:txBody>
          <a:bodyPr>
            <a:normAutofit/>
          </a:bodyPr>
          <a:lstStyle/>
          <a:p>
            <a:r>
              <a:rPr lang="de-DE" altLang="pt-PT" sz="2800" b="1" dirty="0" smtClean="0">
                <a:effectLst>
                  <a:outerShdw blurRad="38100" dist="38100" dir="2700000" algn="tl">
                    <a:srgbClr val="FFFFFF"/>
                  </a:outerShdw>
                </a:effectLst>
              </a:rPr>
              <a:t>Knorpelaufbau,  Arthroseursachen</a:t>
            </a:r>
            <a:r>
              <a:rPr lang="de-DE" altLang="pt-PT" sz="1050" b="1" dirty="0" smtClean="0">
                <a:effectLst>
                  <a:outerShdw blurRad="38100" dist="38100" dir="2700000" algn="tl">
                    <a:srgbClr val="FFFFFF"/>
                  </a:outerShdw>
                </a:effectLst>
              </a:rPr>
              <a:t>  </a:t>
            </a:r>
            <a:r>
              <a:rPr lang="de-DE" altLang="pt-PT" sz="1200" b="1" dirty="0" smtClean="0">
                <a:effectLst>
                  <a:outerShdw blurRad="38100" dist="38100" dir="2700000" algn="tl">
                    <a:srgbClr val="FFFFFF"/>
                  </a:outerShdw>
                </a:effectLst>
              </a:rPr>
              <a:t>(Quellen</a:t>
            </a:r>
            <a:r>
              <a:rPr lang="de-DE" altLang="pt-PT" sz="1200" b="1" dirty="0">
                <a:effectLst>
                  <a:outerShdw blurRad="38100" dist="38100" dir="2700000" algn="tl">
                    <a:srgbClr val="FFFFFF"/>
                  </a:outerShdw>
                </a:effectLst>
              </a:rPr>
              <a:t>: </a:t>
            </a:r>
            <a:r>
              <a:rPr lang="de-DE" altLang="pt-PT" sz="1200" b="1" dirty="0">
                <a:effectLst>
                  <a:outerShdw blurRad="38100" dist="38100" dir="2700000" algn="tl">
                    <a:srgbClr val="FFFFFF"/>
                  </a:outerShdw>
                </a:effectLst>
                <a:hlinkClick r:id="rId10"/>
              </a:rPr>
              <a:t>http://</a:t>
            </a:r>
            <a:r>
              <a:rPr lang="de-DE" altLang="pt-PT" sz="1200" b="1" dirty="0" smtClean="0">
                <a:effectLst>
                  <a:outerShdw blurRad="38100" dist="38100" dir="2700000" algn="tl">
                    <a:srgbClr val="FFFFFF"/>
                  </a:outerShdw>
                </a:effectLst>
                <a:hlinkClick r:id="rId10"/>
              </a:rPr>
              <a:t>flexikon.doccheck.com/de/Knorpelgewebe</a:t>
            </a:r>
            <a:r>
              <a:rPr lang="de-DE" altLang="pt-PT" sz="1200" b="1" dirty="0">
                <a:effectLst>
                  <a:outerShdw blurRad="38100" dist="38100" dir="2700000" algn="tl">
                    <a:srgbClr val="FFFFFF"/>
                  </a:outerShdw>
                </a:effectLst>
              </a:rPr>
              <a:t>, </a:t>
            </a:r>
            <a:r>
              <a:rPr lang="de-DE" altLang="pt-PT" sz="1200" b="1" dirty="0">
                <a:effectLst>
                  <a:outerShdw blurRad="38100" dist="38100" dir="2700000" algn="tl">
                    <a:srgbClr val="FFFFFF"/>
                  </a:outerShdw>
                </a:effectLst>
                <a:hlinkClick r:id="rId11"/>
              </a:rPr>
              <a:t>https://</a:t>
            </a:r>
            <a:r>
              <a:rPr lang="de-DE" altLang="pt-PT" sz="1200" b="1" dirty="0" smtClean="0">
                <a:effectLst>
                  <a:outerShdw blurRad="38100" dist="38100" dir="2700000" algn="tl">
                    <a:srgbClr val="FFFFFF"/>
                  </a:outerShdw>
                </a:effectLst>
                <a:hlinkClick r:id="rId11"/>
              </a:rPr>
              <a:t>de.wikipedia.org/wiki/Knorpel</a:t>
            </a:r>
            <a:r>
              <a:rPr lang="de-DE" altLang="pt-PT" sz="1200" b="1" dirty="0" smtClean="0">
                <a:effectLst>
                  <a:outerShdw blurRad="38100" dist="38100" dir="2700000" algn="tl">
                    <a:srgbClr val="FFFFFF"/>
                  </a:outerShdw>
                </a:effectLst>
              </a:rPr>
              <a:t>) </a:t>
            </a:r>
            <a:endParaRPr lang="de-DE" sz="105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20</a:t>
            </a:fld>
            <a:endParaRPr lang="en-US" dirty="0"/>
          </a:p>
        </p:txBody>
      </p:sp>
    </p:spTree>
    <p:extLst>
      <p:ext uri="{BB962C8B-B14F-4D97-AF65-F5344CB8AC3E}">
        <p14:creationId xmlns:p14="http://schemas.microsoft.com/office/powerpoint/2010/main" val="30192543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3318" y="2276872"/>
            <a:ext cx="8388464" cy="4464496"/>
          </a:xfrm>
        </p:spPr>
        <p:txBody>
          <a:bodyPr>
            <a:normAutofit/>
          </a:bodyPr>
          <a:lstStyle/>
          <a:p>
            <a:pPr marL="0" indent="0" algn="just">
              <a:buNone/>
              <a:tabLst>
                <a:tab pos="447675" algn="l"/>
              </a:tabLst>
            </a:pPr>
            <a:r>
              <a:rPr lang="de-DE" dirty="0" smtClean="0">
                <a:solidFill>
                  <a:schemeClr val="bg1"/>
                </a:solidFill>
                <a:latin typeface="Arial" panose="020B0604020202020204" pitchFamily="34" charset="0"/>
                <a:cs typeface="Arial" panose="020B0604020202020204" pitchFamily="34" charset="0"/>
              </a:rPr>
              <a:t>Bildgebende Verfahren:</a:t>
            </a:r>
          </a:p>
          <a:p>
            <a:pPr algn="just">
              <a:tabLst>
                <a:tab pos="447675" algn="l"/>
              </a:tabLst>
            </a:pPr>
            <a:r>
              <a:rPr lang="de-DE" dirty="0" smtClean="0">
                <a:solidFill>
                  <a:schemeClr val="bg1"/>
                </a:solidFill>
                <a:latin typeface="Arial" panose="020B0604020202020204" pitchFamily="34" charset="0"/>
                <a:cs typeface="Arial" panose="020B0604020202020204" pitchFamily="34" charset="0"/>
              </a:rPr>
              <a:t>Röntgen,</a:t>
            </a:r>
          </a:p>
          <a:p>
            <a:pPr algn="just">
              <a:tabLst>
                <a:tab pos="447675" algn="l"/>
              </a:tabLst>
            </a:pPr>
            <a:r>
              <a:rPr lang="de-DE" dirty="0" smtClean="0">
                <a:solidFill>
                  <a:schemeClr val="bg1"/>
                </a:solidFill>
                <a:latin typeface="Arial" panose="020B0604020202020204" pitchFamily="34" charset="0"/>
                <a:cs typeface="Arial" panose="020B0604020202020204" pitchFamily="34" charset="0"/>
              </a:rPr>
              <a:t>Ultraschall</a:t>
            </a:r>
          </a:p>
          <a:p>
            <a:pPr marL="0" indent="0" algn="just">
              <a:buNone/>
              <a:tabLst>
                <a:tab pos="447675" algn="l"/>
              </a:tabLst>
            </a:pPr>
            <a:endParaRPr lang="de-DE" dirty="0">
              <a:solidFill>
                <a:schemeClr val="bg1"/>
              </a:solidFill>
              <a:latin typeface="Arial" panose="020B0604020202020204" pitchFamily="34" charset="0"/>
              <a:cs typeface="Arial" panose="020B0604020202020204" pitchFamily="34" charset="0"/>
            </a:endParaRPr>
          </a:p>
          <a:p>
            <a:pPr marL="0" indent="0" algn="just">
              <a:buNone/>
              <a:tabLst>
                <a:tab pos="447675" algn="l"/>
              </a:tabLst>
            </a:pPr>
            <a:r>
              <a:rPr lang="de-DE" dirty="0" smtClean="0">
                <a:solidFill>
                  <a:schemeClr val="bg1"/>
                </a:solidFill>
                <a:latin typeface="Arial" panose="020B0604020202020204" pitchFamily="34" charset="0"/>
                <a:cs typeface="Arial" panose="020B0604020202020204" pitchFamily="34" charset="0"/>
              </a:rPr>
              <a:t>Metabolisches Verfahren, das den Zustand (Qualität) des Knorpels beschreibt:</a:t>
            </a:r>
          </a:p>
          <a:p>
            <a:pPr algn="just">
              <a:tabLst>
                <a:tab pos="447675" algn="l"/>
              </a:tabLst>
            </a:pPr>
            <a:r>
              <a:rPr lang="de-DE" dirty="0" smtClean="0">
                <a:solidFill>
                  <a:schemeClr val="bg1"/>
                </a:solidFill>
                <a:latin typeface="Arial" panose="020B0604020202020204" pitchFamily="34" charset="0"/>
                <a:cs typeface="Arial" panose="020B0604020202020204" pitchFamily="34" charset="0"/>
                <a:hlinkClick r:id="rId3"/>
              </a:rPr>
              <a:t>Cartilage </a:t>
            </a:r>
            <a:r>
              <a:rPr lang="de-DE" dirty="0">
                <a:solidFill>
                  <a:schemeClr val="bg1"/>
                </a:solidFill>
                <a:latin typeface="Arial" panose="020B0604020202020204" pitchFamily="34" charset="0"/>
                <a:cs typeface="Arial" panose="020B0604020202020204" pitchFamily="34" charset="0"/>
                <a:hlinkClick r:id="rId3"/>
              </a:rPr>
              <a:t>Oligomeric Matrix </a:t>
            </a:r>
            <a:r>
              <a:rPr lang="de-DE" dirty="0" smtClean="0">
                <a:solidFill>
                  <a:schemeClr val="bg1"/>
                </a:solidFill>
                <a:latin typeface="Arial" panose="020B0604020202020204" pitchFamily="34" charset="0"/>
                <a:cs typeface="Arial" panose="020B0604020202020204" pitchFamily="34" charset="0"/>
                <a:hlinkClick r:id="rId3"/>
              </a:rPr>
              <a:t>Protein </a:t>
            </a:r>
            <a:r>
              <a:rPr lang="de-DE" dirty="0">
                <a:solidFill>
                  <a:schemeClr val="bg1"/>
                </a:solidFill>
                <a:latin typeface="Arial" panose="020B0604020202020204" pitchFamily="34" charset="0"/>
                <a:cs typeface="Arial" panose="020B0604020202020204" pitchFamily="34" charset="0"/>
                <a:hlinkClick r:id="rId3"/>
              </a:rPr>
              <a:t>(</a:t>
            </a:r>
            <a:r>
              <a:rPr lang="de-DE" dirty="0" smtClean="0">
                <a:solidFill>
                  <a:schemeClr val="bg1"/>
                </a:solidFill>
                <a:latin typeface="Arial" panose="020B0604020202020204" pitchFamily="34" charset="0"/>
                <a:cs typeface="Arial" panose="020B0604020202020204" pitchFamily="34" charset="0"/>
                <a:hlinkClick r:id="rId3"/>
              </a:rPr>
              <a:t>COMP</a:t>
            </a:r>
            <a:r>
              <a:rPr lang="de-DE" dirty="0">
                <a:solidFill>
                  <a:schemeClr val="bg1"/>
                </a:solidFill>
                <a:latin typeface="Arial" panose="020B0604020202020204" pitchFamily="34" charset="0"/>
                <a:cs typeface="Arial" panose="020B0604020202020204" pitchFamily="34" charset="0"/>
                <a:hlinkClick r:id="rId3"/>
              </a:rPr>
              <a:t>) als </a:t>
            </a:r>
            <a:r>
              <a:rPr lang="de-DE" dirty="0" smtClean="0">
                <a:solidFill>
                  <a:schemeClr val="bg1"/>
                </a:solidFill>
                <a:latin typeface="Arial" panose="020B0604020202020204" pitchFamily="34" charset="0"/>
                <a:cs typeface="Arial" panose="020B0604020202020204" pitchFamily="34" charset="0"/>
                <a:hlinkClick r:id="rId3"/>
              </a:rPr>
              <a:t>„Prognos-tikum</a:t>
            </a:r>
            <a:r>
              <a:rPr lang="de-DE" dirty="0">
                <a:solidFill>
                  <a:schemeClr val="bg1"/>
                </a:solidFill>
                <a:latin typeface="Arial" panose="020B0604020202020204" pitchFamily="34" charset="0"/>
                <a:cs typeface="Arial" panose="020B0604020202020204" pitchFamily="34" charset="0"/>
                <a:hlinkClick r:id="rId3"/>
              </a:rPr>
              <a:t>“ der </a:t>
            </a:r>
            <a:r>
              <a:rPr lang="de-DE" dirty="0" smtClean="0">
                <a:solidFill>
                  <a:schemeClr val="bg1"/>
                </a:solidFill>
                <a:latin typeface="Arial" panose="020B0604020202020204" pitchFamily="34" charset="0"/>
                <a:cs typeface="Arial" panose="020B0604020202020204" pitchFamily="34" charset="0"/>
                <a:hlinkClick r:id="rId3"/>
              </a:rPr>
              <a:t>Gelenksknorpel-Destruktion. </a:t>
            </a:r>
            <a:endParaRPr lang="de-DE" dirty="0">
              <a:solidFill>
                <a:schemeClr val="bg1"/>
              </a:solidFill>
              <a:latin typeface="Arial" panose="020B0604020202020204" pitchFamily="34" charset="0"/>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Arthrose – Diagnoseverfahren</a:t>
            </a:r>
            <a:endParaRPr lang="de-DE" sz="1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21</a:t>
            </a:fld>
            <a:endParaRPr lang="en-US" dirty="0"/>
          </a:p>
        </p:txBody>
      </p:sp>
    </p:spTree>
    <p:extLst>
      <p:ext uri="{BB962C8B-B14F-4D97-AF65-F5344CB8AC3E}">
        <p14:creationId xmlns:p14="http://schemas.microsoft.com/office/powerpoint/2010/main" val="4574158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979" y="2483422"/>
            <a:ext cx="8393295" cy="4257946"/>
          </a:xfrm>
          <a:prstGeom prst="rect">
            <a:avLst/>
          </a:prstGeom>
        </p:spPr>
      </p:pic>
      <p:sp>
        <p:nvSpPr>
          <p:cNvPr id="2" name="Título 1"/>
          <p:cNvSpPr>
            <a:spLocks noGrp="1"/>
          </p:cNvSpPr>
          <p:nvPr>
            <p:ph type="title"/>
          </p:nvPr>
        </p:nvSpPr>
        <p:spPr>
          <a:xfrm>
            <a:off x="107504" y="609186"/>
            <a:ext cx="7416495" cy="1368152"/>
          </a:xfrm>
        </p:spPr>
        <p:txBody>
          <a:bodyPr>
            <a:normAutofit/>
          </a:bodyPr>
          <a:lstStyle/>
          <a:p>
            <a:r>
              <a:rPr lang="de-DE" altLang="pt-PT" sz="2600" b="1" dirty="0" smtClean="0">
                <a:effectLst>
                  <a:outerShdw blurRad="38100" dist="38100" dir="2700000" algn="tl">
                    <a:srgbClr val="FFFFFF"/>
                  </a:outerShdw>
                </a:effectLst>
              </a:rPr>
              <a:t>6 Ursachengruppen für die Gelenkzerstörung</a:t>
            </a:r>
            <a:endParaRPr lang="de-DE" sz="26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22</a:t>
            </a:fld>
            <a:endParaRPr lang="en-US" dirty="0"/>
          </a:p>
        </p:txBody>
      </p:sp>
      <p:sp>
        <p:nvSpPr>
          <p:cNvPr id="11" name="Ellipse 10"/>
          <p:cNvSpPr/>
          <p:nvPr/>
        </p:nvSpPr>
        <p:spPr>
          <a:xfrm>
            <a:off x="7956376" y="1669784"/>
            <a:ext cx="1008111"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UG 1-6</a:t>
            </a:r>
            <a:endParaRPr lang="de-DE" sz="1200" dirty="0"/>
          </a:p>
        </p:txBody>
      </p:sp>
      <p:sp>
        <p:nvSpPr>
          <p:cNvPr id="18" name="Ellipse 17"/>
          <p:cNvSpPr/>
          <p:nvPr/>
        </p:nvSpPr>
        <p:spPr>
          <a:xfrm>
            <a:off x="323528" y="294740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1</a:t>
            </a:r>
            <a:endParaRPr lang="de-DE" sz="1200" dirty="0"/>
          </a:p>
        </p:txBody>
      </p:sp>
      <p:sp>
        <p:nvSpPr>
          <p:cNvPr id="21" name="Ellipse 20"/>
          <p:cNvSpPr/>
          <p:nvPr/>
        </p:nvSpPr>
        <p:spPr>
          <a:xfrm>
            <a:off x="323528" y="395272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2</a:t>
            </a:r>
            <a:endParaRPr lang="de-DE" sz="1200" dirty="0"/>
          </a:p>
        </p:txBody>
      </p:sp>
      <p:sp>
        <p:nvSpPr>
          <p:cNvPr id="22" name="Ellipse 21"/>
          <p:cNvSpPr/>
          <p:nvPr/>
        </p:nvSpPr>
        <p:spPr>
          <a:xfrm>
            <a:off x="316271" y="4994321"/>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3</a:t>
            </a:r>
            <a:endParaRPr lang="de-DE" sz="1200" dirty="0"/>
          </a:p>
        </p:txBody>
      </p:sp>
      <p:sp>
        <p:nvSpPr>
          <p:cNvPr id="23" name="Ellipse 22"/>
          <p:cNvSpPr/>
          <p:nvPr/>
        </p:nvSpPr>
        <p:spPr>
          <a:xfrm>
            <a:off x="323528" y="5891625"/>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4</a:t>
            </a:r>
            <a:endParaRPr lang="de-DE" sz="1200" dirty="0"/>
          </a:p>
        </p:txBody>
      </p:sp>
      <p:sp>
        <p:nvSpPr>
          <p:cNvPr id="24" name="Ellipse 23"/>
          <p:cNvSpPr/>
          <p:nvPr/>
        </p:nvSpPr>
        <p:spPr>
          <a:xfrm>
            <a:off x="4941526" y="25759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5</a:t>
            </a:r>
            <a:endParaRPr lang="de-DE" sz="1200" dirty="0"/>
          </a:p>
        </p:txBody>
      </p:sp>
      <p:sp>
        <p:nvSpPr>
          <p:cNvPr id="10" name="Ellipse 9"/>
          <p:cNvSpPr/>
          <p:nvPr/>
        </p:nvSpPr>
        <p:spPr>
          <a:xfrm>
            <a:off x="5039792" y="6407649"/>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6</a:t>
            </a:r>
            <a:endParaRPr lang="de-DE" sz="1200" dirty="0"/>
          </a:p>
        </p:txBody>
      </p:sp>
      <p:sp>
        <p:nvSpPr>
          <p:cNvPr id="12" name="Rectangle 3"/>
          <p:cNvSpPr txBox="1">
            <a:spLocks noChangeArrowheads="1"/>
          </p:cNvSpPr>
          <p:nvPr/>
        </p:nvSpPr>
        <p:spPr>
          <a:xfrm>
            <a:off x="556844" y="2131942"/>
            <a:ext cx="7884408" cy="3514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tabLst>
                <a:tab pos="447675" algn="l"/>
              </a:tabLst>
            </a:pPr>
            <a:r>
              <a:rPr lang="de-DE" sz="1400" dirty="0" smtClean="0">
                <a:solidFill>
                  <a:schemeClr val="bg1"/>
                </a:solidFill>
                <a:latin typeface="Arial" panose="020B0604020202020204" pitchFamily="34" charset="0"/>
                <a:cs typeface="Arial" panose="020B0604020202020204" pitchFamily="34" charset="0"/>
              </a:rPr>
              <a:t>Die 6 Ursachengruppen der Gelenkzerstörung</a:t>
            </a:r>
            <a:endParaRPr lang="de-DE" altLang="pt-PT" sz="1400" dirty="0" smtClean="0">
              <a:solidFill>
                <a:schemeClr val="bg1"/>
              </a:solidFill>
              <a:latin typeface="Arial" panose="020B0604020202020204" pitchFamily="34" charset="0"/>
              <a:cs typeface="Arial" panose="020B0604020202020204" pitchFamily="34" charset="0"/>
            </a:endParaRPr>
          </a:p>
          <a:p>
            <a:pPr marL="0" indent="0" algn="ctr">
              <a:buFont typeface="Arial" panose="020B0604020202020204" pitchFamily="34" charset="0"/>
              <a:buNone/>
              <a:tabLst>
                <a:tab pos="447675" algn="l"/>
              </a:tabLst>
            </a:pPr>
            <a:endParaRPr lang="de-DE" altLang="pt-PT"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11357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3318" y="2276872"/>
            <a:ext cx="8388464" cy="4464496"/>
          </a:xfrm>
        </p:spPr>
        <p:txBody>
          <a:bodyPr>
            <a:normAutofit/>
          </a:bodyPr>
          <a:lstStyle/>
          <a:p>
            <a:pPr marL="0" indent="0" algn="just">
              <a:buNone/>
              <a:tabLst>
                <a:tab pos="447675" algn="l"/>
              </a:tabLst>
            </a:pPr>
            <a:r>
              <a:rPr lang="de-DE" dirty="0" smtClean="0">
                <a:solidFill>
                  <a:schemeClr val="bg1"/>
                </a:solidFill>
                <a:latin typeface="Arial" panose="020B0604020202020204" pitchFamily="34" charset="0"/>
                <a:cs typeface="Arial" panose="020B0604020202020204" pitchFamily="34" charset="0"/>
              </a:rPr>
              <a:t>In der überwiegenden Anzahl der </a:t>
            </a:r>
            <a:r>
              <a:rPr lang="de-DE" dirty="0" err="1" smtClean="0">
                <a:solidFill>
                  <a:schemeClr val="bg1"/>
                </a:solidFill>
                <a:latin typeface="Arial" panose="020B0604020202020204" pitchFamily="34" charset="0"/>
                <a:cs typeface="Arial" panose="020B0604020202020204" pitchFamily="34" charset="0"/>
              </a:rPr>
              <a:t>Arthrosefälle</a:t>
            </a:r>
            <a:r>
              <a:rPr lang="de-DE" dirty="0" smtClean="0">
                <a:solidFill>
                  <a:schemeClr val="bg1"/>
                </a:solidFill>
                <a:latin typeface="Arial" panose="020B0604020202020204" pitchFamily="34" charset="0"/>
                <a:cs typeface="Arial" panose="020B0604020202020204" pitchFamily="34" charset="0"/>
              </a:rPr>
              <a:t> ist es eine Kombination von Nährstoffmängeln, falscher Lebensweise Vergiftungen und Gelenktraumas, die den Knorpel so schädigen, dass er den Belastungen durch  Sport oder Gelenkfehlstellungen nicht mehr gewachsen ist. Mit genügend Nährstoffen und Bewegung ist mein Hüft- und Knieknorpel trotz Hüftdysplasie, Beckenschiefstand und Übergewicht ohne Probleme innerhalb weniger Monate nachgewachsen. Bei einer fehlenden  Ursache aus Gruppe 5, beginnt die Arthrosebehandlung daher mit der Beseitigung der Ursachengruppen 1, 3 und 6.  </a:t>
            </a:r>
            <a:endParaRPr lang="de-DE" altLang="pt-PT" sz="1400" dirty="0">
              <a:solidFill>
                <a:schemeClr val="bg1"/>
              </a:solidFill>
              <a:latin typeface="Arial" panose="020B0604020202020204" pitchFamily="34" charset="0"/>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Arthrose – Ursachengruppen</a:t>
            </a:r>
            <a:endParaRPr lang="de-DE" sz="1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23</a:t>
            </a:fld>
            <a:endParaRPr lang="en-US" dirty="0"/>
          </a:p>
        </p:txBody>
      </p:sp>
    </p:spTree>
    <p:extLst>
      <p:ext uri="{BB962C8B-B14F-4D97-AF65-F5344CB8AC3E}">
        <p14:creationId xmlns:p14="http://schemas.microsoft.com/office/powerpoint/2010/main" val="1040604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3318" y="2276872"/>
            <a:ext cx="8388464" cy="4464496"/>
          </a:xfrm>
        </p:spPr>
        <p:txBody>
          <a:bodyPr>
            <a:normAutofit/>
          </a:bodyPr>
          <a:lstStyle/>
          <a:p>
            <a:pPr marL="0" indent="0" algn="just">
              <a:buNone/>
              <a:tabLst>
                <a:tab pos="447675" algn="l"/>
              </a:tabLst>
            </a:pPr>
            <a:r>
              <a:rPr lang="de-DE" sz="1600" dirty="0" smtClean="0">
                <a:solidFill>
                  <a:schemeClr val="bg1"/>
                </a:solidFill>
                <a:latin typeface="Arial" panose="020B0604020202020204" pitchFamily="34" charset="0"/>
                <a:cs typeface="Arial" panose="020B0604020202020204" pitchFamily="34" charset="0"/>
              </a:rPr>
              <a:t>Die Aussagen zur Versorgung der Bevölkerung mit Vitaminen, Mineralstoffen und anderen gesundheitsfördernden Stoffen in Lebensmitteln sind je nach Interessenslage der verschiedenen Lobbygruppen extrem widersprüchlich. Hier wird gelogen, dass sich die Balken biegen. Zwei Beispiele:</a:t>
            </a:r>
          </a:p>
          <a:p>
            <a:pPr marL="0" indent="0" algn="just">
              <a:buNone/>
              <a:tabLst>
                <a:tab pos="447675" algn="l"/>
              </a:tabLst>
            </a:pPr>
            <a:r>
              <a:rPr lang="de-DE" altLang="pt-PT" sz="1400" dirty="0">
                <a:solidFill>
                  <a:schemeClr val="bg1"/>
                </a:solidFill>
                <a:latin typeface="Arial" panose="020B0604020202020204" pitchFamily="34" charset="0"/>
                <a:cs typeface="Arial" panose="020B0604020202020204" pitchFamily="34" charset="0"/>
                <a:hlinkClick r:id="rId3"/>
              </a:rPr>
              <a:t>https://</a:t>
            </a:r>
            <a:r>
              <a:rPr lang="de-DE" altLang="pt-PT" sz="1400" dirty="0" smtClean="0">
                <a:solidFill>
                  <a:schemeClr val="bg1"/>
                </a:solidFill>
                <a:latin typeface="Arial" panose="020B0604020202020204" pitchFamily="34" charset="0"/>
                <a:cs typeface="Arial" panose="020B0604020202020204" pitchFamily="34" charset="0"/>
                <a:hlinkClick r:id="rId3"/>
              </a:rPr>
              <a:t>www.dge.de/uploads/media/DGE-Pressemeldung-AdW-02-2012-Stellungnahme-Vitaminversorgung.pdf</a:t>
            </a:r>
            <a:r>
              <a:rPr lang="de-DE" altLang="pt-PT" sz="1400" dirty="0" smtClean="0">
                <a:solidFill>
                  <a:schemeClr val="bg1"/>
                </a:solidFill>
                <a:latin typeface="Arial" panose="020B0604020202020204" pitchFamily="34" charset="0"/>
                <a:cs typeface="Arial" panose="020B0604020202020204" pitchFamily="34" charset="0"/>
              </a:rPr>
              <a:t> </a:t>
            </a:r>
          </a:p>
          <a:p>
            <a:pPr marL="0" indent="0" algn="just">
              <a:buNone/>
              <a:tabLst>
                <a:tab pos="447675" algn="l"/>
              </a:tabLst>
            </a:pPr>
            <a:r>
              <a:rPr lang="de-DE" altLang="pt-PT" sz="1400" dirty="0" smtClean="0">
                <a:solidFill>
                  <a:schemeClr val="bg1"/>
                </a:solidFill>
                <a:latin typeface="Arial" panose="020B0604020202020204" pitchFamily="34" charset="0"/>
                <a:cs typeface="Arial" panose="020B0604020202020204" pitchFamily="34" charset="0"/>
              </a:rPr>
              <a:t>kontra</a:t>
            </a:r>
            <a:endParaRPr lang="de-DE" altLang="pt-PT" sz="1400" dirty="0">
              <a:solidFill>
                <a:schemeClr val="bg1"/>
              </a:solidFill>
              <a:latin typeface="Arial" panose="020B0604020202020204" pitchFamily="34" charset="0"/>
              <a:cs typeface="Arial" panose="020B0604020202020204" pitchFamily="34" charset="0"/>
            </a:endParaRPr>
          </a:p>
          <a:p>
            <a:pPr marL="0" indent="0" algn="just">
              <a:buNone/>
              <a:tabLst>
                <a:tab pos="447675" algn="l"/>
              </a:tabLst>
            </a:pPr>
            <a:r>
              <a:rPr lang="de-DE" altLang="pt-PT" sz="1400" dirty="0">
                <a:solidFill>
                  <a:schemeClr val="bg1"/>
                </a:solidFill>
                <a:latin typeface="Arial" panose="020B0604020202020204" pitchFamily="34" charset="0"/>
                <a:cs typeface="Arial" panose="020B0604020202020204" pitchFamily="34" charset="0"/>
                <a:hlinkClick r:id="rId4"/>
              </a:rPr>
              <a:t>http://vitamine-ratgeber.com/vitaminmangel</a:t>
            </a:r>
            <a:r>
              <a:rPr lang="de-DE" altLang="pt-PT" sz="1400" dirty="0" smtClean="0">
                <a:solidFill>
                  <a:schemeClr val="bg1"/>
                </a:solidFill>
                <a:latin typeface="Arial" panose="020B0604020202020204" pitchFamily="34" charset="0"/>
                <a:cs typeface="Arial" panose="020B0604020202020204" pitchFamily="34" charset="0"/>
                <a:hlinkClick r:id="rId4"/>
              </a:rPr>
              <a:t>/</a:t>
            </a:r>
            <a:r>
              <a:rPr lang="de-DE" altLang="pt-PT" sz="1400" dirty="0">
                <a:solidFill>
                  <a:schemeClr val="bg1"/>
                </a:solidFill>
                <a:latin typeface="Arial" panose="020B0604020202020204" pitchFamily="34" charset="0"/>
                <a:cs typeface="Arial" panose="020B0604020202020204" pitchFamily="34" charset="0"/>
              </a:rPr>
              <a:t> </a:t>
            </a:r>
            <a:r>
              <a:rPr lang="de-DE" altLang="pt-PT" sz="1400" dirty="0" smtClean="0">
                <a:solidFill>
                  <a:schemeClr val="bg1"/>
                </a:solidFill>
                <a:latin typeface="Arial" panose="020B0604020202020204" pitchFamily="34" charset="0"/>
                <a:cs typeface="Arial" panose="020B0604020202020204" pitchFamily="34" charset="0"/>
              </a:rPr>
              <a:t>und</a:t>
            </a:r>
          </a:p>
          <a:p>
            <a:pPr marL="0" indent="0" algn="just">
              <a:buNone/>
              <a:tabLst>
                <a:tab pos="447675" algn="l"/>
              </a:tabLst>
            </a:pPr>
            <a:r>
              <a:rPr lang="de-DE" altLang="pt-PT" sz="1400" dirty="0" smtClean="0">
                <a:solidFill>
                  <a:schemeClr val="bg1"/>
                </a:solidFill>
                <a:latin typeface="Arial" panose="020B0604020202020204" pitchFamily="34" charset="0"/>
                <a:cs typeface="Arial" panose="020B0604020202020204" pitchFamily="34" charset="0"/>
                <a:hlinkClick r:id="rId5"/>
              </a:rPr>
              <a:t>http</a:t>
            </a:r>
            <a:r>
              <a:rPr lang="de-DE" altLang="pt-PT" sz="1400" dirty="0">
                <a:solidFill>
                  <a:schemeClr val="bg1"/>
                </a:solidFill>
                <a:latin typeface="Arial" panose="020B0604020202020204" pitchFamily="34" charset="0"/>
                <a:cs typeface="Arial" panose="020B0604020202020204" pitchFamily="34" charset="0"/>
                <a:hlinkClick r:id="rId5"/>
              </a:rPr>
              <a:t>://</a:t>
            </a:r>
            <a:r>
              <a:rPr lang="de-DE" altLang="pt-PT" sz="1400" dirty="0" smtClean="0">
                <a:solidFill>
                  <a:schemeClr val="bg1"/>
                </a:solidFill>
                <a:latin typeface="Arial" panose="020B0604020202020204" pitchFamily="34" charset="0"/>
                <a:cs typeface="Arial" panose="020B0604020202020204" pitchFamily="34" charset="0"/>
                <a:hlinkClick r:id="rId5"/>
              </a:rPr>
              <a:t>vitamine-ratgeber.com/wp-content/uploads/Nationale-Verzehrsstudie-Abschlussbericht_Teil_2.pdf</a:t>
            </a:r>
            <a:endParaRPr lang="de-DE" altLang="pt-PT" sz="1400" dirty="0" smtClean="0">
              <a:solidFill>
                <a:schemeClr val="bg1"/>
              </a:solidFill>
              <a:latin typeface="Arial" panose="020B0604020202020204" pitchFamily="34" charset="0"/>
              <a:cs typeface="Arial" panose="020B0604020202020204" pitchFamily="34" charset="0"/>
            </a:endParaRPr>
          </a:p>
          <a:p>
            <a:pPr marL="0" indent="0" algn="just">
              <a:buNone/>
              <a:tabLst>
                <a:tab pos="447675" algn="l"/>
              </a:tabLst>
            </a:pPr>
            <a:endParaRPr lang="de-DE" altLang="pt-PT" sz="500" dirty="0" smtClean="0">
              <a:solidFill>
                <a:schemeClr val="bg1"/>
              </a:solidFill>
              <a:latin typeface="Arial" panose="020B0604020202020204" pitchFamily="34" charset="0"/>
              <a:cs typeface="Arial" panose="020B0604020202020204" pitchFamily="34" charset="0"/>
            </a:endParaRPr>
          </a:p>
          <a:p>
            <a:pPr marL="0" indent="0">
              <a:buNone/>
              <a:tabLst>
                <a:tab pos="447675" algn="l"/>
              </a:tabLst>
            </a:pPr>
            <a:r>
              <a:rPr lang="de-DE" altLang="pt-PT" sz="1400" dirty="0" smtClean="0">
                <a:solidFill>
                  <a:schemeClr val="bg1"/>
                </a:solidFill>
                <a:latin typeface="Arial" panose="020B0604020202020204" pitchFamily="34" charset="0"/>
                <a:cs typeface="Arial" panose="020B0604020202020204" pitchFamily="34" charset="0"/>
              </a:rPr>
              <a:t>Festlegung extrem unterschiedlicher Grenzwerte durch EFSA und </a:t>
            </a:r>
            <a:r>
              <a:rPr lang="de-DE" altLang="pt-PT" sz="1400" dirty="0" err="1" smtClean="0">
                <a:solidFill>
                  <a:schemeClr val="bg1"/>
                </a:solidFill>
                <a:latin typeface="Arial" panose="020B0604020202020204" pitchFamily="34" charset="0"/>
                <a:cs typeface="Arial" panose="020B0604020202020204" pitchFamily="34" charset="0"/>
              </a:rPr>
              <a:t>BfR</a:t>
            </a:r>
            <a:r>
              <a:rPr lang="de-DE" altLang="pt-PT" sz="1400" dirty="0">
                <a:solidFill>
                  <a:schemeClr val="bg1"/>
                </a:solidFill>
                <a:latin typeface="Arial" panose="020B0604020202020204" pitchFamily="34" charset="0"/>
                <a:cs typeface="Arial" panose="020B0604020202020204" pitchFamily="34" charset="0"/>
              </a:rPr>
              <a:t>: </a:t>
            </a:r>
            <a:r>
              <a:rPr lang="de-DE" altLang="pt-PT" sz="1400" dirty="0">
                <a:solidFill>
                  <a:schemeClr val="bg1"/>
                </a:solidFill>
                <a:latin typeface="Arial" panose="020B0604020202020204" pitchFamily="34" charset="0"/>
                <a:cs typeface="Arial" panose="020B0604020202020204" pitchFamily="34" charset="0"/>
                <a:hlinkClick r:id="rId6"/>
              </a:rPr>
              <a:t>https://</a:t>
            </a:r>
            <a:r>
              <a:rPr lang="de-DE" altLang="pt-PT" sz="1400" dirty="0" smtClean="0">
                <a:solidFill>
                  <a:schemeClr val="bg1"/>
                </a:solidFill>
                <a:latin typeface="Arial" panose="020B0604020202020204" pitchFamily="34" charset="0"/>
                <a:cs typeface="Arial" panose="020B0604020202020204" pitchFamily="34" charset="0"/>
                <a:hlinkClick r:id="rId6"/>
              </a:rPr>
              <a:t>www.strunz.com/de/news/vitamine-europa-blamiert-deutschland.html</a:t>
            </a:r>
            <a:r>
              <a:rPr lang="de-DE" altLang="pt-PT" sz="1400" dirty="0" smtClean="0">
                <a:solidFill>
                  <a:schemeClr val="bg1"/>
                </a:solidFill>
                <a:latin typeface="Arial" panose="020B0604020202020204" pitchFamily="34" charset="0"/>
                <a:cs typeface="Arial" panose="020B0604020202020204" pitchFamily="34" charset="0"/>
              </a:rPr>
              <a:t> </a:t>
            </a:r>
          </a:p>
          <a:p>
            <a:pPr marL="0" indent="0">
              <a:buNone/>
              <a:tabLst>
                <a:tab pos="447675" algn="l"/>
              </a:tabLst>
            </a:pPr>
            <a:r>
              <a:rPr lang="de-DE" altLang="pt-PT" sz="1400" dirty="0" smtClean="0">
                <a:solidFill>
                  <a:schemeClr val="bg1"/>
                </a:solidFill>
                <a:latin typeface="Arial" panose="020B0604020202020204" pitchFamily="34" charset="0"/>
                <a:cs typeface="Arial" panose="020B0604020202020204" pitchFamily="34" charset="0"/>
              </a:rPr>
              <a:t>Die Beurteilung dieser extremen „Unterschiede“ überlasse ich Ihnen! </a:t>
            </a:r>
            <a:r>
              <a:rPr lang="de-DE" altLang="pt-PT" sz="1400" dirty="0">
                <a:solidFill>
                  <a:schemeClr val="bg1"/>
                </a:solidFill>
                <a:latin typeface="Arial" panose="020B0604020202020204" pitchFamily="34" charset="0"/>
                <a:cs typeface="Arial" panose="020B0604020202020204" pitchFamily="34" charset="0"/>
              </a:rPr>
              <a:t>Dessen Einfluss auf Ihre Gesundheit können Sie sich denken. </a:t>
            </a:r>
          </a:p>
          <a:p>
            <a:pPr marL="0" indent="0">
              <a:buNone/>
              <a:tabLst>
                <a:tab pos="447675" algn="l"/>
              </a:tabLst>
            </a:pPr>
            <a:r>
              <a:rPr lang="de-DE" altLang="pt-PT" sz="1400" dirty="0" smtClean="0">
                <a:solidFill>
                  <a:schemeClr val="bg1"/>
                </a:solidFill>
                <a:latin typeface="Arial" panose="020B0604020202020204" pitchFamily="34" charset="0"/>
                <a:cs typeface="Arial" panose="020B0604020202020204" pitchFamily="34" charset="0"/>
              </a:rPr>
              <a:t>Die Frage nach der Qualität und Unabhängigkeit der Arbeiten von DGE und </a:t>
            </a:r>
            <a:r>
              <a:rPr lang="de-DE" altLang="pt-PT" sz="1400" dirty="0" err="1" smtClean="0">
                <a:solidFill>
                  <a:schemeClr val="bg1"/>
                </a:solidFill>
                <a:latin typeface="Arial" panose="020B0604020202020204" pitchFamily="34" charset="0"/>
                <a:cs typeface="Arial" panose="020B0604020202020204" pitchFamily="34" charset="0"/>
              </a:rPr>
              <a:t>BfR</a:t>
            </a:r>
            <a:r>
              <a:rPr lang="de-DE" altLang="pt-PT" sz="1400" dirty="0" smtClean="0">
                <a:solidFill>
                  <a:schemeClr val="bg1"/>
                </a:solidFill>
                <a:latin typeface="Arial" panose="020B0604020202020204" pitchFamily="34" charset="0"/>
                <a:cs typeface="Arial" panose="020B0604020202020204" pitchFamily="34" charset="0"/>
              </a:rPr>
              <a:t> sei erlaubt. </a:t>
            </a:r>
            <a:r>
              <a:rPr lang="de-DE" altLang="pt-PT" sz="1400" dirty="0" smtClean="0">
                <a:solidFill>
                  <a:schemeClr val="bg1"/>
                </a:solidFill>
                <a:latin typeface="Arial" panose="020B0604020202020204" pitchFamily="34" charset="0"/>
                <a:cs typeface="Arial" panose="020B0604020202020204" pitchFamily="34" charset="0"/>
                <a:hlinkClick r:id="rId7"/>
              </a:rPr>
              <a:t>Das Plagiat des </a:t>
            </a:r>
            <a:r>
              <a:rPr lang="de-DE" altLang="pt-PT" sz="1400" dirty="0" err="1" smtClean="0">
                <a:solidFill>
                  <a:schemeClr val="bg1"/>
                </a:solidFill>
                <a:latin typeface="Arial" panose="020B0604020202020204" pitchFamily="34" charset="0"/>
                <a:cs typeface="Arial" panose="020B0604020202020204" pitchFamily="34" charset="0"/>
                <a:hlinkClick r:id="rId7"/>
              </a:rPr>
              <a:t>BfR</a:t>
            </a:r>
            <a:r>
              <a:rPr lang="de-DE" altLang="pt-PT" sz="1400" dirty="0" smtClean="0">
                <a:solidFill>
                  <a:schemeClr val="bg1"/>
                </a:solidFill>
                <a:latin typeface="Arial" panose="020B0604020202020204" pitchFamily="34" charset="0"/>
                <a:cs typeface="Arial" panose="020B0604020202020204" pitchFamily="34" charset="0"/>
                <a:hlinkClick r:id="rId7"/>
              </a:rPr>
              <a:t> bei der Übernahme von </a:t>
            </a:r>
            <a:r>
              <a:rPr lang="de-DE" altLang="pt-PT" sz="1400" dirty="0" err="1" smtClean="0">
                <a:solidFill>
                  <a:schemeClr val="bg1"/>
                </a:solidFill>
                <a:latin typeface="Arial" panose="020B0604020202020204" pitchFamily="34" charset="0"/>
                <a:cs typeface="Arial" panose="020B0604020202020204" pitchFamily="34" charset="0"/>
                <a:hlinkClick r:id="rId7"/>
              </a:rPr>
              <a:t>Monsantostudien</a:t>
            </a:r>
            <a:r>
              <a:rPr lang="de-DE" altLang="pt-PT" sz="1400" dirty="0" smtClean="0">
                <a:solidFill>
                  <a:schemeClr val="bg1"/>
                </a:solidFill>
                <a:latin typeface="Arial" panose="020B0604020202020204" pitchFamily="34" charset="0"/>
                <a:cs typeface="Arial" panose="020B0604020202020204" pitchFamily="34" charset="0"/>
                <a:hlinkClick r:id="rId7"/>
              </a:rPr>
              <a:t> zur Unbedenklichkeit von </a:t>
            </a:r>
            <a:r>
              <a:rPr lang="de-DE" altLang="pt-PT" sz="1400" dirty="0" err="1" smtClean="0">
                <a:solidFill>
                  <a:schemeClr val="bg1"/>
                </a:solidFill>
                <a:latin typeface="Arial" panose="020B0604020202020204" pitchFamily="34" charset="0"/>
                <a:cs typeface="Arial" panose="020B0604020202020204" pitchFamily="34" charset="0"/>
                <a:hlinkClick r:id="rId7"/>
              </a:rPr>
              <a:t>Glyphosat</a:t>
            </a:r>
            <a:r>
              <a:rPr lang="de-DE" altLang="pt-PT" sz="1400" dirty="0" smtClean="0">
                <a:solidFill>
                  <a:schemeClr val="bg1"/>
                </a:solidFill>
                <a:latin typeface="Arial" panose="020B0604020202020204" pitchFamily="34" charset="0"/>
                <a:cs typeface="Arial" panose="020B0604020202020204" pitchFamily="34" charset="0"/>
                <a:hlinkClick r:id="rId7"/>
              </a:rPr>
              <a:t> ist heute schon aktenkundig.</a:t>
            </a:r>
            <a:r>
              <a:rPr lang="de-DE" altLang="pt-PT" sz="1400" dirty="0" smtClean="0">
                <a:solidFill>
                  <a:schemeClr val="bg1"/>
                </a:solidFill>
                <a:latin typeface="Arial" panose="020B0604020202020204" pitchFamily="34" charset="0"/>
                <a:cs typeface="Arial" panose="020B0604020202020204" pitchFamily="34" charset="0"/>
              </a:rPr>
              <a:t> Für einen solchen Betrug musste Gutenberg damals zurücktreten!</a:t>
            </a:r>
          </a:p>
          <a:p>
            <a:pPr marL="0" indent="0" algn="just">
              <a:buNone/>
              <a:tabLst>
                <a:tab pos="447675" algn="l"/>
              </a:tabLst>
            </a:pPr>
            <a:endParaRPr lang="de-DE" altLang="pt-PT" sz="1400" dirty="0">
              <a:solidFill>
                <a:schemeClr val="bg1"/>
              </a:solidFill>
              <a:latin typeface="Arial" panose="020B0604020202020204" pitchFamily="34" charset="0"/>
              <a:cs typeface="Arial" panose="020B0604020202020204" pitchFamily="34" charset="0"/>
            </a:endParaRPr>
          </a:p>
          <a:p>
            <a:pPr marL="0" indent="0" algn="just">
              <a:buNone/>
              <a:tabLst>
                <a:tab pos="447675" algn="l"/>
              </a:tabLst>
            </a:pPr>
            <a:endParaRPr lang="de-DE" altLang="pt-PT" sz="1400" dirty="0">
              <a:solidFill>
                <a:schemeClr val="bg1"/>
              </a:solidFill>
              <a:latin typeface="Arial" panose="020B0604020202020204" pitchFamily="34" charset="0"/>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Ursachengruppe Nährstoffmangel</a:t>
            </a:r>
            <a:endParaRPr lang="de-DE" sz="1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24</a:t>
            </a:fld>
            <a:endParaRPr lang="en-US" dirty="0"/>
          </a:p>
        </p:txBody>
      </p:sp>
    </p:spTree>
    <p:extLst>
      <p:ext uri="{BB962C8B-B14F-4D97-AF65-F5344CB8AC3E}">
        <p14:creationId xmlns:p14="http://schemas.microsoft.com/office/powerpoint/2010/main" val="20470736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3318" y="2276872"/>
            <a:ext cx="8388464" cy="4464496"/>
          </a:xfrm>
        </p:spPr>
        <p:txBody>
          <a:bodyPr>
            <a:normAutofit/>
          </a:bodyPr>
          <a:lstStyle/>
          <a:p>
            <a:pPr marL="0" indent="0" algn="just">
              <a:buNone/>
              <a:tabLst>
                <a:tab pos="447675" algn="l"/>
              </a:tabLst>
            </a:pPr>
            <a:r>
              <a:rPr lang="de-DE" dirty="0" smtClean="0">
                <a:solidFill>
                  <a:schemeClr val="bg1"/>
                </a:solidFill>
                <a:latin typeface="Arial" panose="020B0604020202020204" pitchFamily="34" charset="0"/>
                <a:cs typeface="Arial" panose="020B0604020202020204" pitchFamily="34" charset="0"/>
              </a:rPr>
              <a:t>Die besten Chancen auf eine Arthroseheilung haben Sie in den frühen Stadien (1-3) bei einer </a:t>
            </a:r>
            <a:r>
              <a:rPr lang="de-DE" u="sng" dirty="0" smtClean="0">
                <a:solidFill>
                  <a:srgbClr val="FF0000"/>
                </a:solidFill>
                <a:latin typeface="Arial" panose="020B0604020202020204" pitchFamily="34" charset="0"/>
                <a:cs typeface="Arial" panose="020B0604020202020204" pitchFamily="34" charset="0"/>
              </a:rPr>
              <a:t>radikalen Änderung</a:t>
            </a:r>
            <a:r>
              <a:rPr lang="de-DE" dirty="0" smtClean="0">
                <a:solidFill>
                  <a:srgbClr val="FF0000"/>
                </a:solidFill>
                <a:latin typeface="Arial" panose="020B0604020202020204" pitchFamily="34" charset="0"/>
                <a:cs typeface="Arial" panose="020B0604020202020204" pitchFamily="34" charset="0"/>
              </a:rPr>
              <a:t> </a:t>
            </a:r>
            <a:r>
              <a:rPr lang="de-DE" dirty="0" smtClean="0">
                <a:solidFill>
                  <a:schemeClr val="bg1"/>
                </a:solidFill>
                <a:latin typeface="Arial" panose="020B0604020202020204" pitchFamily="34" charset="0"/>
                <a:cs typeface="Arial" panose="020B0604020202020204" pitchFamily="34" charset="0"/>
              </a:rPr>
              <a:t>ihrer Lebensgewohnheiten!</a:t>
            </a:r>
          </a:p>
          <a:p>
            <a:pPr marL="0" indent="0" algn="just">
              <a:buNone/>
              <a:tabLst>
                <a:tab pos="447675" algn="l"/>
              </a:tabLst>
            </a:pPr>
            <a:r>
              <a:rPr lang="de-DE" dirty="0" smtClean="0">
                <a:solidFill>
                  <a:schemeClr val="bg1"/>
                </a:solidFill>
                <a:latin typeface="Arial" panose="020B0604020202020204" pitchFamily="34" charset="0"/>
                <a:cs typeface="Arial" panose="020B0604020202020204" pitchFamily="34" charset="0"/>
              </a:rPr>
              <a:t>Um es etwas sarkastisch zu formulieren: Wenn Sie erst einmal ein künstliches Gelenk haben, ist es für eine Arthroseheilung dieses Gelenkes zu spät. Sie können dann nur noch Schadensbegrenzung bei den anderen Gelenken betreiben. </a:t>
            </a:r>
          </a:p>
          <a:p>
            <a:pPr marL="0" indent="0">
              <a:buNone/>
              <a:tabLst>
                <a:tab pos="447675" algn="l"/>
              </a:tabLst>
            </a:pPr>
            <a:r>
              <a:rPr lang="de-DE" dirty="0" smtClean="0">
                <a:solidFill>
                  <a:schemeClr val="bg1"/>
                </a:solidFill>
                <a:latin typeface="Arial" panose="020B0604020202020204" pitchFamily="34" charset="0"/>
                <a:cs typeface="Arial" panose="020B0604020202020204" pitchFamily="34" charset="0"/>
              </a:rPr>
              <a:t>Wichtig: Auch künstliche Gelenke haben eine begrenzte Lebensdauer</a:t>
            </a:r>
            <a:r>
              <a:rPr lang="de-DE" dirty="0">
                <a:solidFill>
                  <a:schemeClr val="bg1"/>
                </a:solidFill>
                <a:latin typeface="Arial" panose="020B0604020202020204" pitchFamily="34" charset="0"/>
                <a:cs typeface="Arial" panose="020B0604020202020204" pitchFamily="34" charset="0"/>
              </a:rPr>
              <a:t>. </a:t>
            </a:r>
            <a:r>
              <a:rPr lang="de-DE" sz="1400" dirty="0">
                <a:solidFill>
                  <a:schemeClr val="bg1"/>
                </a:solidFill>
                <a:latin typeface="Arial" panose="020B0604020202020204" pitchFamily="34" charset="0"/>
                <a:cs typeface="Arial" panose="020B0604020202020204" pitchFamily="34" charset="0"/>
                <a:hlinkClick r:id="rId3"/>
              </a:rPr>
              <a:t>https://</a:t>
            </a:r>
            <a:r>
              <a:rPr lang="de-DE" sz="1400" dirty="0" smtClean="0">
                <a:solidFill>
                  <a:schemeClr val="bg1"/>
                </a:solidFill>
                <a:latin typeface="Arial" panose="020B0604020202020204" pitchFamily="34" charset="0"/>
                <a:cs typeface="Arial" panose="020B0604020202020204" pitchFamily="34" charset="0"/>
                <a:hlinkClick r:id="rId3"/>
              </a:rPr>
              <a:t>gelenk-doktor.de/hueft-gelenk/hueftprothese-huefttotalendoprothese</a:t>
            </a:r>
            <a:r>
              <a:rPr lang="de-DE" sz="1400" dirty="0" smtClean="0">
                <a:solidFill>
                  <a:schemeClr val="bg1"/>
                </a:solidFill>
                <a:latin typeface="Arial" panose="020B0604020202020204" pitchFamily="34" charset="0"/>
                <a:cs typeface="Arial" panose="020B0604020202020204" pitchFamily="34" charset="0"/>
              </a:rPr>
              <a:t>, </a:t>
            </a:r>
            <a:r>
              <a:rPr lang="de-DE" altLang="pt-PT" sz="1400" dirty="0" smtClean="0">
                <a:solidFill>
                  <a:schemeClr val="bg1"/>
                </a:solidFill>
                <a:latin typeface="Arial" panose="020B0604020202020204" pitchFamily="34" charset="0"/>
                <a:cs typeface="Arial" panose="020B0604020202020204" pitchFamily="34" charset="0"/>
                <a:hlinkClick r:id="rId4"/>
              </a:rPr>
              <a:t>Künstliche </a:t>
            </a:r>
            <a:r>
              <a:rPr lang="de-DE" altLang="pt-PT" sz="1400" dirty="0">
                <a:solidFill>
                  <a:schemeClr val="bg1"/>
                </a:solidFill>
                <a:latin typeface="Arial" panose="020B0604020202020204" pitchFamily="34" charset="0"/>
                <a:cs typeface="Arial" panose="020B0604020202020204" pitchFamily="34" charset="0"/>
                <a:hlinkClick r:id="rId4"/>
              </a:rPr>
              <a:t>Gelenke - Zu oft müssen Hüfte und Knie wieder raus</a:t>
            </a:r>
            <a:endParaRPr lang="de-DE" altLang="pt-PT" sz="1400" dirty="0">
              <a:solidFill>
                <a:schemeClr val="bg1"/>
              </a:solidFill>
              <a:latin typeface="Arial" panose="020B0604020202020204" pitchFamily="34" charset="0"/>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Arthrose – Heilungsaussichten</a:t>
            </a:r>
            <a:endParaRPr lang="de-DE" sz="1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25</a:t>
            </a:fld>
            <a:endParaRPr lang="en-US" dirty="0"/>
          </a:p>
        </p:txBody>
      </p:sp>
    </p:spTree>
    <p:extLst>
      <p:ext uri="{BB962C8B-B14F-4D97-AF65-F5344CB8AC3E}">
        <p14:creationId xmlns:p14="http://schemas.microsoft.com/office/powerpoint/2010/main" val="42602073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18122" y="2204864"/>
            <a:ext cx="8574358" cy="4464496"/>
          </a:xfrm>
        </p:spPr>
        <p:txBody>
          <a:bodyPr>
            <a:normAutofit/>
          </a:bodyPr>
          <a:lstStyle/>
          <a:p>
            <a:pPr marL="0" indent="0" algn="just">
              <a:buNone/>
              <a:tabLst>
                <a:tab pos="447675" algn="l"/>
              </a:tabLst>
            </a:pPr>
            <a:r>
              <a:rPr lang="de-DE" dirty="0" smtClean="0">
                <a:solidFill>
                  <a:schemeClr val="bg1"/>
                </a:solidFill>
                <a:latin typeface="Arial" panose="020B0604020202020204" pitchFamily="34" charset="0"/>
                <a:cs typeface="Arial" panose="020B0604020202020204" pitchFamily="34" charset="0"/>
              </a:rPr>
              <a:t>Die Dosis macht aus dem Nährstoff ein Heilmittel! </a:t>
            </a:r>
          </a:p>
          <a:p>
            <a:pPr marL="0" indent="0" algn="just">
              <a:buNone/>
              <a:tabLst>
                <a:tab pos="447675" algn="l"/>
              </a:tabLst>
            </a:pPr>
            <a:r>
              <a:rPr lang="de-DE" altLang="pt-PT" b="1" dirty="0" smtClean="0">
                <a:solidFill>
                  <a:srgbClr val="FF0000"/>
                </a:solidFill>
                <a:latin typeface="Arial" panose="020B0604020202020204" pitchFamily="34" charset="0"/>
                <a:cs typeface="Arial" panose="020B0604020202020204" pitchFamily="34" charset="0"/>
              </a:rPr>
              <a:t>Vorsicht Satire!: </a:t>
            </a:r>
            <a:r>
              <a:rPr lang="de-DE" altLang="pt-PT" dirty="0" smtClean="0">
                <a:solidFill>
                  <a:schemeClr val="bg1"/>
                </a:solidFill>
                <a:latin typeface="Arial" panose="020B0604020202020204" pitchFamily="34" charset="0"/>
                <a:cs typeface="Arial" panose="020B0604020202020204" pitchFamily="34" charset="0"/>
              </a:rPr>
              <a:t>Kommt ein Patient zum Arzt!</a:t>
            </a:r>
          </a:p>
          <a:p>
            <a:pPr marL="0" indent="0" algn="just">
              <a:buNone/>
              <a:tabLst>
                <a:tab pos="447675" algn="l"/>
              </a:tabLst>
            </a:pPr>
            <a:r>
              <a:rPr lang="de-DE" altLang="pt-PT" dirty="0" smtClean="0">
                <a:solidFill>
                  <a:schemeClr val="bg1"/>
                </a:solidFill>
                <a:latin typeface="Arial" panose="020B0604020202020204" pitchFamily="34" charset="0"/>
                <a:cs typeface="Arial" panose="020B0604020202020204" pitchFamily="34" charset="0"/>
              </a:rPr>
              <a:t>Patient: Herr Doktor, ich fühle mich so ausgetrocknet.</a:t>
            </a:r>
          </a:p>
          <a:p>
            <a:pPr marL="0" indent="0" algn="just">
              <a:buNone/>
              <a:tabLst>
                <a:tab pos="447675" algn="l"/>
              </a:tabLst>
            </a:pPr>
            <a:r>
              <a:rPr lang="de-DE" altLang="pt-PT" dirty="0" smtClean="0">
                <a:solidFill>
                  <a:schemeClr val="bg1"/>
                </a:solidFill>
                <a:latin typeface="Arial" panose="020B0604020202020204" pitchFamily="34" charset="0"/>
                <a:cs typeface="Arial" panose="020B0604020202020204" pitchFamily="34" charset="0"/>
              </a:rPr>
              <a:t>Arzt: Herr Müller sie leiden an einem akuten Fall von Aquamorbose (Hört sich schlimmer an als Dehydration, verängstigte Patienten sind besser fürs Geschäft). Ich verschreibe Ihnen hier 3 mal täglich 20 ml </a:t>
            </a:r>
            <a:r>
              <a:rPr lang="la-Latn" altLang="pt-PT" dirty="0" smtClean="0">
                <a:solidFill>
                  <a:schemeClr val="bg1"/>
                </a:solidFill>
                <a:latin typeface="Arial" panose="020B0604020202020204" pitchFamily="34" charset="0"/>
                <a:cs typeface="Arial" panose="020B0604020202020204" pitchFamily="34" charset="0"/>
              </a:rPr>
              <a:t>aqua</a:t>
            </a:r>
            <a:r>
              <a:rPr lang="de-DE" altLang="pt-PT" dirty="0" smtClean="0">
                <a:solidFill>
                  <a:schemeClr val="bg1"/>
                </a:solidFill>
                <a:latin typeface="Arial" panose="020B0604020202020204" pitchFamily="34" charset="0"/>
                <a:cs typeface="Arial" panose="020B0604020202020204" pitchFamily="34" charset="0"/>
              </a:rPr>
              <a:t> </a:t>
            </a:r>
            <a:r>
              <a:rPr lang="la-Latn" altLang="pt-PT" dirty="0" smtClean="0">
                <a:solidFill>
                  <a:schemeClr val="bg1"/>
                </a:solidFill>
                <a:latin typeface="Arial" panose="020B0604020202020204" pitchFamily="34" charset="0"/>
                <a:cs typeface="Arial" panose="020B0604020202020204" pitchFamily="34" charset="0"/>
              </a:rPr>
              <a:t>mineralis</a:t>
            </a:r>
            <a:r>
              <a:rPr lang="de-DE" altLang="pt-PT" dirty="0" smtClean="0">
                <a:solidFill>
                  <a:schemeClr val="bg1"/>
                </a:solidFill>
                <a:latin typeface="Arial" panose="020B0604020202020204" pitchFamily="34" charset="0"/>
                <a:cs typeface="Arial" panose="020B0604020202020204" pitchFamily="34" charset="0"/>
              </a:rPr>
              <a:t>. (23.95 Euro pro Liter bei der Apotheke um die Ecke!)</a:t>
            </a:r>
          </a:p>
          <a:p>
            <a:pPr marL="0" indent="0" algn="just">
              <a:buNone/>
              <a:tabLst>
                <a:tab pos="447675" algn="l"/>
              </a:tabLst>
            </a:pPr>
            <a:r>
              <a:rPr lang="de-DE" altLang="pt-PT" dirty="0" smtClean="0">
                <a:solidFill>
                  <a:schemeClr val="bg1"/>
                </a:solidFill>
                <a:latin typeface="Arial" panose="020B0604020202020204" pitchFamily="34" charset="0"/>
                <a:cs typeface="Arial" panose="020B0604020202020204" pitchFamily="34" charset="0"/>
              </a:rPr>
              <a:t>7 Tage später kam es zu einer Niereninsuffizienz.</a:t>
            </a:r>
          </a:p>
          <a:p>
            <a:pPr marL="0" indent="0" algn="just">
              <a:buNone/>
              <a:tabLst>
                <a:tab pos="447675" algn="l"/>
              </a:tabLst>
            </a:pPr>
            <a:r>
              <a:rPr lang="de-DE" altLang="pt-PT" dirty="0" smtClean="0">
                <a:solidFill>
                  <a:schemeClr val="bg1"/>
                </a:solidFill>
                <a:latin typeface="Arial" panose="020B0604020202020204" pitchFamily="34" charset="0"/>
                <a:cs typeface="Arial" panose="020B0604020202020204" pitchFamily="34" charset="0"/>
              </a:rPr>
              <a:t>Arzt: Herr Müller, Ihre Aquamorbose ist aber hartnäckig! Sie bekommen jetzt zusätzlich täglich 3 mal 30 ml intravenös.</a:t>
            </a:r>
            <a:endParaRPr lang="de-DE" altLang="pt-PT" dirty="0">
              <a:solidFill>
                <a:schemeClr val="bg1"/>
              </a:solidFill>
              <a:latin typeface="Arial" panose="020B0604020202020204" pitchFamily="34" charset="0"/>
              <a:cs typeface="Arial" panose="020B0604020202020204" pitchFamily="34" charset="0"/>
            </a:endParaRPr>
          </a:p>
          <a:p>
            <a:pPr marL="0" indent="0">
              <a:buNone/>
              <a:tabLst>
                <a:tab pos="447675" algn="l"/>
              </a:tabLst>
            </a:pPr>
            <a:endParaRPr lang="de-DE" altLang="pt-PT" dirty="0">
              <a:solidFill>
                <a:schemeClr val="bg1"/>
              </a:solidFill>
              <a:latin typeface="Arial" panose="020B0604020202020204" pitchFamily="34" charset="0"/>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Arthrose – Nährstoff oder Heilmittel?</a:t>
            </a:r>
            <a:endParaRPr lang="de-DE" sz="1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26</a:t>
            </a:fld>
            <a:endParaRPr lang="en-US" dirty="0"/>
          </a:p>
        </p:txBody>
      </p:sp>
    </p:spTree>
    <p:extLst>
      <p:ext uri="{BB962C8B-B14F-4D97-AF65-F5344CB8AC3E}">
        <p14:creationId xmlns:p14="http://schemas.microsoft.com/office/powerpoint/2010/main" val="9503510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18122" y="2276872"/>
            <a:ext cx="8388464" cy="4464496"/>
          </a:xfrm>
        </p:spPr>
        <p:txBody>
          <a:bodyPr>
            <a:normAutofit/>
          </a:bodyPr>
          <a:lstStyle/>
          <a:p>
            <a:pPr marL="0" indent="0" algn="just">
              <a:buNone/>
              <a:tabLst>
                <a:tab pos="447675" algn="l"/>
              </a:tabLst>
            </a:pPr>
            <a:r>
              <a:rPr lang="de-DE" dirty="0" smtClean="0">
                <a:solidFill>
                  <a:schemeClr val="bg1"/>
                </a:solidFill>
                <a:latin typeface="Arial" panose="020B0604020202020204" pitchFamily="34" charset="0"/>
                <a:cs typeface="Arial" panose="020B0604020202020204" pitchFamily="34" charset="0"/>
              </a:rPr>
              <a:t>Arzt: Und gegen ihre Niereninsuffizienz bekommen Sie Erythropoetin. Zur </a:t>
            </a:r>
            <a:r>
              <a:rPr lang="de-DE" dirty="0" smtClean="0">
                <a:solidFill>
                  <a:schemeClr val="bg1"/>
                </a:solidFill>
                <a:latin typeface="Arial" panose="020B0604020202020204" pitchFamily="34" charset="0"/>
                <a:cs typeface="Arial" panose="020B0604020202020204" pitchFamily="34" charset="0"/>
                <a:hlinkClick r:id="rId3"/>
              </a:rPr>
              <a:t>Schmerzprophylaxe</a:t>
            </a:r>
            <a:r>
              <a:rPr lang="de-DE" dirty="0" smtClean="0">
                <a:solidFill>
                  <a:schemeClr val="bg1"/>
                </a:solidFill>
                <a:latin typeface="Arial" panose="020B0604020202020204" pitchFamily="34" charset="0"/>
                <a:cs typeface="Arial" panose="020B0604020202020204" pitchFamily="34" charset="0"/>
              </a:rPr>
              <a:t> etwas Paracetamol…</a:t>
            </a:r>
          </a:p>
          <a:p>
            <a:pPr marL="0" indent="0" algn="just">
              <a:buNone/>
              <a:tabLst>
                <a:tab pos="447675" algn="l"/>
              </a:tabLst>
            </a:pPr>
            <a:r>
              <a:rPr lang="de-DE" dirty="0" smtClean="0">
                <a:solidFill>
                  <a:schemeClr val="bg1"/>
                </a:solidFill>
                <a:latin typeface="Arial" panose="020B0604020202020204" pitchFamily="34" charset="0"/>
                <a:cs typeface="Arial" panose="020B0604020202020204" pitchFamily="34" charset="0"/>
              </a:rPr>
              <a:t>So ging das noch mehrere Wochen mit weiteren Ausfällen und Zusatzbehandlungen wie Wassermassagen und einem Wasserbett weiter, bis ich verdurstet bin.</a:t>
            </a:r>
          </a:p>
          <a:p>
            <a:pPr marL="0" indent="0" algn="just">
              <a:buNone/>
              <a:tabLst>
                <a:tab pos="447675" algn="l"/>
              </a:tabLst>
            </a:pPr>
            <a:r>
              <a:rPr lang="de-DE" dirty="0" smtClean="0">
                <a:solidFill>
                  <a:schemeClr val="bg1"/>
                </a:solidFill>
                <a:latin typeface="Arial" panose="020B0604020202020204" pitchFamily="34" charset="0"/>
                <a:cs typeface="Arial" panose="020B0604020202020204" pitchFamily="34" charset="0"/>
              </a:rPr>
              <a:t>Ist das Herangehen an einen Mangelzustand mit der falschen Dossierung in Ihren Augen ein Beweis dafür, das Leitungswasser gegen Durst nichts hilft? Nicht mal der Arzt konnte mir helfen</a:t>
            </a:r>
            <a:r>
              <a:rPr lang="de-DE" dirty="0" smtClean="0">
                <a:solidFill>
                  <a:schemeClr val="bg1"/>
                </a:solidFill>
                <a:latin typeface="Arial" panose="020B0604020202020204" pitchFamily="34" charset="0"/>
                <a:cs typeface="Arial" panose="020B0604020202020204" pitchFamily="34" charset="0"/>
              </a:rPr>
              <a:t>! </a:t>
            </a:r>
            <a:r>
              <a:rPr lang="de-DE" dirty="0" smtClean="0">
                <a:solidFill>
                  <a:schemeClr val="bg1"/>
                </a:solidFill>
                <a:latin typeface="Arial" panose="020B0604020202020204" pitchFamily="34" charset="0"/>
                <a:cs typeface="Arial" panose="020B0604020202020204" pitchFamily="34" charset="0"/>
              </a:rPr>
              <a:t>Eine Aquamorbose ist unheilbar</a:t>
            </a:r>
            <a:r>
              <a:rPr lang="de-DE" dirty="0" smtClean="0">
                <a:solidFill>
                  <a:schemeClr val="bg1"/>
                </a:solidFill>
                <a:latin typeface="Arial" panose="020B0604020202020204" pitchFamily="34" charset="0"/>
                <a:cs typeface="Arial" panose="020B0604020202020204" pitchFamily="34" charset="0"/>
              </a:rPr>
              <a:t>!</a:t>
            </a:r>
            <a:endParaRPr lang="de-DE" dirty="0" smtClean="0">
              <a:solidFill>
                <a:schemeClr val="bg1"/>
              </a:solidFill>
              <a:latin typeface="Arial" panose="020B0604020202020204" pitchFamily="34" charset="0"/>
              <a:cs typeface="Arial" panose="020B0604020202020204" pitchFamily="34" charset="0"/>
            </a:endParaRPr>
          </a:p>
          <a:p>
            <a:pPr marL="0" indent="0" algn="just">
              <a:buNone/>
              <a:tabLst>
                <a:tab pos="447675" algn="l"/>
              </a:tabLst>
            </a:pPr>
            <a:r>
              <a:rPr lang="de-DE" dirty="0" smtClean="0">
                <a:solidFill>
                  <a:schemeClr val="bg1"/>
                </a:solidFill>
                <a:latin typeface="Arial" panose="020B0604020202020204" pitchFamily="34" charset="0"/>
                <a:cs typeface="Arial" panose="020B0604020202020204" pitchFamily="34" charset="0"/>
              </a:rPr>
              <a:t>Dieser Zusammenhang ist auch bei der Behandlung von Arthrose und anderen Stoffwechselmangelkrankheiten wichtig!</a:t>
            </a:r>
          </a:p>
          <a:p>
            <a:pPr marL="0" indent="0">
              <a:buNone/>
              <a:tabLst>
                <a:tab pos="447675" algn="l"/>
              </a:tabLst>
            </a:pPr>
            <a:endParaRPr lang="de-DE" dirty="0">
              <a:solidFill>
                <a:schemeClr val="bg1"/>
              </a:solidFill>
            </a:endParaRPr>
          </a:p>
          <a:p>
            <a:pPr marL="0" indent="0">
              <a:buNone/>
              <a:tabLst>
                <a:tab pos="447675" algn="l"/>
              </a:tabLst>
            </a:pPr>
            <a:endParaRPr lang="de-DE" altLang="pt-PT" dirty="0">
              <a:solidFill>
                <a:schemeClr val="bg1"/>
              </a:solidFill>
              <a:latin typeface="Arial" panose="020B0604020202020204" pitchFamily="34" charset="0"/>
              <a:cs typeface="Arial" panose="020B0604020202020204" pitchFamily="34" charset="0"/>
            </a:endParaRPr>
          </a:p>
          <a:p>
            <a:pPr marL="0" indent="0">
              <a:buNone/>
              <a:tabLst>
                <a:tab pos="447675" algn="l"/>
              </a:tabLst>
            </a:pPr>
            <a:endParaRPr lang="de-DE" altLang="pt-PT" dirty="0">
              <a:solidFill>
                <a:schemeClr val="bg1"/>
              </a:solidFill>
              <a:latin typeface="Arial" panose="020B0604020202020204" pitchFamily="34" charset="0"/>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Arthrose – Nährstoff oder Heilmittel?</a:t>
            </a:r>
            <a:endParaRPr lang="de-DE" sz="1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27</a:t>
            </a:fld>
            <a:endParaRPr lang="en-US" dirty="0"/>
          </a:p>
        </p:txBody>
      </p:sp>
    </p:spTree>
    <p:extLst>
      <p:ext uri="{BB962C8B-B14F-4D97-AF65-F5344CB8AC3E}">
        <p14:creationId xmlns:p14="http://schemas.microsoft.com/office/powerpoint/2010/main" val="37979094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999" y="609186"/>
            <a:ext cx="7200000" cy="1368152"/>
          </a:xfrm>
        </p:spPr>
        <p:txBody>
          <a:bodyPr>
            <a:normAutofit/>
          </a:bodyPr>
          <a:lstStyle/>
          <a:p>
            <a:r>
              <a:rPr lang="de-DE" altLang="pt-PT" sz="2300" b="1" dirty="0" smtClean="0">
                <a:effectLst>
                  <a:outerShdw blurRad="38100" dist="38100" dir="2700000" algn="tl">
                    <a:srgbClr val="FFFFFF"/>
                  </a:outerShdw>
                </a:effectLst>
              </a:rPr>
              <a:t>Das optimale biologische Fenster zwischen Mangel und Vergiftung für Nährstoffe (</a:t>
            </a:r>
            <a:r>
              <a:rPr lang="de-DE" altLang="pt-PT" sz="2300" b="1" dirty="0" smtClean="0">
                <a:solidFill>
                  <a:srgbClr val="FF0000"/>
                </a:solidFill>
                <a:effectLst>
                  <a:outerShdw blurRad="38100" dist="38100" dir="2700000" algn="tl">
                    <a:srgbClr val="FFFFFF"/>
                  </a:outerShdw>
                </a:effectLst>
              </a:rPr>
              <a:t>keine Gifte!</a:t>
            </a:r>
            <a:r>
              <a:rPr lang="de-DE" altLang="pt-PT" sz="2300" b="1" dirty="0" smtClean="0">
                <a:effectLst>
                  <a:outerShdw blurRad="38100" dist="38100" dir="2700000" algn="tl">
                    <a:srgbClr val="FFFFFF"/>
                  </a:outerShdw>
                </a:effectLst>
              </a:rPr>
              <a:t>)</a:t>
            </a:r>
            <a:endParaRPr lang="de-DE" sz="23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28</a:t>
            </a:fld>
            <a:endParaRPr lang="en-US" dirty="0"/>
          </a:p>
        </p:txBody>
      </p:sp>
      <p:pic>
        <p:nvPicPr>
          <p:cNvPr id="5" name="Grafik 4"/>
          <p:cNvPicPr>
            <a:picLocks noChangeAspect="1"/>
          </p:cNvPicPr>
          <p:nvPr/>
        </p:nvPicPr>
        <p:blipFill rotWithShape="1">
          <a:blip r:embed="rId3" cstate="screen">
            <a:extLst>
              <a:ext uri="{28A0092B-C50C-407E-A947-70E740481C1C}">
                <a14:useLocalDpi xmlns:a14="http://schemas.microsoft.com/office/drawing/2010/main"/>
              </a:ext>
            </a:extLst>
          </a:blip>
          <a:srcRect t="17480" b="-1"/>
          <a:stretch/>
        </p:blipFill>
        <p:spPr>
          <a:xfrm>
            <a:off x="611561" y="2077512"/>
            <a:ext cx="7704856" cy="4693212"/>
          </a:xfrm>
          <a:prstGeom prst="rect">
            <a:avLst/>
          </a:prstGeom>
        </p:spPr>
      </p:pic>
      <p:sp>
        <p:nvSpPr>
          <p:cNvPr id="6" name="Ellipse 5"/>
          <p:cNvSpPr/>
          <p:nvPr/>
        </p:nvSpPr>
        <p:spPr>
          <a:xfrm rot="-780000">
            <a:off x="2020657" y="5083676"/>
            <a:ext cx="1368152" cy="432048"/>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u="sng" dirty="0" smtClean="0">
                <a:solidFill>
                  <a:srgbClr val="FF0000"/>
                </a:solidFill>
              </a:rPr>
              <a:t>Subletal</a:t>
            </a:r>
            <a:endParaRPr lang="de-DE" sz="1400" b="1" u="sng" dirty="0">
              <a:solidFill>
                <a:srgbClr val="FF0000"/>
              </a:solidFill>
            </a:endParaRPr>
          </a:p>
        </p:txBody>
      </p:sp>
      <p:sp>
        <p:nvSpPr>
          <p:cNvPr id="8" name="Ellipse 7"/>
          <p:cNvSpPr/>
          <p:nvPr/>
        </p:nvSpPr>
        <p:spPr>
          <a:xfrm rot="20820000">
            <a:off x="6063245" y="4186781"/>
            <a:ext cx="1368152" cy="432048"/>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u="sng" dirty="0" smtClean="0">
                <a:solidFill>
                  <a:srgbClr val="FF0000"/>
                </a:solidFill>
              </a:rPr>
              <a:t>Subletal</a:t>
            </a:r>
            <a:endParaRPr lang="de-DE" sz="1400" b="1" u="sng" dirty="0">
              <a:solidFill>
                <a:srgbClr val="FF0000"/>
              </a:solidFill>
            </a:endParaRPr>
          </a:p>
        </p:txBody>
      </p:sp>
      <p:sp>
        <p:nvSpPr>
          <p:cNvPr id="9" name="Ellipse 8"/>
          <p:cNvSpPr/>
          <p:nvPr/>
        </p:nvSpPr>
        <p:spPr>
          <a:xfrm>
            <a:off x="7863326" y="1627993"/>
            <a:ext cx="1128221"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UG 1, 6</a:t>
            </a:r>
            <a:endParaRPr lang="de-DE" sz="1200" dirty="0"/>
          </a:p>
        </p:txBody>
      </p:sp>
      <p:sp>
        <p:nvSpPr>
          <p:cNvPr id="10" name="Ellipse 9"/>
          <p:cNvSpPr/>
          <p:nvPr/>
        </p:nvSpPr>
        <p:spPr>
          <a:xfrm>
            <a:off x="611560" y="5805264"/>
            <a:ext cx="1008111"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Skorbut</a:t>
            </a:r>
            <a:endParaRPr lang="de-DE" sz="1200" dirty="0"/>
          </a:p>
        </p:txBody>
      </p:sp>
      <p:sp>
        <p:nvSpPr>
          <p:cNvPr id="11" name="Ellipse 10"/>
          <p:cNvSpPr/>
          <p:nvPr/>
        </p:nvSpPr>
        <p:spPr>
          <a:xfrm>
            <a:off x="1619671" y="5626655"/>
            <a:ext cx="1757602" cy="8612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Arthrose, Arteriosklerose</a:t>
            </a:r>
            <a:endParaRPr lang="de-DE" sz="1200" dirty="0"/>
          </a:p>
        </p:txBody>
      </p:sp>
    </p:spTree>
    <p:extLst>
      <p:ext uri="{BB962C8B-B14F-4D97-AF65-F5344CB8AC3E}">
        <p14:creationId xmlns:p14="http://schemas.microsoft.com/office/powerpoint/2010/main" val="25486412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3998" y="2276872"/>
            <a:ext cx="8496473" cy="4464496"/>
          </a:xfrm>
        </p:spPr>
        <p:txBody>
          <a:bodyPr>
            <a:normAutofit/>
          </a:bodyPr>
          <a:lstStyle/>
          <a:p>
            <a:pPr marL="0" indent="0" algn="just">
              <a:buNone/>
              <a:tabLst>
                <a:tab pos="447675" algn="l"/>
              </a:tabLst>
            </a:pPr>
            <a:r>
              <a:rPr lang="de-DE" dirty="0" smtClean="0">
                <a:solidFill>
                  <a:schemeClr val="bg1"/>
                </a:solidFill>
                <a:latin typeface="Arial" panose="020B0604020202020204" pitchFamily="34" charset="0"/>
                <a:cs typeface="Arial" panose="020B0604020202020204" pitchFamily="34" charset="0"/>
              </a:rPr>
              <a:t>Natürliche Alterungsvorgänge im Knorpel reichen alleine nicht aus um eine Arthrose zu verursachen. </a:t>
            </a:r>
          </a:p>
          <a:p>
            <a:pPr marL="0" indent="0" algn="just">
              <a:buNone/>
              <a:tabLst>
                <a:tab pos="447675" algn="l"/>
              </a:tabLst>
            </a:pPr>
            <a:r>
              <a:rPr lang="de-DE" dirty="0">
                <a:solidFill>
                  <a:schemeClr val="bg1"/>
                </a:solidFill>
                <a:latin typeface="Arial" panose="020B0604020202020204" pitchFamily="34" charset="0"/>
                <a:cs typeface="Arial" panose="020B0604020202020204" pitchFamily="34" charset="0"/>
              </a:rPr>
              <a:t>Alle an der Arthrose möglicherweise beteiligten Ursachen werden untersucht.</a:t>
            </a:r>
          </a:p>
          <a:p>
            <a:pPr marL="0" indent="0" algn="just">
              <a:buNone/>
              <a:tabLst>
                <a:tab pos="447675" algn="l"/>
              </a:tabLst>
            </a:pPr>
            <a:r>
              <a:rPr lang="de-DE" dirty="0" smtClean="0">
                <a:solidFill>
                  <a:schemeClr val="bg1"/>
                </a:solidFill>
                <a:latin typeface="Arial" panose="020B0604020202020204" pitchFamily="34" charset="0"/>
                <a:cs typeface="Arial" panose="020B0604020202020204" pitchFamily="34" charset="0"/>
              </a:rPr>
              <a:t>Die tatsächlich wirkenden Ursachen werden dann zusammen abgestellt (behandelt). Wer hier nachlässig ist, wird keinen vollen Behandlungserfolg in Form einer kompletten Arthrose-heilung erfahren.</a:t>
            </a:r>
          </a:p>
          <a:p>
            <a:pPr marL="0" indent="0" algn="just">
              <a:buNone/>
              <a:tabLst>
                <a:tab pos="447675" algn="l"/>
              </a:tabLst>
            </a:pPr>
            <a:r>
              <a:rPr lang="de-DE" dirty="0" smtClean="0">
                <a:solidFill>
                  <a:schemeClr val="bg1"/>
                </a:solidFill>
                <a:latin typeface="Arial" panose="020B0604020202020204" pitchFamily="34" charset="0"/>
                <a:cs typeface="Arial" panose="020B0604020202020204" pitchFamily="34" charset="0"/>
              </a:rPr>
              <a:t>Auf den nächsten Folien werden die einzelnen Behandlungs-methoden vorgestellt.</a:t>
            </a: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Arthrose – Komplexbehandlung</a:t>
            </a:r>
            <a:endParaRPr lang="de-DE" sz="1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29</a:t>
            </a:fld>
            <a:endParaRPr lang="en-US" dirty="0"/>
          </a:p>
        </p:txBody>
      </p:sp>
    </p:spTree>
    <p:extLst>
      <p:ext uri="{BB962C8B-B14F-4D97-AF65-F5344CB8AC3E}">
        <p14:creationId xmlns:p14="http://schemas.microsoft.com/office/powerpoint/2010/main" val="1229674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3999" y="2348880"/>
            <a:ext cx="8388464" cy="4392488"/>
          </a:xfrm>
        </p:spPr>
        <p:txBody>
          <a:bodyPr>
            <a:normAutofit/>
          </a:bodyPr>
          <a:lstStyle/>
          <a:p>
            <a:pPr>
              <a:tabLst>
                <a:tab pos="447675" algn="l"/>
              </a:tabLst>
            </a:pPr>
            <a:r>
              <a:rPr lang="de-DE" altLang="pt-PT" dirty="0" smtClean="0">
                <a:solidFill>
                  <a:schemeClr val="bg1"/>
                </a:solidFill>
                <a:latin typeface="Arial" panose="020B0604020202020204" pitchFamily="34" charset="0"/>
                <a:cs typeface="Arial" panose="020B0604020202020204" pitchFamily="34" charset="0"/>
              </a:rPr>
              <a:t>Geboren 1964, verheiratet, 4 Kinder</a:t>
            </a:r>
          </a:p>
          <a:p>
            <a:pPr>
              <a:tabLst>
                <a:tab pos="447675" algn="l"/>
              </a:tabLst>
            </a:pPr>
            <a:r>
              <a:rPr lang="de-DE" altLang="pt-PT" dirty="0" smtClean="0">
                <a:solidFill>
                  <a:schemeClr val="bg1"/>
                </a:solidFill>
                <a:latin typeface="Arial" panose="020B0604020202020204" pitchFamily="34" charset="0"/>
                <a:cs typeface="Arial" panose="020B0604020202020204" pitchFamily="34" charset="0"/>
              </a:rPr>
              <a:t>Dipl.- Ing. der Luft- und Raumfahrt</a:t>
            </a:r>
          </a:p>
          <a:p>
            <a:pPr>
              <a:tabLst>
                <a:tab pos="447675" algn="l"/>
              </a:tabLst>
            </a:pPr>
            <a:r>
              <a:rPr lang="de-DE" altLang="pt-PT" dirty="0" smtClean="0">
                <a:solidFill>
                  <a:schemeClr val="bg1"/>
                </a:solidFill>
                <a:latin typeface="Arial" panose="020B0604020202020204" pitchFamily="34" charset="0"/>
                <a:cs typeface="Arial" panose="020B0604020202020204" pitchFamily="34" charset="0"/>
              </a:rPr>
              <a:t>Ich bin kein Arzt, kein Heilpraktiker oder sonstiger Therapeut und habe keine schulmedizinische Ausbildung, stattdessen:</a:t>
            </a:r>
          </a:p>
          <a:p>
            <a:pPr>
              <a:tabLst>
                <a:tab pos="447675" algn="l"/>
              </a:tabLst>
            </a:pPr>
            <a:r>
              <a:rPr lang="de-DE" altLang="pt-PT" dirty="0" smtClean="0">
                <a:solidFill>
                  <a:schemeClr val="bg1"/>
                </a:solidFill>
                <a:latin typeface="Arial" panose="020B0604020202020204" pitchFamily="34" charset="0"/>
                <a:cs typeface="Arial" panose="020B0604020202020204" pitchFamily="34" charset="0"/>
              </a:rPr>
              <a:t>30 Jahre lang an einer fortschreitenden Arthrose mehrerer Gelenke erkrankt (Knie, Hüfte und Schulter)</a:t>
            </a:r>
          </a:p>
          <a:p>
            <a:pPr>
              <a:tabLst>
                <a:tab pos="447675" algn="l"/>
              </a:tabLst>
            </a:pPr>
            <a:r>
              <a:rPr lang="de-DE" altLang="pt-PT" dirty="0" smtClean="0">
                <a:solidFill>
                  <a:schemeClr val="bg1"/>
                </a:solidFill>
                <a:latin typeface="Arial" panose="020B0604020202020204" pitchFamily="34" charset="0"/>
                <a:cs typeface="Arial" panose="020B0604020202020204" pitchFamily="34" charset="0"/>
              </a:rPr>
              <a:t>1965 bis 2014 starke Allergien, auch temporäres Asthma</a:t>
            </a:r>
          </a:p>
          <a:p>
            <a:pPr>
              <a:tabLst>
                <a:tab pos="447675" algn="l"/>
              </a:tabLst>
            </a:pPr>
            <a:r>
              <a:rPr lang="de-DE" altLang="pt-PT" dirty="0" smtClean="0">
                <a:solidFill>
                  <a:schemeClr val="bg1"/>
                </a:solidFill>
                <a:latin typeface="Arial" panose="020B0604020202020204" pitchFamily="34" charset="0"/>
                <a:cs typeface="Arial" panose="020B0604020202020204" pitchFamily="34" charset="0"/>
              </a:rPr>
              <a:t>12 Jahre lang massive Herzprobleme</a:t>
            </a:r>
          </a:p>
          <a:p>
            <a:pPr>
              <a:tabLst>
                <a:tab pos="447675" algn="l"/>
              </a:tabLst>
            </a:pPr>
            <a:endParaRPr lang="de-DE" altLang="pt-PT" sz="200" dirty="0" smtClean="0">
              <a:solidFill>
                <a:schemeClr val="bg1"/>
              </a:solidFill>
              <a:latin typeface="Arial" panose="020B0604020202020204" pitchFamily="34" charset="0"/>
              <a:cs typeface="Arial" panose="020B0604020202020204" pitchFamily="34" charset="0"/>
            </a:endParaRPr>
          </a:p>
          <a:p>
            <a:pPr marL="0" indent="0" algn="ctr">
              <a:buNone/>
              <a:tabLst>
                <a:tab pos="447675" algn="l"/>
              </a:tabLst>
            </a:pPr>
            <a:r>
              <a:rPr lang="de-DE" altLang="pt-PT" b="1" u="sng" dirty="0" smtClean="0">
                <a:solidFill>
                  <a:srgbClr val="FF0000"/>
                </a:solidFill>
                <a:latin typeface="Arial" panose="020B0604020202020204" pitchFamily="34" charset="0"/>
                <a:cs typeface="Arial" panose="020B0604020202020204" pitchFamily="34" charset="0"/>
              </a:rPr>
              <a:t>2016: komplett beschwerdefrei auf allen 3 Gebieten</a:t>
            </a:r>
            <a:endParaRPr lang="de-DE" altLang="pt-PT" b="1" u="sng" dirty="0">
              <a:solidFill>
                <a:srgbClr val="FF0000"/>
              </a:solidFill>
              <a:latin typeface="Arial" panose="020B0604020202020204" pitchFamily="34" charset="0"/>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Personenangabe</a:t>
            </a:r>
            <a:endParaRPr lang="de-DE" sz="1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3</a:t>
            </a:fld>
            <a:endParaRPr lang="en-US" dirty="0"/>
          </a:p>
        </p:txBody>
      </p:sp>
    </p:spTree>
    <p:extLst>
      <p:ext uri="{BB962C8B-B14F-4D97-AF65-F5344CB8AC3E}">
        <p14:creationId xmlns:p14="http://schemas.microsoft.com/office/powerpoint/2010/main" val="17082936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Arthrose – Behandlungsschritte</a:t>
            </a:r>
            <a:endParaRPr lang="de-DE" sz="1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30</a:t>
            </a:fld>
            <a:endParaRPr lang="en-US" dirty="0"/>
          </a:p>
        </p:txBody>
      </p:sp>
      <p:sp>
        <p:nvSpPr>
          <p:cNvPr id="11" name="Ellipse 10"/>
          <p:cNvSpPr/>
          <p:nvPr/>
        </p:nvSpPr>
        <p:spPr>
          <a:xfrm>
            <a:off x="7956376" y="1669784"/>
            <a:ext cx="1008111"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UG 1-6</a:t>
            </a:r>
            <a:endParaRPr lang="de-DE" sz="1200" dirty="0"/>
          </a:p>
        </p:txBody>
      </p:sp>
      <p:sp>
        <p:nvSpPr>
          <p:cNvPr id="12" name="Rectangle 3"/>
          <p:cNvSpPr txBox="1">
            <a:spLocks noChangeArrowheads="1"/>
          </p:cNvSpPr>
          <p:nvPr/>
        </p:nvSpPr>
        <p:spPr>
          <a:xfrm>
            <a:off x="321861" y="2132856"/>
            <a:ext cx="8532480" cy="46531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tabLst>
                <a:tab pos="268288" algn="l"/>
              </a:tabLst>
            </a:pPr>
            <a:r>
              <a:rPr lang="de-DE" sz="2000" dirty="0" smtClean="0">
                <a:solidFill>
                  <a:schemeClr val="bg1"/>
                </a:solidFill>
                <a:latin typeface="Arial" panose="020B0604020202020204" pitchFamily="34" charset="0"/>
                <a:cs typeface="Arial" panose="020B0604020202020204" pitchFamily="34" charset="0"/>
              </a:rPr>
              <a:t>1. Schritt: Umstellung auf </a:t>
            </a:r>
            <a:r>
              <a:rPr lang="de-DE" sz="2000" dirty="0">
                <a:solidFill>
                  <a:schemeClr val="bg1"/>
                </a:solidFill>
                <a:latin typeface="Arial" panose="020B0604020202020204" pitchFamily="34" charset="0"/>
                <a:cs typeface="Arial" panose="020B0604020202020204" pitchFamily="34" charset="0"/>
              </a:rPr>
              <a:t>basische </a:t>
            </a:r>
            <a:r>
              <a:rPr lang="de-DE" sz="2000" dirty="0" smtClean="0">
                <a:solidFill>
                  <a:schemeClr val="bg1"/>
                </a:solidFill>
                <a:latin typeface="Arial" panose="020B0604020202020204" pitchFamily="34" charset="0"/>
                <a:cs typeface="Arial" panose="020B0604020202020204" pitchFamily="34" charset="0"/>
              </a:rPr>
              <a:t>Ernährung, viel Gemüse und Obst mit 	Antioxidantien (</a:t>
            </a:r>
            <a:r>
              <a:rPr lang="de-DE" sz="2000" dirty="0">
                <a:solidFill>
                  <a:schemeClr val="bg1"/>
                </a:solidFill>
                <a:latin typeface="Arial" panose="020B0604020202020204" pitchFamily="34" charset="0"/>
                <a:cs typeface="Arial" panose="020B0604020202020204" pitchFamily="34" charset="0"/>
                <a:hlinkClick r:id="rId3"/>
              </a:rPr>
              <a:t>Beispiel</a:t>
            </a:r>
            <a:r>
              <a:rPr lang="de-DE" sz="2000" dirty="0" smtClean="0">
                <a:solidFill>
                  <a:schemeClr val="bg1"/>
                </a:solidFill>
                <a:latin typeface="Arial" panose="020B0604020202020204" pitchFamily="34" charset="0"/>
                <a:cs typeface="Arial" panose="020B0604020202020204" pitchFamily="34" charset="0"/>
              </a:rPr>
              <a:t>), Raucherstopp </a:t>
            </a:r>
          </a:p>
          <a:p>
            <a:pPr marL="0" indent="0">
              <a:buNone/>
              <a:tabLst>
                <a:tab pos="268288" algn="l"/>
              </a:tabLst>
            </a:pPr>
            <a:r>
              <a:rPr lang="de-DE" sz="2000" dirty="0" smtClean="0">
                <a:solidFill>
                  <a:schemeClr val="bg1"/>
                </a:solidFill>
                <a:latin typeface="Arial" panose="020B0604020202020204" pitchFamily="34" charset="0"/>
                <a:cs typeface="Arial" panose="020B0604020202020204" pitchFamily="34" charset="0"/>
              </a:rPr>
              <a:t>2. Schritt: Reduktion von tierischem Eiweiß und GMO, kein Schweine-	</a:t>
            </a:r>
            <a:r>
              <a:rPr lang="de-DE" sz="2000" dirty="0" err="1" smtClean="0">
                <a:solidFill>
                  <a:schemeClr val="bg1"/>
                </a:solidFill>
                <a:latin typeface="Arial" panose="020B0604020202020204" pitchFamily="34" charset="0"/>
                <a:cs typeface="Arial" panose="020B0604020202020204" pitchFamily="34" charset="0"/>
              </a:rPr>
              <a:t>fleisch</a:t>
            </a:r>
            <a:r>
              <a:rPr lang="de-DE" sz="2000" dirty="0" smtClean="0">
                <a:solidFill>
                  <a:schemeClr val="bg1"/>
                </a:solidFill>
                <a:latin typeface="Arial" panose="020B0604020202020204" pitchFamily="34" charset="0"/>
                <a:cs typeface="Arial" panose="020B0604020202020204" pitchFamily="34" charset="0"/>
              </a:rPr>
              <a:t>, </a:t>
            </a:r>
            <a:r>
              <a:rPr lang="de-DE" sz="2000" dirty="0" smtClean="0">
                <a:solidFill>
                  <a:schemeClr val="bg1"/>
                </a:solidFill>
                <a:latin typeface="Arial" panose="020B0604020202020204" pitchFamily="34" charset="0"/>
                <a:cs typeface="Arial" panose="020B0604020202020204" pitchFamily="34" charset="0"/>
                <a:hlinkClick r:id="rId4"/>
              </a:rPr>
              <a:t>weniger lektinhaltige Getreideprodukte</a:t>
            </a:r>
            <a:r>
              <a:rPr lang="de-DE" sz="2000" dirty="0" smtClean="0">
                <a:solidFill>
                  <a:schemeClr val="bg1"/>
                </a:solidFill>
                <a:latin typeface="Arial" panose="020B0604020202020204" pitchFamily="34" charset="0"/>
                <a:cs typeface="Arial" panose="020B0604020202020204" pitchFamily="34" charset="0"/>
              </a:rPr>
              <a:t>, Verzicht auf alle 	Milchprodukte in Verbindung mit Vitamin K2 und B12-Supplementation</a:t>
            </a:r>
          </a:p>
          <a:p>
            <a:pPr marL="0" indent="0">
              <a:buFont typeface="Arial" panose="020B0604020202020204" pitchFamily="34" charset="0"/>
              <a:buNone/>
              <a:tabLst>
                <a:tab pos="358775" algn="l"/>
              </a:tabLst>
            </a:pPr>
            <a:r>
              <a:rPr lang="de-DE" sz="2000" dirty="0" smtClean="0">
                <a:solidFill>
                  <a:schemeClr val="bg1"/>
                </a:solidFill>
                <a:latin typeface="Arial" panose="020B0604020202020204" pitchFamily="34" charset="0"/>
                <a:cs typeface="Arial" panose="020B0604020202020204" pitchFamily="34" charset="0"/>
              </a:rPr>
              <a:t>3. Schritt: Entgiften durch Kurkuma, Propolis…</a:t>
            </a:r>
          </a:p>
          <a:p>
            <a:pPr marL="0" indent="0">
              <a:buFont typeface="Arial" panose="020B0604020202020204" pitchFamily="34" charset="0"/>
              <a:buNone/>
              <a:tabLst>
                <a:tab pos="358775" algn="l"/>
              </a:tabLst>
            </a:pPr>
            <a:r>
              <a:rPr lang="de-DE" sz="2000" dirty="0" smtClean="0">
                <a:solidFill>
                  <a:schemeClr val="bg1"/>
                </a:solidFill>
                <a:latin typeface="Arial" panose="020B0604020202020204" pitchFamily="34" charset="0"/>
                <a:cs typeface="Arial" panose="020B0604020202020204" pitchFamily="34" charset="0"/>
              </a:rPr>
              <a:t>4. Schritt: Gewichtsreduktion</a:t>
            </a:r>
          </a:p>
          <a:p>
            <a:pPr marL="0" indent="0">
              <a:buFont typeface="Arial" panose="020B0604020202020204" pitchFamily="34" charset="0"/>
              <a:buNone/>
              <a:tabLst>
                <a:tab pos="358775" algn="l"/>
              </a:tabLst>
            </a:pPr>
            <a:r>
              <a:rPr lang="de-DE" sz="2000" dirty="0" smtClean="0">
                <a:solidFill>
                  <a:schemeClr val="bg1"/>
                </a:solidFill>
                <a:latin typeface="Arial" panose="020B0604020202020204" pitchFamily="34" charset="0"/>
                <a:cs typeface="Arial" panose="020B0604020202020204" pitchFamily="34" charset="0"/>
              </a:rPr>
              <a:t>5. Schritt: Behandlung von Gicht, Rheuma, Borreliose…</a:t>
            </a:r>
          </a:p>
          <a:p>
            <a:pPr marL="0" indent="0">
              <a:buFont typeface="Arial" panose="020B0604020202020204" pitchFamily="34" charset="0"/>
              <a:buNone/>
              <a:tabLst>
                <a:tab pos="268288" algn="l"/>
              </a:tabLst>
            </a:pPr>
            <a:r>
              <a:rPr lang="de-DE" sz="2000" dirty="0" smtClean="0">
                <a:solidFill>
                  <a:schemeClr val="bg1"/>
                </a:solidFill>
                <a:latin typeface="Arial" panose="020B0604020202020204" pitchFamily="34" charset="0"/>
                <a:cs typeface="Arial" panose="020B0604020202020204" pitchFamily="34" charset="0"/>
              </a:rPr>
              <a:t>6. Schritt: Neben Arthrosenahrungsmittel in bestimmtem 	Umfang auch 	Nahrungsergänzungsmittel (Folie 45-48; teilweise teuer!)</a:t>
            </a:r>
          </a:p>
          <a:p>
            <a:pPr marL="0" indent="0">
              <a:buFont typeface="Arial" panose="020B0604020202020204" pitchFamily="34" charset="0"/>
              <a:buNone/>
              <a:tabLst>
                <a:tab pos="268288" algn="l"/>
              </a:tabLst>
            </a:pPr>
            <a:r>
              <a:rPr lang="de-DE" sz="2000" dirty="0" smtClean="0">
                <a:solidFill>
                  <a:schemeClr val="bg1"/>
                </a:solidFill>
                <a:latin typeface="Arial" panose="020B0604020202020204" pitchFamily="34" charset="0"/>
                <a:cs typeface="Arial" panose="020B0604020202020204" pitchFamily="34" charset="0"/>
              </a:rPr>
              <a:t>7. Schritt: </a:t>
            </a:r>
            <a:r>
              <a:rPr lang="de-DE" sz="2000" dirty="0" smtClean="0">
                <a:solidFill>
                  <a:schemeClr val="bg1"/>
                </a:solidFill>
                <a:latin typeface="Arial" panose="020B0604020202020204" pitchFamily="34" charset="0"/>
                <a:cs typeface="Arial" panose="020B0604020202020204" pitchFamily="34" charset="0"/>
                <a:hlinkClick r:id="rId5"/>
              </a:rPr>
              <a:t>Spezielle Knorpelnährstoffe</a:t>
            </a:r>
            <a:r>
              <a:rPr lang="de-DE" sz="2000" dirty="0" smtClean="0">
                <a:solidFill>
                  <a:schemeClr val="bg1"/>
                </a:solidFill>
                <a:latin typeface="Arial" panose="020B0604020202020204" pitchFamily="34" charset="0"/>
                <a:cs typeface="Arial" panose="020B0604020202020204" pitchFamily="34" charset="0"/>
              </a:rPr>
              <a:t>: Kieselsäure, Glucosamin, 	Chondroitin, Kollagenhydrolysat</a:t>
            </a:r>
          </a:p>
          <a:p>
            <a:pPr marL="0" indent="0">
              <a:buFont typeface="Arial" panose="020B0604020202020204" pitchFamily="34" charset="0"/>
              <a:buNone/>
              <a:tabLst>
                <a:tab pos="358775" algn="l"/>
              </a:tabLst>
            </a:pPr>
            <a:r>
              <a:rPr lang="de-DE" sz="2000" dirty="0" smtClean="0">
                <a:solidFill>
                  <a:schemeClr val="bg1"/>
                </a:solidFill>
                <a:latin typeface="Arial" panose="020B0604020202020204" pitchFamily="34" charset="0"/>
                <a:cs typeface="Arial" panose="020B0604020202020204" pitchFamily="34" charset="0"/>
              </a:rPr>
              <a:t>8. Schritt: gelenkschonende Ausdauersportarten</a:t>
            </a:r>
            <a:endParaRPr lang="de-DE" altLang="pt-PT" sz="20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38133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3999" y="2276872"/>
            <a:ext cx="8388464" cy="4464496"/>
          </a:xfrm>
        </p:spPr>
        <p:txBody>
          <a:bodyPr>
            <a:normAutofit/>
          </a:bodyPr>
          <a:lstStyle/>
          <a:p>
            <a:pPr marL="0" indent="0" algn="just">
              <a:buNone/>
              <a:tabLst>
                <a:tab pos="447675" algn="l"/>
              </a:tabLst>
            </a:pPr>
            <a:r>
              <a:rPr lang="de-DE" sz="2000" dirty="0">
                <a:solidFill>
                  <a:schemeClr val="bg1"/>
                </a:solidFill>
                <a:latin typeface="Arial" panose="020B0604020202020204" pitchFamily="34" charset="0"/>
                <a:cs typeface="Arial" panose="020B0604020202020204" pitchFamily="34" charset="0"/>
              </a:rPr>
              <a:t>Die </a:t>
            </a:r>
            <a:r>
              <a:rPr lang="de-DE" sz="2000" b="1" dirty="0">
                <a:solidFill>
                  <a:schemeClr val="bg1"/>
                </a:solidFill>
                <a:latin typeface="Arial" panose="020B0604020202020204" pitchFamily="34" charset="0"/>
                <a:cs typeface="Arial" panose="020B0604020202020204" pitchFamily="34" charset="0"/>
              </a:rPr>
              <a:t>„chronisch latente Azidose“</a:t>
            </a:r>
            <a:r>
              <a:rPr lang="de-DE" sz="2000" dirty="0">
                <a:solidFill>
                  <a:schemeClr val="bg1"/>
                </a:solidFill>
                <a:latin typeface="Arial" panose="020B0604020202020204" pitchFamily="34" charset="0"/>
                <a:cs typeface="Arial" panose="020B0604020202020204" pitchFamily="34" charset="0"/>
              </a:rPr>
              <a:t> (CLA) ist nach F.F. Sander ein Zustand, bei dem die basischen Pufferreserven im Blut teilweise bereits verbraucht sind, es aber noch nicht zu einer pH-Wert-Veränderung gekommen ist. Körpereigene Reserven werden angegriffen und Mineralsalze, die in Knochen und Zähnen eingelagert sind, werden freigesetzt. Dieser Zustand kann unterschiedliche Erkrankungen begünstigen oder verschlimmern. Obwohl die Ergebnisse zahlreicher Studien eine größere Beachtung des Säure-Basen-Haushalts verdienen würden, ist die latente Azidose schulmedizinisch nicht immer anerkannt. Im Rahmen der komplementären (ergänzenden, alternativen) Medizin gilt die Funktionsstörung hingegen als akzeptiert.</a:t>
            </a:r>
            <a:endParaRPr lang="de-DE" altLang="pt-PT" sz="2000" dirty="0">
              <a:solidFill>
                <a:schemeClr val="bg1"/>
              </a:solidFill>
              <a:latin typeface="Arial" panose="020B0604020202020204" pitchFamily="34" charset="0"/>
              <a:cs typeface="Arial" panose="020B0604020202020204" pitchFamily="34" charset="0"/>
            </a:endParaRPr>
          </a:p>
          <a:p>
            <a:pPr marL="0" indent="0" algn="just">
              <a:buNone/>
              <a:tabLst>
                <a:tab pos="447675" algn="l"/>
              </a:tabLst>
            </a:pPr>
            <a:endParaRPr lang="de-DE" altLang="pt-PT" sz="2000" dirty="0">
              <a:solidFill>
                <a:schemeClr val="bg1"/>
              </a:solidFill>
              <a:latin typeface="Arial" panose="020B0604020202020204" pitchFamily="34" charset="0"/>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hlinkClick r:id="rId3"/>
              </a:rPr>
              <a:t>Definition: Azidose / Übersäuerung</a:t>
            </a:r>
            <a:endParaRPr lang="de-DE" sz="1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31</a:t>
            </a:fld>
            <a:endParaRPr lang="en-US" dirty="0"/>
          </a:p>
        </p:txBody>
      </p:sp>
      <p:sp>
        <p:nvSpPr>
          <p:cNvPr id="5" name="Ellipse 4"/>
          <p:cNvSpPr/>
          <p:nvPr/>
        </p:nvSpPr>
        <p:spPr>
          <a:xfrm>
            <a:off x="8040487" y="1669784"/>
            <a:ext cx="773900"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UG 3</a:t>
            </a:r>
            <a:endParaRPr lang="de-DE" sz="1200" dirty="0"/>
          </a:p>
        </p:txBody>
      </p:sp>
    </p:spTree>
    <p:extLst>
      <p:ext uri="{BB962C8B-B14F-4D97-AF65-F5344CB8AC3E}">
        <p14:creationId xmlns:p14="http://schemas.microsoft.com/office/powerpoint/2010/main" val="28266040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8513" y="2276872"/>
            <a:ext cx="8388464" cy="4464496"/>
          </a:xfrm>
        </p:spPr>
        <p:txBody>
          <a:bodyPr>
            <a:normAutofit/>
          </a:bodyPr>
          <a:lstStyle/>
          <a:p>
            <a:pPr marL="0" indent="0">
              <a:buNone/>
              <a:tabLst>
                <a:tab pos="447675" algn="l"/>
              </a:tabLst>
            </a:pPr>
            <a:r>
              <a:rPr lang="de-DE" sz="2000" dirty="0">
                <a:solidFill>
                  <a:schemeClr val="bg1"/>
                </a:solidFill>
                <a:latin typeface="Arial" panose="020B0604020202020204" pitchFamily="34" charset="0"/>
                <a:cs typeface="Arial" panose="020B0604020202020204" pitchFamily="34" charset="0"/>
              </a:rPr>
              <a:t>Auszug aus </a:t>
            </a:r>
            <a:r>
              <a:rPr lang="de-DE" sz="2000" dirty="0">
                <a:solidFill>
                  <a:schemeClr val="bg1"/>
                </a:solidFill>
                <a:latin typeface="Arial" panose="020B0604020202020204" pitchFamily="34" charset="0"/>
                <a:cs typeface="Arial" panose="020B0604020202020204" pitchFamily="34" charset="0"/>
                <a:hlinkClick r:id="rId3"/>
              </a:rPr>
              <a:t>http://www.saeure-basen-ratgeber.de/grundlagen/ph-wert-puffersystem</a:t>
            </a:r>
            <a:r>
              <a:rPr lang="de-DE" sz="2000" dirty="0" smtClean="0">
                <a:solidFill>
                  <a:schemeClr val="bg1"/>
                </a:solidFill>
                <a:latin typeface="Arial" panose="020B0604020202020204" pitchFamily="34" charset="0"/>
                <a:cs typeface="Arial" panose="020B0604020202020204" pitchFamily="34" charset="0"/>
                <a:hlinkClick r:id="rId3"/>
              </a:rPr>
              <a:t>/</a:t>
            </a:r>
            <a:r>
              <a:rPr lang="de-DE" sz="2000" dirty="0" smtClean="0">
                <a:solidFill>
                  <a:schemeClr val="bg1"/>
                </a:solidFill>
                <a:latin typeface="Arial" panose="020B0604020202020204" pitchFamily="34" charset="0"/>
                <a:cs typeface="Arial" panose="020B0604020202020204" pitchFamily="34" charset="0"/>
              </a:rPr>
              <a:t> </a:t>
            </a:r>
          </a:p>
          <a:p>
            <a:pPr marL="0" indent="0">
              <a:buNone/>
              <a:tabLst>
                <a:tab pos="447675" algn="l"/>
              </a:tabLst>
            </a:pPr>
            <a:r>
              <a:rPr lang="de-DE" altLang="pt-PT" sz="2000" dirty="0" smtClean="0">
                <a:solidFill>
                  <a:schemeClr val="bg1"/>
                </a:solidFill>
                <a:latin typeface="Arial" panose="020B0604020202020204" pitchFamily="34" charset="0"/>
                <a:cs typeface="Arial" panose="020B0604020202020204" pitchFamily="34" charset="0"/>
              </a:rPr>
              <a:t>Die </a:t>
            </a:r>
            <a:r>
              <a:rPr lang="de-DE" altLang="pt-PT" sz="2000" dirty="0">
                <a:solidFill>
                  <a:schemeClr val="bg1"/>
                </a:solidFill>
                <a:latin typeface="Arial" panose="020B0604020202020204" pitchFamily="34" charset="0"/>
                <a:cs typeface="Arial" panose="020B0604020202020204" pitchFamily="34" charset="0"/>
              </a:rPr>
              <a:t>Puffersysteme des Körpers im Überblick:</a:t>
            </a:r>
          </a:p>
          <a:p>
            <a:pPr marL="0" indent="0">
              <a:buNone/>
              <a:tabLst>
                <a:tab pos="447675" algn="l"/>
              </a:tabLst>
            </a:pPr>
            <a:r>
              <a:rPr lang="de-DE" altLang="pt-PT" sz="2000" dirty="0" smtClean="0">
                <a:solidFill>
                  <a:schemeClr val="bg1"/>
                </a:solidFill>
                <a:latin typeface="Arial" panose="020B0604020202020204" pitchFamily="34" charset="0"/>
                <a:cs typeface="Arial" panose="020B0604020202020204" pitchFamily="34" charset="0"/>
              </a:rPr>
              <a:t>Im </a:t>
            </a:r>
            <a:r>
              <a:rPr lang="de-DE" altLang="pt-PT" sz="2000" dirty="0">
                <a:solidFill>
                  <a:schemeClr val="bg1"/>
                </a:solidFill>
                <a:latin typeface="Arial" panose="020B0604020202020204" pitchFamily="34" charset="0"/>
                <a:cs typeface="Arial" panose="020B0604020202020204" pitchFamily="34" charset="0"/>
              </a:rPr>
              <a:t>Blut: Der </a:t>
            </a:r>
            <a:r>
              <a:rPr lang="de-DE" altLang="pt-PT" sz="2000" dirty="0" err="1">
                <a:solidFill>
                  <a:schemeClr val="bg1"/>
                </a:solidFill>
                <a:latin typeface="Arial" panose="020B0604020202020204" pitchFamily="34" charset="0"/>
                <a:cs typeface="Arial" panose="020B0604020202020204" pitchFamily="34" charset="0"/>
              </a:rPr>
              <a:t>Bicarbonat</a:t>
            </a:r>
            <a:r>
              <a:rPr lang="de-DE" altLang="pt-PT" sz="2000" dirty="0">
                <a:solidFill>
                  <a:schemeClr val="bg1"/>
                </a:solidFill>
                <a:latin typeface="Arial" panose="020B0604020202020204" pitchFamily="34" charset="0"/>
                <a:cs typeface="Arial" panose="020B0604020202020204" pitchFamily="34" charset="0"/>
              </a:rPr>
              <a:t>-Puffer – der größte Puffer im Körper stabilisiert den pH-Wert</a:t>
            </a:r>
          </a:p>
          <a:p>
            <a:pPr marL="0" indent="0">
              <a:buNone/>
              <a:tabLst>
                <a:tab pos="447675" algn="l"/>
              </a:tabLst>
            </a:pPr>
            <a:r>
              <a:rPr lang="de-DE" altLang="pt-PT" sz="2000" dirty="0" smtClean="0">
                <a:solidFill>
                  <a:schemeClr val="bg1"/>
                </a:solidFill>
                <a:latin typeface="Arial" panose="020B0604020202020204" pitchFamily="34" charset="0"/>
                <a:cs typeface="Arial" panose="020B0604020202020204" pitchFamily="34" charset="0"/>
              </a:rPr>
              <a:t>In </a:t>
            </a:r>
            <a:r>
              <a:rPr lang="de-DE" altLang="pt-PT" sz="2000" dirty="0">
                <a:solidFill>
                  <a:schemeClr val="bg1"/>
                </a:solidFill>
                <a:latin typeface="Arial" panose="020B0604020202020204" pitchFamily="34" charset="0"/>
                <a:cs typeface="Arial" panose="020B0604020202020204" pitchFamily="34" charset="0"/>
              </a:rPr>
              <a:t>der Lunge: Ausatmung von Kohlendioxid (pulmonale Regulation)</a:t>
            </a:r>
          </a:p>
          <a:p>
            <a:pPr marL="0" indent="0">
              <a:buNone/>
              <a:tabLst>
                <a:tab pos="447675" algn="l"/>
              </a:tabLst>
            </a:pPr>
            <a:r>
              <a:rPr lang="de-DE" altLang="pt-PT" sz="2000" dirty="0" smtClean="0">
                <a:solidFill>
                  <a:schemeClr val="bg1"/>
                </a:solidFill>
                <a:latin typeface="Arial" panose="020B0604020202020204" pitchFamily="34" charset="0"/>
                <a:cs typeface="Arial" panose="020B0604020202020204" pitchFamily="34" charset="0"/>
              </a:rPr>
              <a:t>In </a:t>
            </a:r>
            <a:r>
              <a:rPr lang="de-DE" altLang="pt-PT" sz="2000" dirty="0">
                <a:solidFill>
                  <a:schemeClr val="bg1"/>
                </a:solidFill>
                <a:latin typeface="Arial" panose="020B0604020202020204" pitchFamily="34" charset="0"/>
                <a:cs typeface="Arial" panose="020B0604020202020204" pitchFamily="34" charset="0"/>
              </a:rPr>
              <a:t>der Niere: Ausscheidung von H+-Ionen (renale Regulation)</a:t>
            </a:r>
          </a:p>
          <a:p>
            <a:pPr marL="0" indent="0">
              <a:buNone/>
              <a:tabLst>
                <a:tab pos="447675" algn="l"/>
              </a:tabLst>
            </a:pPr>
            <a:r>
              <a:rPr lang="de-DE" altLang="pt-PT" sz="2000" dirty="0" smtClean="0">
                <a:solidFill>
                  <a:schemeClr val="bg1"/>
                </a:solidFill>
                <a:latin typeface="Arial" panose="020B0604020202020204" pitchFamily="34" charset="0"/>
                <a:cs typeface="Arial" panose="020B0604020202020204" pitchFamily="34" charset="0"/>
              </a:rPr>
              <a:t>In </a:t>
            </a:r>
            <a:r>
              <a:rPr lang="de-DE" altLang="pt-PT" sz="2000" dirty="0">
                <a:solidFill>
                  <a:schemeClr val="bg1"/>
                </a:solidFill>
                <a:latin typeface="Arial" panose="020B0604020202020204" pitchFamily="34" charset="0"/>
                <a:cs typeface="Arial" panose="020B0604020202020204" pitchFamily="34" charset="0"/>
              </a:rPr>
              <a:t>der Leber: </a:t>
            </a:r>
            <a:r>
              <a:rPr lang="de-DE" altLang="pt-PT" sz="2000" dirty="0" err="1">
                <a:solidFill>
                  <a:schemeClr val="bg1"/>
                </a:solidFill>
                <a:latin typeface="Arial" panose="020B0604020202020204" pitchFamily="34" charset="0"/>
                <a:cs typeface="Arial" panose="020B0604020202020204" pitchFamily="34" charset="0"/>
              </a:rPr>
              <a:t>Glucoseneubildung</a:t>
            </a:r>
            <a:r>
              <a:rPr lang="de-DE" altLang="pt-PT" sz="2000" dirty="0">
                <a:solidFill>
                  <a:schemeClr val="bg1"/>
                </a:solidFill>
                <a:latin typeface="Arial" panose="020B0604020202020204" pitchFamily="34" charset="0"/>
                <a:cs typeface="Arial" panose="020B0604020202020204" pitchFamily="34" charset="0"/>
              </a:rPr>
              <a:t> und damit Abbau von Laktat</a:t>
            </a:r>
          </a:p>
          <a:p>
            <a:pPr marL="0" indent="0">
              <a:buNone/>
              <a:tabLst>
                <a:tab pos="447675" algn="l"/>
              </a:tabLst>
            </a:pPr>
            <a:r>
              <a:rPr lang="de-DE" altLang="pt-PT" sz="2000" dirty="0" smtClean="0">
                <a:solidFill>
                  <a:schemeClr val="bg1"/>
                </a:solidFill>
                <a:latin typeface="Arial" panose="020B0604020202020204" pitchFamily="34" charset="0"/>
                <a:cs typeface="Arial" panose="020B0604020202020204" pitchFamily="34" charset="0"/>
              </a:rPr>
              <a:t>Im </a:t>
            </a:r>
            <a:r>
              <a:rPr lang="de-DE" altLang="pt-PT" sz="2000" dirty="0">
                <a:solidFill>
                  <a:schemeClr val="bg1"/>
                </a:solidFill>
                <a:latin typeface="Arial" panose="020B0604020202020204" pitchFamily="34" charset="0"/>
                <a:cs typeface="Arial" panose="020B0604020202020204" pitchFamily="34" charset="0"/>
              </a:rPr>
              <a:t>Skelettmuskel: Abbau von Laktat</a:t>
            </a:r>
          </a:p>
          <a:p>
            <a:pPr marL="0" indent="0">
              <a:buNone/>
              <a:tabLst>
                <a:tab pos="447675" algn="l"/>
              </a:tabLst>
            </a:pPr>
            <a:r>
              <a:rPr lang="de-DE" altLang="pt-PT" sz="2000" dirty="0" smtClean="0">
                <a:solidFill>
                  <a:schemeClr val="bg1"/>
                </a:solidFill>
                <a:latin typeface="Arial" panose="020B0604020202020204" pitchFamily="34" charset="0"/>
                <a:cs typeface="Arial" panose="020B0604020202020204" pitchFamily="34" charset="0"/>
              </a:rPr>
              <a:t>Im </a:t>
            </a:r>
            <a:r>
              <a:rPr lang="de-DE" altLang="pt-PT" sz="2000" dirty="0">
                <a:solidFill>
                  <a:schemeClr val="bg1"/>
                </a:solidFill>
                <a:latin typeface="Arial" panose="020B0604020202020204" pitchFamily="34" charset="0"/>
                <a:cs typeface="Arial" panose="020B0604020202020204" pitchFamily="34" charset="0"/>
              </a:rPr>
              <a:t>Knochen: Basische Calciumsalze als Gerüstsubstanz</a:t>
            </a:r>
          </a:p>
          <a:p>
            <a:pPr marL="0" indent="0">
              <a:buNone/>
              <a:tabLst>
                <a:tab pos="447675" algn="l"/>
              </a:tabLst>
            </a:pPr>
            <a:endParaRPr lang="de-DE" altLang="pt-PT" sz="2000" dirty="0">
              <a:solidFill>
                <a:schemeClr val="bg1"/>
              </a:solidFill>
              <a:latin typeface="Arial" panose="020B0604020202020204" pitchFamily="34" charset="0"/>
              <a:cs typeface="Arial" panose="020B0604020202020204" pitchFamily="34" charset="0"/>
            </a:endParaRPr>
          </a:p>
          <a:p>
            <a:pPr marL="0" indent="0">
              <a:buNone/>
              <a:tabLst>
                <a:tab pos="447675" algn="l"/>
              </a:tabLst>
            </a:pPr>
            <a:endParaRPr lang="de-DE" altLang="pt-PT" sz="2000" dirty="0">
              <a:solidFill>
                <a:schemeClr val="bg1"/>
              </a:solidFill>
              <a:latin typeface="Arial" panose="020B0604020202020204" pitchFamily="34" charset="0"/>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Schritt 1: Säure – Basen - Haushalt</a:t>
            </a:r>
            <a:endParaRPr lang="de-DE" sz="1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32</a:t>
            </a:fld>
            <a:endParaRPr lang="en-US" dirty="0"/>
          </a:p>
        </p:txBody>
      </p:sp>
      <p:sp>
        <p:nvSpPr>
          <p:cNvPr id="5" name="Ellipse 4"/>
          <p:cNvSpPr/>
          <p:nvPr/>
        </p:nvSpPr>
        <p:spPr>
          <a:xfrm>
            <a:off x="8040487" y="1669784"/>
            <a:ext cx="773900"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UG 3</a:t>
            </a:r>
            <a:endParaRPr lang="de-DE" sz="1200" dirty="0"/>
          </a:p>
        </p:txBody>
      </p:sp>
    </p:spTree>
    <p:extLst>
      <p:ext uri="{BB962C8B-B14F-4D97-AF65-F5344CB8AC3E}">
        <p14:creationId xmlns:p14="http://schemas.microsoft.com/office/powerpoint/2010/main" val="16569404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3999" y="2276872"/>
            <a:ext cx="8388464" cy="4464496"/>
          </a:xfrm>
        </p:spPr>
        <p:txBody>
          <a:bodyPr>
            <a:normAutofit/>
          </a:bodyPr>
          <a:lstStyle/>
          <a:p>
            <a:pPr marL="0" indent="0" algn="just">
              <a:buNone/>
              <a:tabLst>
                <a:tab pos="447675" algn="l"/>
              </a:tabLst>
            </a:pPr>
            <a:r>
              <a:rPr lang="de-DE" sz="2000" dirty="0">
                <a:solidFill>
                  <a:schemeClr val="bg1"/>
                </a:solidFill>
                <a:latin typeface="Arial" panose="020B0604020202020204" pitchFamily="34" charset="0"/>
                <a:cs typeface="Arial" panose="020B0604020202020204" pitchFamily="34" charset="0"/>
              </a:rPr>
              <a:t>Auszug aus </a:t>
            </a:r>
            <a:r>
              <a:rPr lang="de-DE" sz="2000" dirty="0">
                <a:solidFill>
                  <a:schemeClr val="bg1"/>
                </a:solidFill>
                <a:latin typeface="Arial" panose="020B0604020202020204" pitchFamily="34" charset="0"/>
                <a:cs typeface="Arial" panose="020B0604020202020204" pitchFamily="34" charset="0"/>
                <a:hlinkClick r:id="rId3"/>
              </a:rPr>
              <a:t>http://</a:t>
            </a:r>
            <a:r>
              <a:rPr lang="de-DE" sz="2000" dirty="0" smtClean="0">
                <a:solidFill>
                  <a:schemeClr val="bg1"/>
                </a:solidFill>
                <a:latin typeface="Arial" panose="020B0604020202020204" pitchFamily="34" charset="0"/>
                <a:cs typeface="Arial" panose="020B0604020202020204" pitchFamily="34" charset="0"/>
                <a:hlinkClick r:id="rId3"/>
              </a:rPr>
              <a:t>www.arthrose-im-knie.info/betrug-der-nahrungs-ergaenzungsmittel-industrie/</a:t>
            </a:r>
            <a:r>
              <a:rPr lang="de-DE" sz="2000" dirty="0" smtClean="0">
                <a:solidFill>
                  <a:schemeClr val="bg1"/>
                </a:solidFill>
                <a:latin typeface="Arial" panose="020B0604020202020204" pitchFamily="34" charset="0"/>
                <a:cs typeface="Arial" panose="020B0604020202020204" pitchFamily="34" charset="0"/>
              </a:rPr>
              <a:t> </a:t>
            </a:r>
          </a:p>
          <a:p>
            <a:pPr marL="0" indent="0" algn="just">
              <a:buNone/>
              <a:tabLst>
                <a:tab pos="447675" algn="l"/>
              </a:tabLst>
            </a:pPr>
            <a:r>
              <a:rPr lang="de-DE" sz="2000" dirty="0">
                <a:solidFill>
                  <a:schemeClr val="bg1"/>
                </a:solidFill>
                <a:latin typeface="Arial" panose="020B0604020202020204" pitchFamily="34" charset="0"/>
                <a:cs typeface="Arial" panose="020B0604020202020204" pitchFamily="34" charset="0"/>
              </a:rPr>
              <a:t>Für eine Heilung sind dringend die </a:t>
            </a:r>
            <a:r>
              <a:rPr lang="de-DE" sz="2000" dirty="0" smtClean="0">
                <a:solidFill>
                  <a:schemeClr val="bg1"/>
                </a:solidFill>
                <a:latin typeface="Arial" panose="020B0604020202020204" pitchFamily="34" charset="0"/>
                <a:cs typeface="Arial" panose="020B0604020202020204" pitchFamily="34" charset="0"/>
              </a:rPr>
              <a:t>Ernährungsgewohnheiten </a:t>
            </a:r>
            <a:r>
              <a:rPr lang="de-DE" sz="2000" dirty="0">
                <a:solidFill>
                  <a:schemeClr val="bg1"/>
                </a:solidFill>
                <a:latin typeface="Arial" panose="020B0604020202020204" pitchFamily="34" charset="0"/>
                <a:cs typeface="Arial" panose="020B0604020202020204" pitchFamily="34" charset="0"/>
              </a:rPr>
              <a:t>zu ändern. Denn was nützt es, wenn der Körper weiterhin durch falsche Nahrung übersäuert wird, und parallel ein paar Nahrungsergänzungskapseln eingenommen werden? Der Körper bleibt natürlich weiter übersäuert und bezieht die notwendigen Mineralien aus Gelenken, Organen usw</a:t>
            </a:r>
            <a:r>
              <a:rPr lang="de-DE" sz="2000" dirty="0" smtClean="0">
                <a:solidFill>
                  <a:schemeClr val="bg1"/>
                </a:solidFill>
                <a:latin typeface="Arial" panose="020B0604020202020204" pitchFamily="34" charset="0"/>
                <a:cs typeface="Arial" panose="020B0604020202020204" pitchFamily="34" charset="0"/>
              </a:rPr>
              <a:t>. </a:t>
            </a:r>
            <a:endParaRPr lang="de-DE" sz="2000" dirty="0">
              <a:solidFill>
                <a:schemeClr val="bg1"/>
              </a:solidFill>
              <a:latin typeface="Arial" panose="020B0604020202020204" pitchFamily="34" charset="0"/>
              <a:cs typeface="Arial" panose="020B0604020202020204" pitchFamily="34" charset="0"/>
            </a:endParaRPr>
          </a:p>
          <a:p>
            <a:pPr marL="0" indent="0" algn="just">
              <a:buNone/>
              <a:tabLst>
                <a:tab pos="447675" algn="l"/>
              </a:tabLst>
            </a:pPr>
            <a:r>
              <a:rPr lang="de-DE" sz="2000" dirty="0" smtClean="0">
                <a:solidFill>
                  <a:schemeClr val="bg1"/>
                </a:solidFill>
                <a:latin typeface="Arial" panose="020B0604020202020204" pitchFamily="34" charset="0"/>
                <a:cs typeface="Arial" panose="020B0604020202020204" pitchFamily="34" charset="0"/>
              </a:rPr>
              <a:t>Eine </a:t>
            </a:r>
            <a:r>
              <a:rPr lang="de-DE" sz="2000" dirty="0">
                <a:solidFill>
                  <a:schemeClr val="bg1"/>
                </a:solidFill>
                <a:latin typeface="Arial" panose="020B0604020202020204" pitchFamily="34" charset="0"/>
                <a:cs typeface="Arial" panose="020B0604020202020204" pitchFamily="34" charset="0"/>
              </a:rPr>
              <a:t>einmalige pH-Messung im Urin ist für die Diagnose einer </a:t>
            </a:r>
            <a:r>
              <a:rPr lang="de-DE" sz="2000" dirty="0" smtClean="0">
                <a:solidFill>
                  <a:schemeClr val="bg1"/>
                </a:solidFill>
                <a:latin typeface="Arial" panose="020B0604020202020204" pitchFamily="34" charset="0"/>
                <a:cs typeface="Arial" panose="020B0604020202020204" pitchFamily="34" charset="0"/>
              </a:rPr>
              <a:t>Azidose </a:t>
            </a:r>
            <a:r>
              <a:rPr lang="de-DE" sz="2000" dirty="0">
                <a:solidFill>
                  <a:schemeClr val="bg1"/>
                </a:solidFill>
                <a:latin typeface="Arial" panose="020B0604020202020204" pitchFamily="34" charset="0"/>
                <a:cs typeface="Arial" panose="020B0604020202020204" pitchFamily="34" charset="0"/>
              </a:rPr>
              <a:t>zu ungenau. Weniger als 1% der </a:t>
            </a:r>
            <a:r>
              <a:rPr lang="de-DE" sz="2000" dirty="0" smtClean="0">
                <a:solidFill>
                  <a:schemeClr val="bg1"/>
                </a:solidFill>
                <a:latin typeface="Arial" panose="020B0604020202020204" pitchFamily="34" charset="0"/>
                <a:cs typeface="Arial" panose="020B0604020202020204" pitchFamily="34" charset="0"/>
              </a:rPr>
              <a:t>Gesamtsäure-ausscheidung </a:t>
            </a:r>
            <a:r>
              <a:rPr lang="de-DE" sz="2000" dirty="0">
                <a:solidFill>
                  <a:schemeClr val="bg1"/>
                </a:solidFill>
                <a:latin typeface="Arial" panose="020B0604020202020204" pitchFamily="34" charset="0"/>
                <a:cs typeface="Arial" panose="020B0604020202020204" pitchFamily="34" charset="0"/>
              </a:rPr>
              <a:t>im Urin findet in Form von freien Säuren statt. Aber nur diese sind mit pH-Teststreifen messbar. Die restlichen 99% der über den Urin ausgeschiedenen Säuren werden in anderer Form ausgeschieden </a:t>
            </a:r>
            <a:r>
              <a:rPr lang="de-DE" sz="2000" dirty="0" smtClean="0">
                <a:solidFill>
                  <a:schemeClr val="bg1"/>
                </a:solidFill>
                <a:latin typeface="Arial" panose="020B0604020202020204" pitchFamily="34" charset="0"/>
                <a:cs typeface="Arial" panose="020B0604020202020204" pitchFamily="34" charset="0"/>
              </a:rPr>
              <a:t>und </a:t>
            </a:r>
            <a:r>
              <a:rPr lang="de-DE" sz="2000" dirty="0">
                <a:solidFill>
                  <a:schemeClr val="bg1"/>
                </a:solidFill>
                <a:latin typeface="Arial" panose="020B0604020202020204" pitchFamily="34" charset="0"/>
                <a:cs typeface="Arial" panose="020B0604020202020204" pitchFamily="34" charset="0"/>
              </a:rPr>
              <a:t>sind daher mit pH-Teststreifen nicht feststellbar</a:t>
            </a:r>
            <a:r>
              <a:rPr lang="de-DE" sz="2000" dirty="0" smtClean="0">
                <a:solidFill>
                  <a:schemeClr val="bg1"/>
                </a:solidFill>
                <a:latin typeface="Arial" panose="020B0604020202020204" pitchFamily="34" charset="0"/>
                <a:cs typeface="Arial" panose="020B0604020202020204" pitchFamily="34" charset="0"/>
              </a:rPr>
              <a:t>.</a:t>
            </a:r>
            <a:endParaRPr lang="de-DE" altLang="pt-PT" sz="2000" dirty="0">
              <a:solidFill>
                <a:schemeClr val="bg1"/>
              </a:solidFill>
              <a:latin typeface="Arial" panose="020B0604020202020204" pitchFamily="34" charset="0"/>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Schritt 1: Azidose Testverfahren</a:t>
            </a:r>
            <a:endParaRPr lang="de-DE" sz="1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33</a:t>
            </a:fld>
            <a:endParaRPr lang="en-US" dirty="0"/>
          </a:p>
        </p:txBody>
      </p:sp>
      <p:sp>
        <p:nvSpPr>
          <p:cNvPr id="5" name="Ellipse 4"/>
          <p:cNvSpPr/>
          <p:nvPr/>
        </p:nvSpPr>
        <p:spPr>
          <a:xfrm>
            <a:off x="8040487" y="1669784"/>
            <a:ext cx="773900"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UG 3</a:t>
            </a:r>
            <a:endParaRPr lang="de-DE" sz="1200" dirty="0"/>
          </a:p>
        </p:txBody>
      </p:sp>
    </p:spTree>
    <p:extLst>
      <p:ext uri="{BB962C8B-B14F-4D97-AF65-F5344CB8AC3E}">
        <p14:creationId xmlns:p14="http://schemas.microsoft.com/office/powerpoint/2010/main" val="15166849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3999" y="2276872"/>
            <a:ext cx="8388464" cy="1800200"/>
          </a:xfrm>
        </p:spPr>
        <p:txBody>
          <a:bodyPr>
            <a:normAutofit/>
          </a:bodyPr>
          <a:lstStyle/>
          <a:p>
            <a:pPr marL="0" indent="0">
              <a:buNone/>
              <a:tabLst>
                <a:tab pos="447675" algn="l"/>
              </a:tabLst>
            </a:pPr>
            <a:r>
              <a:rPr lang="de-DE" altLang="pt-PT" sz="2200" dirty="0">
                <a:solidFill>
                  <a:schemeClr val="bg1"/>
                </a:solidFill>
                <a:latin typeface="Arial" panose="020B0604020202020204" pitchFamily="34" charset="0"/>
                <a:cs typeface="Arial" panose="020B0604020202020204" pitchFamily="34" charset="0"/>
              </a:rPr>
              <a:t>Testverfahren zur Erkennung einer chronisch latenten Übersäuerung (Azidose)</a:t>
            </a:r>
            <a:endParaRPr lang="de-DE" sz="2200" dirty="0" smtClean="0">
              <a:solidFill>
                <a:schemeClr val="bg1"/>
              </a:solidFill>
              <a:latin typeface="Arial" panose="020B0604020202020204" pitchFamily="34" charset="0"/>
              <a:cs typeface="Arial" panose="020B0604020202020204" pitchFamily="34" charset="0"/>
              <a:hlinkClick r:id="rId3"/>
            </a:endParaRPr>
          </a:p>
          <a:p>
            <a:pPr marL="0" indent="0">
              <a:buNone/>
              <a:tabLst>
                <a:tab pos="447675" algn="l"/>
              </a:tabLst>
            </a:pPr>
            <a:r>
              <a:rPr lang="de-DE" sz="2200" dirty="0" smtClean="0">
                <a:solidFill>
                  <a:schemeClr val="bg1"/>
                </a:solidFill>
                <a:latin typeface="Arial" panose="020B0604020202020204" pitchFamily="34" charset="0"/>
                <a:cs typeface="Arial" panose="020B0604020202020204" pitchFamily="34" charset="0"/>
                <a:hlinkClick r:id="rId3"/>
              </a:rPr>
              <a:t>Komplexe Messverfahren.</a:t>
            </a:r>
            <a:r>
              <a:rPr lang="de-DE" sz="2200" dirty="0">
                <a:solidFill>
                  <a:schemeClr val="bg1"/>
                </a:solidFill>
                <a:latin typeface="Arial" panose="020B0604020202020204" pitchFamily="34" charset="0"/>
                <a:cs typeface="Arial" panose="020B0604020202020204" pitchFamily="34" charset="0"/>
              </a:rPr>
              <a:t> </a:t>
            </a:r>
            <a:endParaRPr lang="de-DE" sz="2200" dirty="0" smtClean="0">
              <a:solidFill>
                <a:schemeClr val="bg1"/>
              </a:solidFill>
              <a:latin typeface="Arial" panose="020B0604020202020204" pitchFamily="34" charset="0"/>
              <a:cs typeface="Arial" panose="020B0604020202020204" pitchFamily="34" charset="0"/>
            </a:endParaRPr>
          </a:p>
          <a:p>
            <a:pPr marL="0" indent="0">
              <a:buNone/>
              <a:tabLst>
                <a:tab pos="447675" algn="l"/>
              </a:tabLst>
            </a:pPr>
            <a:r>
              <a:rPr lang="de-DE" sz="1600" dirty="0" smtClean="0">
                <a:solidFill>
                  <a:schemeClr val="bg1"/>
                </a:solidFill>
                <a:latin typeface="Arial" panose="020B0604020202020204" pitchFamily="34" charset="0"/>
                <a:cs typeface="Arial" panose="020B0604020202020204" pitchFamily="34" charset="0"/>
                <a:hlinkClick r:id="rId4"/>
              </a:rPr>
              <a:t>http</a:t>
            </a:r>
            <a:r>
              <a:rPr lang="de-DE" sz="1600" dirty="0">
                <a:solidFill>
                  <a:schemeClr val="bg1"/>
                </a:solidFill>
                <a:latin typeface="Arial" panose="020B0604020202020204" pitchFamily="34" charset="0"/>
                <a:cs typeface="Arial" panose="020B0604020202020204" pitchFamily="34" charset="0"/>
                <a:hlinkClick r:id="rId4"/>
              </a:rPr>
              <a:t>://www.saeure-basen-ratgeber.de</a:t>
            </a:r>
            <a:r>
              <a:rPr lang="de-DE" sz="1600" dirty="0" smtClean="0">
                <a:solidFill>
                  <a:schemeClr val="bg1"/>
                </a:solidFill>
                <a:latin typeface="Arial" panose="020B0604020202020204" pitchFamily="34" charset="0"/>
                <a:cs typeface="Arial" panose="020B0604020202020204" pitchFamily="34" charset="0"/>
                <a:hlinkClick r:id="rId4"/>
              </a:rPr>
              <a:t>/</a:t>
            </a:r>
            <a:r>
              <a:rPr lang="de-DE" sz="1600" dirty="0" smtClean="0">
                <a:solidFill>
                  <a:schemeClr val="bg1"/>
                </a:solidFill>
                <a:latin typeface="Arial" panose="020B0604020202020204" pitchFamily="34" charset="0"/>
                <a:cs typeface="Arial" panose="020B0604020202020204" pitchFamily="34" charset="0"/>
              </a:rPr>
              <a:t> </a:t>
            </a:r>
            <a:endParaRPr lang="de-DE" dirty="0">
              <a:solidFill>
                <a:schemeClr val="bg1"/>
              </a:solidFill>
              <a:latin typeface="Arial" panose="020B0604020202020204" pitchFamily="34" charset="0"/>
              <a:cs typeface="Arial" panose="020B0604020202020204" pitchFamily="34" charset="0"/>
            </a:endParaRPr>
          </a:p>
          <a:p>
            <a:pPr marL="0" indent="0">
              <a:buNone/>
              <a:tabLst>
                <a:tab pos="447675" algn="l"/>
              </a:tabLst>
            </a:pPr>
            <a:endParaRPr lang="de-DE" altLang="pt-PT" dirty="0">
              <a:solidFill>
                <a:schemeClr val="bg1"/>
              </a:solidFill>
              <a:latin typeface="Arial" panose="020B0604020202020204" pitchFamily="34" charset="0"/>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Schritt 1: Azidose Testverfahren</a:t>
            </a:r>
            <a:endParaRPr lang="de-DE" sz="1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34</a:t>
            </a:fld>
            <a:endParaRPr lang="en-US" dirty="0"/>
          </a:p>
        </p:txBody>
      </p:sp>
      <p:sp>
        <p:nvSpPr>
          <p:cNvPr id="5" name="Ellipse 4"/>
          <p:cNvSpPr/>
          <p:nvPr/>
        </p:nvSpPr>
        <p:spPr>
          <a:xfrm>
            <a:off x="8040487" y="1669784"/>
            <a:ext cx="773900"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UG 3</a:t>
            </a:r>
            <a:endParaRPr lang="de-DE" sz="1200" dirty="0"/>
          </a:p>
        </p:txBody>
      </p:sp>
    </p:spTree>
    <p:extLst>
      <p:ext uri="{BB962C8B-B14F-4D97-AF65-F5344CB8AC3E}">
        <p14:creationId xmlns:p14="http://schemas.microsoft.com/office/powerpoint/2010/main" val="35901884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3999" y="2204864"/>
            <a:ext cx="8388464" cy="4653136"/>
          </a:xfrm>
        </p:spPr>
        <p:txBody>
          <a:bodyPr>
            <a:normAutofit fontScale="92500" lnSpcReduction="10000"/>
          </a:bodyPr>
          <a:lstStyle/>
          <a:p>
            <a:pPr marL="0" indent="0">
              <a:buNone/>
              <a:tabLst>
                <a:tab pos="447675" algn="l"/>
              </a:tabLst>
            </a:pPr>
            <a:r>
              <a:rPr lang="de-DE" sz="1600" dirty="0">
                <a:solidFill>
                  <a:schemeClr val="bg1"/>
                </a:solidFill>
                <a:latin typeface="Arial" panose="020B0604020202020204" pitchFamily="34" charset="0"/>
                <a:cs typeface="Arial" panose="020B0604020202020204" pitchFamily="34" charset="0"/>
                <a:hlinkClick r:id="rId3"/>
              </a:rPr>
              <a:t>http://www.saeure-basen-ratgeber.de/diagnose-behandlung/ernaehrung</a:t>
            </a:r>
            <a:r>
              <a:rPr lang="de-DE" sz="1600" dirty="0" smtClean="0">
                <a:solidFill>
                  <a:schemeClr val="bg1"/>
                </a:solidFill>
                <a:latin typeface="Arial" panose="020B0604020202020204" pitchFamily="34" charset="0"/>
                <a:cs typeface="Arial" panose="020B0604020202020204" pitchFamily="34" charset="0"/>
                <a:hlinkClick r:id="rId3"/>
              </a:rPr>
              <a:t>/</a:t>
            </a:r>
          </a:p>
          <a:p>
            <a:pPr marL="0" indent="0">
              <a:buNone/>
              <a:tabLst>
                <a:tab pos="447675" algn="l"/>
              </a:tabLst>
            </a:pPr>
            <a:r>
              <a:rPr lang="de-DE" sz="1600" dirty="0">
                <a:solidFill>
                  <a:schemeClr val="bg1"/>
                </a:solidFill>
                <a:latin typeface="Arial" panose="020B0604020202020204" pitchFamily="34" charset="0"/>
                <a:cs typeface="Arial" panose="020B0604020202020204" pitchFamily="34" charset="0"/>
                <a:hlinkClick r:id="rId3"/>
              </a:rPr>
              <a:t>https://www.zentrum-der-gesundheit.de/entsaeuerung-bei-arthrose.html</a:t>
            </a:r>
          </a:p>
          <a:p>
            <a:pPr marL="0" indent="0">
              <a:buNone/>
              <a:tabLst>
                <a:tab pos="447675" algn="l"/>
              </a:tabLst>
            </a:pPr>
            <a:r>
              <a:rPr lang="de-DE" sz="1600" dirty="0" smtClean="0">
                <a:solidFill>
                  <a:schemeClr val="bg1"/>
                </a:solidFill>
                <a:latin typeface="Arial" panose="020B0604020202020204" pitchFamily="34" charset="0"/>
                <a:cs typeface="Arial" panose="020B0604020202020204" pitchFamily="34" charset="0"/>
                <a:hlinkClick r:id="rId3"/>
              </a:rPr>
              <a:t>https</a:t>
            </a:r>
            <a:r>
              <a:rPr lang="de-DE" sz="1600" dirty="0">
                <a:solidFill>
                  <a:schemeClr val="bg1"/>
                </a:solidFill>
                <a:latin typeface="Arial" panose="020B0604020202020204" pitchFamily="34" charset="0"/>
                <a:cs typeface="Arial" panose="020B0604020202020204" pitchFamily="34" charset="0"/>
                <a:hlinkClick r:id="rId3"/>
              </a:rPr>
              <a:t>://www.zentrum-der-gesundheit.de/basische-ernaehrung-2.html</a:t>
            </a:r>
            <a:endParaRPr lang="de-DE" sz="1600" dirty="0">
              <a:solidFill>
                <a:schemeClr val="bg1"/>
              </a:solidFill>
              <a:latin typeface="Arial" panose="020B0604020202020204" pitchFamily="34" charset="0"/>
              <a:cs typeface="Arial" panose="020B0604020202020204" pitchFamily="34" charset="0"/>
            </a:endParaRPr>
          </a:p>
          <a:p>
            <a:pPr marL="0" indent="0">
              <a:buNone/>
              <a:tabLst>
                <a:tab pos="447675" algn="l"/>
              </a:tabLst>
            </a:pPr>
            <a:r>
              <a:rPr lang="de-DE" sz="1600" dirty="0">
                <a:solidFill>
                  <a:schemeClr val="bg1"/>
                </a:solidFill>
                <a:latin typeface="Arial" panose="020B0604020202020204" pitchFamily="34" charset="0"/>
                <a:cs typeface="Arial" panose="020B0604020202020204" pitchFamily="34" charset="0"/>
                <a:hlinkClick r:id="rId4"/>
              </a:rPr>
              <a:t>https://www.zentrum-der-gesundheit.de/pdf/saure-und-basische-lebensmittel-6.pdf</a:t>
            </a:r>
            <a:endParaRPr lang="de-DE" sz="1600" dirty="0">
              <a:solidFill>
                <a:schemeClr val="bg1"/>
              </a:solidFill>
              <a:latin typeface="Arial" panose="020B0604020202020204" pitchFamily="34" charset="0"/>
              <a:cs typeface="Arial" panose="020B0604020202020204" pitchFamily="34" charset="0"/>
            </a:endParaRPr>
          </a:p>
          <a:p>
            <a:pPr marL="0" indent="0">
              <a:buNone/>
              <a:tabLst>
                <a:tab pos="447675" algn="l"/>
              </a:tabLst>
            </a:pPr>
            <a:r>
              <a:rPr lang="de-DE" sz="1600" dirty="0">
                <a:solidFill>
                  <a:schemeClr val="bg1"/>
                </a:solidFill>
                <a:latin typeface="Arial" panose="020B0604020202020204" pitchFamily="34" charset="0"/>
                <a:cs typeface="Arial" panose="020B0604020202020204" pitchFamily="34" charset="0"/>
                <a:hlinkClick r:id="rId5"/>
              </a:rPr>
              <a:t>http://www.balance-ph.de/basische_nahrungsmittel.html#basentabelle</a:t>
            </a:r>
            <a:r>
              <a:rPr lang="de-DE" sz="1600" dirty="0">
                <a:solidFill>
                  <a:schemeClr val="bg1"/>
                </a:solidFill>
                <a:latin typeface="Arial" panose="020B0604020202020204" pitchFamily="34" charset="0"/>
                <a:cs typeface="Arial" panose="020B0604020202020204" pitchFamily="34" charset="0"/>
              </a:rPr>
              <a:t> </a:t>
            </a:r>
          </a:p>
          <a:p>
            <a:pPr marL="0" indent="0">
              <a:buNone/>
              <a:tabLst>
                <a:tab pos="447675" algn="l"/>
              </a:tabLst>
            </a:pPr>
            <a:r>
              <a:rPr lang="de-DE" sz="1600" dirty="0">
                <a:solidFill>
                  <a:schemeClr val="bg1"/>
                </a:solidFill>
                <a:latin typeface="Arial" panose="020B0604020202020204" pitchFamily="34" charset="0"/>
                <a:cs typeface="Arial" panose="020B0604020202020204" pitchFamily="34" charset="0"/>
                <a:hlinkClick r:id="rId6"/>
              </a:rPr>
              <a:t>http://</a:t>
            </a:r>
            <a:r>
              <a:rPr lang="de-DE" sz="1600" dirty="0" smtClean="0">
                <a:solidFill>
                  <a:schemeClr val="bg1"/>
                </a:solidFill>
                <a:latin typeface="Arial" panose="020B0604020202020204" pitchFamily="34" charset="0"/>
                <a:cs typeface="Arial" panose="020B0604020202020204" pitchFamily="34" charset="0"/>
                <a:hlinkClick r:id="rId6"/>
              </a:rPr>
              <a:t>www.balance-ph.de/basische_rezepte.html</a:t>
            </a:r>
            <a:endParaRPr lang="de-DE" sz="1600" dirty="0" smtClean="0">
              <a:solidFill>
                <a:schemeClr val="bg1"/>
              </a:solidFill>
              <a:latin typeface="Arial" panose="020B0604020202020204" pitchFamily="34" charset="0"/>
              <a:cs typeface="Arial" panose="020B0604020202020204" pitchFamily="34" charset="0"/>
            </a:endParaRPr>
          </a:p>
          <a:p>
            <a:pPr marL="0" indent="0">
              <a:buNone/>
              <a:tabLst>
                <a:tab pos="447675" algn="l"/>
              </a:tabLst>
            </a:pPr>
            <a:r>
              <a:rPr lang="de-DE" sz="1600" dirty="0" smtClean="0">
                <a:solidFill>
                  <a:schemeClr val="bg1"/>
                </a:solidFill>
                <a:latin typeface="Arial" panose="020B0604020202020204" pitchFamily="34" charset="0"/>
                <a:cs typeface="Arial" panose="020B0604020202020204" pitchFamily="34" charset="0"/>
              </a:rPr>
              <a:t>Naturbelassene basische Nahrungsmittel sind den basenbildenden Nahrungsergänzungsmitteln vorzuziehen. Diese können aber dennoch verwendet werden:</a:t>
            </a:r>
          </a:p>
          <a:p>
            <a:pPr marL="0" indent="0">
              <a:buNone/>
            </a:pPr>
            <a:r>
              <a:rPr lang="de-DE" sz="1600" dirty="0" smtClean="0">
                <a:solidFill>
                  <a:schemeClr val="bg1"/>
                </a:solidFill>
                <a:latin typeface="Arial" panose="020B0604020202020204" pitchFamily="34" charset="0"/>
                <a:cs typeface="Arial" panose="020B0604020202020204" pitchFamily="34" charset="0"/>
              </a:rPr>
              <a:t>z.B. </a:t>
            </a:r>
            <a:r>
              <a:rPr lang="de-DE" sz="1600" dirty="0" smtClean="0">
                <a:solidFill>
                  <a:schemeClr val="bg1"/>
                </a:solidFill>
                <a:latin typeface="Arial" panose="020B0604020202020204" pitchFamily="34" charset="0"/>
                <a:cs typeface="Arial" panose="020B0604020202020204" pitchFamily="34" charset="0"/>
                <a:hlinkClick r:id="rId7"/>
              </a:rPr>
              <a:t>Basenpulver nach Dr. Barth </a:t>
            </a:r>
            <a:r>
              <a:rPr lang="de-DE" sz="1600" dirty="0" smtClean="0">
                <a:solidFill>
                  <a:schemeClr val="bg1"/>
                </a:solidFill>
                <a:latin typeface="Arial" panose="020B0604020202020204" pitchFamily="34" charset="0"/>
                <a:cs typeface="Arial" panose="020B0604020202020204" pitchFamily="34" charset="0"/>
              </a:rPr>
              <a:t>in Kombination mit schwarzer Melasse (Magnesium)</a:t>
            </a:r>
            <a:endParaRPr lang="de-DE" sz="1600" dirty="0">
              <a:solidFill>
                <a:schemeClr val="bg1"/>
              </a:solidFill>
              <a:latin typeface="Arial" panose="020B0604020202020204" pitchFamily="34" charset="0"/>
              <a:cs typeface="Arial" panose="020B0604020202020204" pitchFamily="34" charset="0"/>
            </a:endParaRPr>
          </a:p>
          <a:p>
            <a:pPr marL="0" indent="0">
              <a:buNone/>
            </a:pPr>
            <a:r>
              <a:rPr lang="de-DE" sz="1600" dirty="0">
                <a:solidFill>
                  <a:schemeClr val="bg1"/>
                </a:solidFill>
                <a:latin typeface="Arial" panose="020B0604020202020204" pitchFamily="34" charset="0"/>
                <a:cs typeface="Arial" panose="020B0604020202020204" pitchFamily="34" charset="0"/>
              </a:rPr>
              <a:t>	</a:t>
            </a:r>
            <a:r>
              <a:rPr lang="de-DE" sz="1600" dirty="0" smtClean="0">
                <a:solidFill>
                  <a:schemeClr val="bg1"/>
                </a:solidFill>
                <a:latin typeface="Arial" panose="020B0604020202020204" pitchFamily="34" charset="0"/>
                <a:cs typeface="Arial" panose="020B0604020202020204" pitchFamily="34" charset="0"/>
              </a:rPr>
              <a:t>						effektiv</a:t>
            </a:r>
            <a:endParaRPr lang="de-DE" sz="1600" dirty="0">
              <a:solidFill>
                <a:schemeClr val="bg1"/>
              </a:solidFill>
              <a:latin typeface="Arial" panose="020B0604020202020204" pitchFamily="34" charset="0"/>
              <a:cs typeface="Arial" panose="020B0604020202020204" pitchFamily="34" charset="0"/>
            </a:endParaRPr>
          </a:p>
          <a:p>
            <a:pPr marL="0" indent="0">
              <a:buNone/>
            </a:pPr>
            <a:r>
              <a:rPr lang="de-DE" sz="1600" dirty="0" err="1" smtClean="0">
                <a:solidFill>
                  <a:schemeClr val="bg1"/>
                </a:solidFill>
                <a:latin typeface="Arial" panose="020B0604020202020204" pitchFamily="34" charset="0"/>
                <a:cs typeface="Arial" panose="020B0604020202020204" pitchFamily="34" charset="0"/>
              </a:rPr>
              <a:t>Natriumdihydrogenphosphat</a:t>
            </a:r>
            <a:r>
              <a:rPr lang="de-DE" sz="1600" dirty="0">
                <a:solidFill>
                  <a:schemeClr val="bg1"/>
                </a:solidFill>
                <a:latin typeface="Arial" panose="020B0604020202020204" pitchFamily="34" charset="0"/>
                <a:cs typeface="Arial" panose="020B0604020202020204" pitchFamily="34" charset="0"/>
              </a:rPr>
              <a:t>		</a:t>
            </a:r>
            <a:r>
              <a:rPr lang="de-DE" sz="1600" dirty="0" smtClean="0">
                <a:solidFill>
                  <a:schemeClr val="bg1"/>
                </a:solidFill>
                <a:latin typeface="Arial" panose="020B0604020202020204" pitchFamily="34" charset="0"/>
                <a:cs typeface="Arial" panose="020B0604020202020204" pitchFamily="34" charset="0"/>
              </a:rPr>
              <a:t>50,0</a:t>
            </a:r>
            <a:r>
              <a:rPr lang="de-DE" sz="1600" dirty="0">
                <a:solidFill>
                  <a:schemeClr val="bg1"/>
                </a:solidFill>
                <a:latin typeface="Arial" panose="020B0604020202020204" pitchFamily="34" charset="0"/>
                <a:cs typeface="Arial" panose="020B0604020202020204" pitchFamily="34" charset="0"/>
              </a:rPr>
              <a:t>			50,0</a:t>
            </a:r>
          </a:p>
          <a:p>
            <a:pPr marL="0" indent="0">
              <a:buNone/>
            </a:pPr>
            <a:r>
              <a:rPr lang="de-DE" sz="1600" dirty="0" err="1" smtClean="0">
                <a:solidFill>
                  <a:schemeClr val="bg1"/>
                </a:solidFill>
                <a:latin typeface="Arial" panose="020B0604020202020204" pitchFamily="34" charset="0"/>
                <a:cs typeface="Arial" panose="020B0604020202020204" pitchFamily="34" charset="0"/>
              </a:rPr>
              <a:t>Kaliumbicarbonat</a:t>
            </a:r>
            <a:r>
              <a:rPr lang="de-DE" sz="1600" dirty="0">
                <a:solidFill>
                  <a:schemeClr val="bg1"/>
                </a:solidFill>
                <a:latin typeface="Arial" panose="020B0604020202020204" pitchFamily="34" charset="0"/>
                <a:cs typeface="Arial" panose="020B0604020202020204" pitchFamily="34" charset="0"/>
              </a:rPr>
              <a:t>			</a:t>
            </a:r>
            <a:r>
              <a:rPr lang="de-DE" sz="1600" dirty="0" smtClean="0">
                <a:solidFill>
                  <a:schemeClr val="bg1"/>
                </a:solidFill>
                <a:latin typeface="Arial" panose="020B0604020202020204" pitchFamily="34" charset="0"/>
                <a:cs typeface="Arial" panose="020B0604020202020204" pitchFamily="34" charset="0"/>
              </a:rPr>
              <a:t>50,0</a:t>
            </a:r>
            <a:r>
              <a:rPr lang="de-DE" sz="1600" dirty="0">
                <a:solidFill>
                  <a:schemeClr val="bg1"/>
                </a:solidFill>
                <a:latin typeface="Arial" panose="020B0604020202020204" pitchFamily="34" charset="0"/>
                <a:cs typeface="Arial" panose="020B0604020202020204" pitchFamily="34" charset="0"/>
              </a:rPr>
              <a:t>			50,0</a:t>
            </a:r>
          </a:p>
          <a:p>
            <a:pPr marL="0" indent="0">
              <a:buNone/>
            </a:pPr>
            <a:r>
              <a:rPr lang="de-DE" sz="1600" dirty="0" err="1" smtClean="0">
                <a:solidFill>
                  <a:schemeClr val="bg1"/>
                </a:solidFill>
                <a:latin typeface="Arial" panose="020B0604020202020204" pitchFamily="34" charset="0"/>
                <a:cs typeface="Arial" panose="020B0604020202020204" pitchFamily="34" charset="0"/>
              </a:rPr>
              <a:t>Natriumbicarbonat</a:t>
            </a:r>
            <a:r>
              <a:rPr lang="de-DE" sz="1600" dirty="0">
                <a:solidFill>
                  <a:schemeClr val="bg1"/>
                </a:solidFill>
                <a:latin typeface="Arial" panose="020B0604020202020204" pitchFamily="34" charset="0"/>
                <a:cs typeface="Arial" panose="020B0604020202020204" pitchFamily="34" charset="0"/>
              </a:rPr>
              <a:t>			</a:t>
            </a:r>
            <a:r>
              <a:rPr lang="de-DE" sz="1600" dirty="0" smtClean="0">
                <a:solidFill>
                  <a:schemeClr val="bg1"/>
                </a:solidFill>
                <a:latin typeface="Arial" panose="020B0604020202020204" pitchFamily="34" charset="0"/>
                <a:cs typeface="Arial" panose="020B0604020202020204" pitchFamily="34" charset="0"/>
              </a:rPr>
              <a:t>400,0</a:t>
            </a:r>
            <a:r>
              <a:rPr lang="de-DE" sz="1600" dirty="0">
                <a:solidFill>
                  <a:schemeClr val="bg1"/>
                </a:solidFill>
                <a:latin typeface="Arial" panose="020B0604020202020204" pitchFamily="34" charset="0"/>
                <a:cs typeface="Arial" panose="020B0604020202020204" pitchFamily="34" charset="0"/>
              </a:rPr>
              <a:t>			400,0</a:t>
            </a:r>
          </a:p>
          <a:p>
            <a:pPr marL="0" indent="0">
              <a:buNone/>
            </a:pPr>
            <a:r>
              <a:rPr lang="de-DE" sz="1600" dirty="0" smtClean="0">
                <a:solidFill>
                  <a:schemeClr val="bg1"/>
                </a:solidFill>
                <a:latin typeface="Arial" panose="020B0604020202020204" pitchFamily="34" charset="0"/>
                <a:cs typeface="Arial" panose="020B0604020202020204" pitchFamily="34" charset="0"/>
              </a:rPr>
              <a:t>Calciumcarbonat</a:t>
            </a:r>
            <a:r>
              <a:rPr lang="de-DE" sz="1600" dirty="0">
                <a:solidFill>
                  <a:schemeClr val="bg1"/>
                </a:solidFill>
                <a:latin typeface="Arial" panose="020B0604020202020204" pitchFamily="34" charset="0"/>
                <a:cs typeface="Arial" panose="020B0604020202020204" pitchFamily="34" charset="0"/>
              </a:rPr>
              <a:t>		</a:t>
            </a:r>
            <a:r>
              <a:rPr lang="de-DE" sz="1600" dirty="0" smtClean="0">
                <a:solidFill>
                  <a:schemeClr val="bg1"/>
                </a:solidFill>
                <a:latin typeface="Arial" panose="020B0604020202020204" pitchFamily="34" charset="0"/>
                <a:cs typeface="Arial" panose="020B0604020202020204" pitchFamily="34" charset="0"/>
              </a:rPr>
              <a:t>ad</a:t>
            </a:r>
            <a:r>
              <a:rPr lang="de-DE" sz="1600" dirty="0">
                <a:solidFill>
                  <a:schemeClr val="bg1"/>
                </a:solidFill>
                <a:latin typeface="Arial" panose="020B0604020202020204" pitchFamily="34" charset="0"/>
                <a:cs typeface="Arial" panose="020B0604020202020204" pitchFamily="34" charset="0"/>
              </a:rPr>
              <a:t>.	1000,0		</a:t>
            </a:r>
            <a:r>
              <a:rPr lang="de-DE" sz="1600" dirty="0" smtClean="0">
                <a:solidFill>
                  <a:schemeClr val="bg1"/>
                </a:solidFill>
                <a:latin typeface="Arial" panose="020B0604020202020204" pitchFamily="34" charset="0"/>
                <a:cs typeface="Arial" panose="020B0604020202020204" pitchFamily="34" charset="0"/>
              </a:rPr>
              <a:t>	500,0</a:t>
            </a:r>
          </a:p>
          <a:p>
            <a:pPr marL="0" indent="0">
              <a:buNone/>
              <a:tabLst>
                <a:tab pos="447675" algn="l"/>
              </a:tabLst>
            </a:pPr>
            <a:r>
              <a:rPr lang="de-DE" sz="1600" dirty="0" smtClean="0">
                <a:solidFill>
                  <a:schemeClr val="bg1"/>
                </a:solidFill>
                <a:latin typeface="Arial" panose="020B0604020202020204" pitchFamily="34" charset="0"/>
                <a:cs typeface="Arial" panose="020B0604020202020204" pitchFamily="34" charset="0"/>
              </a:rPr>
              <a:t>Weitere Auswirkungen einer Übersäuerung: </a:t>
            </a:r>
            <a:r>
              <a:rPr lang="de-DE" sz="1600" dirty="0">
                <a:solidFill>
                  <a:schemeClr val="bg1"/>
                </a:solidFill>
                <a:latin typeface="Arial" panose="020B0604020202020204" pitchFamily="34" charset="0"/>
                <a:cs typeface="Arial" panose="020B0604020202020204" pitchFamily="34" charset="0"/>
                <a:hlinkClick r:id="rId8"/>
              </a:rPr>
              <a:t>Krebs - </a:t>
            </a:r>
            <a:r>
              <a:rPr lang="de-DE" sz="1600" dirty="0" smtClean="0">
                <a:solidFill>
                  <a:schemeClr val="bg1"/>
                </a:solidFill>
                <a:latin typeface="Arial" panose="020B0604020202020204" pitchFamily="34" charset="0"/>
                <a:cs typeface="Arial" panose="020B0604020202020204" pitchFamily="34" charset="0"/>
                <a:hlinkClick r:id="rId8"/>
              </a:rPr>
              <a:t>Säure-Basen-Haushalt</a:t>
            </a:r>
            <a:endParaRPr lang="de-DE" sz="1600" dirty="0">
              <a:solidFill>
                <a:schemeClr val="bg1"/>
              </a:solidFill>
              <a:latin typeface="Arial" panose="020B0604020202020204" pitchFamily="34" charset="0"/>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Schritt 1: Basische Lebensmittel</a:t>
            </a:r>
            <a:endParaRPr lang="de-DE" sz="1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35</a:t>
            </a:fld>
            <a:endParaRPr lang="en-US" dirty="0"/>
          </a:p>
        </p:txBody>
      </p:sp>
      <p:sp>
        <p:nvSpPr>
          <p:cNvPr id="5" name="Ellipse 4"/>
          <p:cNvSpPr/>
          <p:nvPr/>
        </p:nvSpPr>
        <p:spPr>
          <a:xfrm>
            <a:off x="8040487" y="1669784"/>
            <a:ext cx="773900"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UG 3</a:t>
            </a:r>
            <a:endParaRPr lang="de-DE" sz="1200" dirty="0"/>
          </a:p>
        </p:txBody>
      </p:sp>
    </p:spTree>
    <p:extLst>
      <p:ext uri="{BB962C8B-B14F-4D97-AF65-F5344CB8AC3E}">
        <p14:creationId xmlns:p14="http://schemas.microsoft.com/office/powerpoint/2010/main" val="32626296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3999" y="2204864"/>
            <a:ext cx="8388464" cy="4464496"/>
          </a:xfrm>
        </p:spPr>
        <p:txBody>
          <a:bodyPr>
            <a:normAutofit/>
          </a:bodyPr>
          <a:lstStyle/>
          <a:p>
            <a:pPr marL="0" indent="0" algn="just">
              <a:buNone/>
              <a:tabLst>
                <a:tab pos="447675" algn="l"/>
              </a:tabLst>
            </a:pPr>
            <a:r>
              <a:rPr lang="de-DE" sz="1600" dirty="0" smtClean="0">
                <a:solidFill>
                  <a:schemeClr val="bg1"/>
                </a:solidFill>
                <a:latin typeface="Arial" panose="020B0604020202020204" pitchFamily="34" charset="0"/>
                <a:cs typeface="Arial" panose="020B0604020202020204" pitchFamily="34" charset="0"/>
              </a:rPr>
              <a:t>Da der Knorpel keine Blutgefäße hat, erfolgt der Stofftransport der Nährstoffe durch die Lymphe. Eine basische Ernährungsweise mit wenig tierischem Eiweiß sorgt für eine dünnflüssige Lymphe.</a:t>
            </a:r>
          </a:p>
          <a:p>
            <a:pPr marL="0" indent="0" algn="just">
              <a:buNone/>
              <a:tabLst>
                <a:tab pos="447675" algn="l"/>
              </a:tabLst>
            </a:pPr>
            <a:r>
              <a:rPr lang="de-DE" sz="1600" dirty="0" smtClean="0">
                <a:solidFill>
                  <a:schemeClr val="bg1"/>
                </a:solidFill>
                <a:latin typeface="Arial" panose="020B0604020202020204" pitchFamily="34" charset="0"/>
                <a:cs typeface="Arial" panose="020B0604020202020204" pitchFamily="34" charset="0"/>
              </a:rPr>
              <a:t>Der Lymphfluss wird zusätzlich unterstütz durch eigene Bewegung, wie Radfahren Schwimmen, Trampolinspringen u.a. </a:t>
            </a:r>
          </a:p>
          <a:p>
            <a:pPr marL="0" indent="0" algn="just">
              <a:buNone/>
              <a:tabLst>
                <a:tab pos="447675" algn="l"/>
              </a:tabLst>
            </a:pPr>
            <a:r>
              <a:rPr lang="de-DE" sz="1600" dirty="0" smtClean="0">
                <a:solidFill>
                  <a:schemeClr val="bg1"/>
                </a:solidFill>
                <a:latin typeface="Arial" panose="020B0604020202020204" pitchFamily="34" charset="0"/>
                <a:cs typeface="Arial" panose="020B0604020202020204" pitchFamily="34" charset="0"/>
              </a:rPr>
              <a:t>Durch Bewegung wird die Bildung von Gelenkschmiere </a:t>
            </a:r>
            <a:r>
              <a:rPr lang="de-DE" sz="1600" dirty="0">
                <a:solidFill>
                  <a:schemeClr val="bg1"/>
                </a:solidFill>
                <a:latin typeface="Arial" panose="020B0604020202020204" pitchFamily="34" charset="0"/>
                <a:cs typeface="Arial" panose="020B0604020202020204" pitchFamily="34" charset="0"/>
              </a:rPr>
              <a:t>(</a:t>
            </a:r>
            <a:r>
              <a:rPr lang="de-DE" sz="1600" dirty="0" err="1">
                <a:solidFill>
                  <a:schemeClr val="bg1"/>
                </a:solidFill>
                <a:latin typeface="Arial" panose="020B0604020202020204" pitchFamily="34" charset="0"/>
                <a:cs typeface="Arial" panose="020B0604020202020204" pitchFamily="34" charset="0"/>
              </a:rPr>
              <a:t>Synovia</a:t>
            </a:r>
            <a:r>
              <a:rPr lang="de-DE" sz="1600" dirty="0">
                <a:solidFill>
                  <a:schemeClr val="bg1"/>
                </a:solidFill>
                <a:latin typeface="Arial" panose="020B0604020202020204" pitchFamily="34" charset="0"/>
                <a:cs typeface="Arial" panose="020B0604020202020204" pitchFamily="34" charset="0"/>
              </a:rPr>
              <a:t>/</a:t>
            </a:r>
            <a:r>
              <a:rPr lang="de-DE" sz="1600" dirty="0" err="1">
                <a:solidFill>
                  <a:schemeClr val="bg1"/>
                </a:solidFill>
                <a:latin typeface="Arial" panose="020B0604020202020204" pitchFamily="34" charset="0"/>
                <a:cs typeface="Arial" panose="020B0604020202020204" pitchFamily="34" charset="0"/>
              </a:rPr>
              <a:t>Synovialflüssigkeit</a:t>
            </a:r>
            <a:r>
              <a:rPr lang="de-DE" sz="1600" dirty="0">
                <a:solidFill>
                  <a:schemeClr val="bg1"/>
                </a:solidFill>
                <a:latin typeface="Arial" panose="020B0604020202020204" pitchFamily="34" charset="0"/>
                <a:cs typeface="Arial" panose="020B0604020202020204" pitchFamily="34" charset="0"/>
              </a:rPr>
              <a:t>) angeregt</a:t>
            </a:r>
            <a:r>
              <a:rPr lang="de-DE" sz="1600" dirty="0" smtClean="0">
                <a:solidFill>
                  <a:schemeClr val="bg1"/>
                </a:solidFill>
                <a:latin typeface="Arial" panose="020B0604020202020204" pitchFamily="34" charset="0"/>
                <a:cs typeface="Arial" panose="020B0604020202020204" pitchFamily="34" charset="0"/>
              </a:rPr>
              <a:t>, die die für den Knorpel lebensnotwendigen Nährstoffe transportiert. „Wer rastet rostet!“</a:t>
            </a:r>
          </a:p>
          <a:p>
            <a:pPr marL="0" indent="0">
              <a:buNone/>
              <a:tabLst>
                <a:tab pos="447675" algn="l"/>
              </a:tabLst>
            </a:pPr>
            <a:endParaRPr lang="de-DE" sz="1600" dirty="0">
              <a:solidFill>
                <a:schemeClr val="bg1"/>
              </a:solidFill>
              <a:latin typeface="Arial" panose="020B0604020202020204" pitchFamily="34" charset="0"/>
              <a:cs typeface="Arial" panose="020B0604020202020204" pitchFamily="34" charset="0"/>
            </a:endParaRPr>
          </a:p>
          <a:p>
            <a:pPr marL="0" indent="0">
              <a:buNone/>
              <a:tabLst>
                <a:tab pos="447675" algn="l"/>
              </a:tabLst>
            </a:pPr>
            <a:r>
              <a:rPr lang="de-DE" sz="1600" dirty="0">
                <a:solidFill>
                  <a:schemeClr val="bg1"/>
                </a:solidFill>
                <a:latin typeface="Arial" panose="020B0604020202020204" pitchFamily="34" charset="0"/>
                <a:cs typeface="Arial" panose="020B0604020202020204" pitchFamily="34" charset="0"/>
                <a:hlinkClick r:id="rId3"/>
              </a:rPr>
              <a:t>https://</a:t>
            </a:r>
            <a:r>
              <a:rPr lang="de-DE" sz="1600" dirty="0" smtClean="0">
                <a:solidFill>
                  <a:schemeClr val="bg1"/>
                </a:solidFill>
                <a:latin typeface="Arial" panose="020B0604020202020204" pitchFamily="34" charset="0"/>
                <a:cs typeface="Arial" panose="020B0604020202020204" pitchFamily="34" charset="0"/>
                <a:hlinkClick r:id="rId3"/>
              </a:rPr>
              <a:t>www.youtube.com/watch?v=b2u7EyrSyko</a:t>
            </a:r>
            <a:endParaRPr lang="de-DE" sz="1600" dirty="0" smtClean="0">
              <a:solidFill>
                <a:schemeClr val="bg1"/>
              </a:solidFill>
              <a:latin typeface="Arial" panose="020B0604020202020204" pitchFamily="34" charset="0"/>
              <a:cs typeface="Arial" panose="020B0604020202020204" pitchFamily="34" charset="0"/>
            </a:endParaRPr>
          </a:p>
          <a:p>
            <a:pPr marL="0" indent="0">
              <a:buNone/>
              <a:tabLst>
                <a:tab pos="447675" algn="l"/>
              </a:tabLst>
            </a:pPr>
            <a:r>
              <a:rPr lang="de-DE" sz="1600" dirty="0">
                <a:solidFill>
                  <a:schemeClr val="bg1"/>
                </a:solidFill>
                <a:latin typeface="Arial" panose="020B0604020202020204" pitchFamily="34" charset="0"/>
                <a:cs typeface="Arial" panose="020B0604020202020204" pitchFamily="34" charset="0"/>
                <a:hlinkClick r:id="rId4"/>
              </a:rPr>
              <a:t>https://</a:t>
            </a:r>
            <a:r>
              <a:rPr lang="de-DE" sz="1600" dirty="0" smtClean="0">
                <a:solidFill>
                  <a:schemeClr val="bg1"/>
                </a:solidFill>
                <a:latin typeface="Arial" panose="020B0604020202020204" pitchFamily="34" charset="0"/>
                <a:cs typeface="Arial" panose="020B0604020202020204" pitchFamily="34" charset="0"/>
                <a:hlinkClick r:id="rId4"/>
              </a:rPr>
              <a:t>www.youtube.com/watch?v=db5nD3meWj4</a:t>
            </a:r>
            <a:endParaRPr lang="de-DE" sz="1600" dirty="0" smtClean="0">
              <a:solidFill>
                <a:schemeClr val="bg1"/>
              </a:solidFill>
              <a:latin typeface="Arial" panose="020B0604020202020204" pitchFamily="34" charset="0"/>
              <a:cs typeface="Arial" panose="020B0604020202020204" pitchFamily="34" charset="0"/>
            </a:endParaRPr>
          </a:p>
          <a:p>
            <a:pPr marL="0" indent="0">
              <a:buNone/>
              <a:tabLst>
                <a:tab pos="447675" algn="l"/>
              </a:tabLst>
            </a:pPr>
            <a:endParaRPr lang="de-DE" sz="1600" dirty="0">
              <a:solidFill>
                <a:schemeClr val="bg1"/>
              </a:solidFill>
              <a:latin typeface="Arial" panose="020B0604020202020204" pitchFamily="34" charset="0"/>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Schritt 1: Stofftransport Nährstoffe</a:t>
            </a:r>
            <a:endParaRPr lang="de-DE" sz="1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36</a:t>
            </a:fld>
            <a:endParaRPr lang="en-US" dirty="0"/>
          </a:p>
        </p:txBody>
      </p:sp>
      <p:sp>
        <p:nvSpPr>
          <p:cNvPr id="5" name="Ellipse 4"/>
          <p:cNvSpPr/>
          <p:nvPr/>
        </p:nvSpPr>
        <p:spPr>
          <a:xfrm>
            <a:off x="8040487" y="1669784"/>
            <a:ext cx="773900"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UG 3</a:t>
            </a:r>
            <a:endParaRPr lang="de-DE" sz="1200" dirty="0"/>
          </a:p>
        </p:txBody>
      </p:sp>
    </p:spTree>
    <p:extLst>
      <p:ext uri="{BB962C8B-B14F-4D97-AF65-F5344CB8AC3E}">
        <p14:creationId xmlns:p14="http://schemas.microsoft.com/office/powerpoint/2010/main" val="14805342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3999" y="2132856"/>
            <a:ext cx="8388464" cy="4680520"/>
          </a:xfrm>
        </p:spPr>
        <p:txBody>
          <a:bodyPr>
            <a:normAutofit/>
          </a:bodyPr>
          <a:lstStyle/>
          <a:p>
            <a:pPr marL="0" indent="0" algn="just">
              <a:buNone/>
              <a:tabLst>
                <a:tab pos="447675" algn="l"/>
              </a:tabLst>
            </a:pPr>
            <a:r>
              <a:rPr lang="de-DE" sz="2200" dirty="0" smtClean="0">
                <a:solidFill>
                  <a:schemeClr val="bg1"/>
                </a:solidFill>
                <a:latin typeface="Arial" panose="020B0604020202020204" pitchFamily="34" charset="0"/>
                <a:cs typeface="Arial" panose="020B0604020202020204" pitchFamily="34" charset="0"/>
              </a:rPr>
              <a:t>In einer naturbelassenen Nahrung kommen Nährstoffe immer in ausgewogenen Komplexen vor. Die Nährstoffe stehen dabei in den sinnvollen Verhältnissen zueinander, die der menschliche Stoffwechsel auch so benötigt. </a:t>
            </a:r>
            <a:r>
              <a:rPr lang="de-DE" sz="2200" dirty="0" smtClean="0">
                <a:solidFill>
                  <a:srgbClr val="FF0000"/>
                </a:solidFill>
                <a:latin typeface="Arial" panose="020B0604020202020204" pitchFamily="34" charset="0"/>
                <a:cs typeface="Arial" panose="020B0604020202020204" pitchFamily="34" charset="0"/>
              </a:rPr>
              <a:t>Daher sind nährstoffreiche Nahrungsmittel den einzelnen Nahrungsergänzungsmitteln vorzuziehen. </a:t>
            </a:r>
            <a:r>
              <a:rPr lang="de-DE" sz="2200" dirty="0" smtClean="0">
                <a:solidFill>
                  <a:schemeClr val="bg1"/>
                </a:solidFill>
                <a:latin typeface="Arial" panose="020B0604020202020204" pitchFamily="34" charset="0"/>
                <a:cs typeface="Arial" panose="020B0604020202020204" pitchFamily="34" charset="0"/>
              </a:rPr>
              <a:t>(Das ist auch finanziell günstiger!)</a:t>
            </a:r>
          </a:p>
          <a:p>
            <a:pPr marL="0" indent="0" algn="just">
              <a:buNone/>
              <a:tabLst>
                <a:tab pos="447675" algn="l"/>
              </a:tabLst>
            </a:pPr>
            <a:r>
              <a:rPr lang="de-DE" sz="2200" dirty="0" smtClean="0">
                <a:solidFill>
                  <a:schemeClr val="bg1"/>
                </a:solidFill>
                <a:latin typeface="Arial" panose="020B0604020202020204" pitchFamily="34" charset="0"/>
                <a:cs typeface="Arial" panose="020B0604020202020204" pitchFamily="34" charset="0"/>
              </a:rPr>
              <a:t>Werden Agrarflächen mit </a:t>
            </a:r>
            <a:r>
              <a:rPr lang="de-DE" sz="2200" dirty="0" smtClean="0">
                <a:solidFill>
                  <a:schemeClr val="bg1"/>
                </a:solidFill>
                <a:latin typeface="Arial" panose="020B0604020202020204" pitchFamily="34" charset="0"/>
                <a:cs typeface="Arial" panose="020B0604020202020204" pitchFamily="34" charset="0"/>
                <a:hlinkClick r:id="rId3"/>
              </a:rPr>
              <a:t>glyphosathaltigen</a:t>
            </a:r>
            <a:r>
              <a:rPr lang="de-DE" sz="2200" dirty="0" smtClean="0">
                <a:solidFill>
                  <a:schemeClr val="bg1"/>
                </a:solidFill>
                <a:latin typeface="Arial" panose="020B0604020202020204" pitchFamily="34" charset="0"/>
                <a:cs typeface="Arial" panose="020B0604020202020204" pitchFamily="34" charset="0"/>
              </a:rPr>
              <a:t> „Pflanzenschutzgiften“ totgespritzt, so stirbt auch ein erheblicher Teil der für die pflanzliche Nährstoffaufnahme notwendigen Bodenbakterien ab. Neben einem dadurch verursachten Nährstoffmangel in den Nahrungsmitteln kommen noch Schäden in ihrem Körper, bis hin zu Krebserkrankungen durch diese Gifte </a:t>
            </a:r>
            <a:r>
              <a:rPr lang="de-DE" sz="2200" dirty="0">
                <a:solidFill>
                  <a:schemeClr val="bg1"/>
                </a:solidFill>
                <a:latin typeface="Arial" panose="020B0604020202020204" pitchFamily="34" charset="0"/>
                <a:cs typeface="Arial" panose="020B0604020202020204" pitchFamily="34" charset="0"/>
              </a:rPr>
              <a:t>hinzu. </a:t>
            </a:r>
            <a:r>
              <a:rPr lang="de-DE" sz="2200" dirty="0" smtClean="0">
                <a:solidFill>
                  <a:schemeClr val="bg1"/>
                </a:solidFill>
                <a:latin typeface="Arial" panose="020B0604020202020204" pitchFamily="34" charset="0"/>
                <a:cs typeface="Arial" panose="020B0604020202020204" pitchFamily="34" charset="0"/>
              </a:rPr>
              <a:t>	</a:t>
            </a:r>
          </a:p>
          <a:p>
            <a:pPr marL="0" indent="0">
              <a:buNone/>
              <a:tabLst>
                <a:tab pos="447675" algn="l"/>
              </a:tabLst>
            </a:pPr>
            <a:r>
              <a:rPr lang="de-DE" sz="2200" dirty="0" smtClean="0">
                <a:solidFill>
                  <a:schemeClr val="bg1"/>
                </a:solidFill>
                <a:latin typeface="Arial" panose="020B0604020202020204" pitchFamily="34" charset="0"/>
                <a:cs typeface="Arial" panose="020B0604020202020204" pitchFamily="34" charset="0"/>
              </a:rPr>
              <a:t>Schauen </a:t>
            </a:r>
            <a:r>
              <a:rPr lang="de-DE" sz="2200" dirty="0">
                <a:solidFill>
                  <a:schemeClr val="bg1"/>
                </a:solidFill>
                <a:latin typeface="Arial" panose="020B0604020202020204" pitchFamily="34" charset="0"/>
                <a:cs typeface="Arial" panose="020B0604020202020204" pitchFamily="34" charset="0"/>
              </a:rPr>
              <a:t>sie sich bitte einmal den </a:t>
            </a:r>
            <a:r>
              <a:rPr lang="de-DE" sz="2200" dirty="0">
                <a:solidFill>
                  <a:schemeClr val="bg1"/>
                </a:solidFill>
                <a:latin typeface="Arial" panose="020B0604020202020204" pitchFamily="34" charset="0"/>
                <a:cs typeface="Arial" panose="020B0604020202020204" pitchFamily="34" charset="0"/>
                <a:hlinkClick r:id="rId4"/>
              </a:rPr>
              <a:t>Nährstoffgehalt von Wildkräutern </a:t>
            </a:r>
            <a:r>
              <a:rPr lang="de-DE" sz="2200" dirty="0" smtClean="0">
                <a:solidFill>
                  <a:schemeClr val="bg1"/>
                </a:solidFill>
                <a:latin typeface="Arial" panose="020B0604020202020204" pitchFamily="34" charset="0"/>
                <a:cs typeface="Arial" panose="020B0604020202020204" pitchFamily="34" charset="0"/>
                <a:hlinkClick r:id="rId4"/>
              </a:rPr>
              <a:t>im Vergleich zu Kulturpflanzen</a:t>
            </a:r>
            <a:r>
              <a:rPr lang="de-DE" sz="2200" dirty="0" smtClean="0">
                <a:solidFill>
                  <a:schemeClr val="bg1"/>
                </a:solidFill>
                <a:latin typeface="Arial" panose="020B0604020202020204" pitchFamily="34" charset="0"/>
                <a:cs typeface="Arial" panose="020B0604020202020204" pitchFamily="34" charset="0"/>
              </a:rPr>
              <a:t> an. </a:t>
            </a:r>
            <a:r>
              <a:rPr lang="de-DE" sz="2200" dirty="0" smtClean="0">
                <a:solidFill>
                  <a:schemeClr val="bg1"/>
                </a:solidFill>
                <a:latin typeface="Arial" panose="020B0604020202020204" pitchFamily="34" charset="0"/>
                <a:cs typeface="Arial" panose="020B0604020202020204" pitchFamily="34" charset="0"/>
                <a:hlinkClick r:id="rId5"/>
              </a:rPr>
              <a:t>Wildkräuter</a:t>
            </a:r>
            <a:r>
              <a:rPr lang="de-DE" sz="2200" dirty="0" smtClean="0">
                <a:solidFill>
                  <a:schemeClr val="bg1"/>
                </a:solidFill>
                <a:latin typeface="Arial" panose="020B0604020202020204" pitchFamily="34" charset="0"/>
                <a:cs typeface="Arial" panose="020B0604020202020204" pitchFamily="34" charset="0"/>
              </a:rPr>
              <a:t>.</a:t>
            </a:r>
            <a:endParaRPr lang="de-DE" sz="2200" dirty="0">
              <a:solidFill>
                <a:schemeClr val="bg1"/>
              </a:solidFill>
              <a:latin typeface="Arial" panose="020B0604020202020204" pitchFamily="34" charset="0"/>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Arthrose – Lebensmittel vor Nahrungsergänzungsmitteln</a:t>
            </a:r>
            <a:endParaRPr lang="de-DE" sz="1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37</a:t>
            </a:fld>
            <a:endParaRPr lang="en-US" dirty="0"/>
          </a:p>
        </p:txBody>
      </p:sp>
      <p:sp>
        <p:nvSpPr>
          <p:cNvPr id="5" name="Ellipse 4"/>
          <p:cNvSpPr/>
          <p:nvPr/>
        </p:nvSpPr>
        <p:spPr>
          <a:xfrm>
            <a:off x="8040487" y="1669784"/>
            <a:ext cx="773900"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UG 1</a:t>
            </a:r>
            <a:endParaRPr lang="de-DE" sz="1200" dirty="0"/>
          </a:p>
        </p:txBody>
      </p:sp>
    </p:spTree>
    <p:extLst>
      <p:ext uri="{BB962C8B-B14F-4D97-AF65-F5344CB8AC3E}">
        <p14:creationId xmlns:p14="http://schemas.microsoft.com/office/powerpoint/2010/main" val="28221351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3999" y="2204864"/>
            <a:ext cx="8388464" cy="4536504"/>
          </a:xfrm>
        </p:spPr>
        <p:txBody>
          <a:bodyPr>
            <a:normAutofit/>
          </a:bodyPr>
          <a:lstStyle/>
          <a:p>
            <a:pPr marL="0" indent="0" algn="just">
              <a:lnSpc>
                <a:spcPct val="100000"/>
              </a:lnSpc>
              <a:buNone/>
              <a:tabLst>
                <a:tab pos="447675" algn="l"/>
              </a:tabLst>
            </a:pPr>
            <a:r>
              <a:rPr lang="de-DE" sz="2200" dirty="0" smtClean="0">
                <a:solidFill>
                  <a:schemeClr val="bg1"/>
                </a:solidFill>
                <a:latin typeface="Arial" panose="020B0604020202020204" pitchFamily="34" charset="0"/>
                <a:cs typeface="Arial" panose="020B0604020202020204" pitchFamily="34" charset="0"/>
              </a:rPr>
              <a:t>Die Vorteile von vegetarischer oder veganer Ernährung bergen auf der anderen Seite aber auch die Gefahren eines Nährstoff-mangels an:</a:t>
            </a:r>
          </a:p>
          <a:p>
            <a:pPr marL="0" indent="0" algn="just">
              <a:buNone/>
              <a:tabLst>
                <a:tab pos="447675" algn="l"/>
              </a:tabLst>
            </a:pPr>
            <a:endParaRPr lang="de-DE" sz="800" dirty="0">
              <a:solidFill>
                <a:schemeClr val="bg1"/>
              </a:solidFill>
              <a:latin typeface="Arial" panose="020B0604020202020204" pitchFamily="34" charset="0"/>
              <a:cs typeface="Arial" panose="020B0604020202020204" pitchFamily="34" charset="0"/>
            </a:endParaRPr>
          </a:p>
          <a:p>
            <a:pPr marL="0" indent="0" algn="just">
              <a:buNone/>
              <a:tabLst>
                <a:tab pos="447675" algn="l"/>
              </a:tabLst>
            </a:pPr>
            <a:r>
              <a:rPr lang="de-DE" sz="2200" dirty="0" smtClean="0">
                <a:solidFill>
                  <a:schemeClr val="bg1"/>
                </a:solidFill>
                <a:latin typeface="Arial" panose="020B0604020202020204" pitchFamily="34" charset="0"/>
                <a:cs typeface="Arial" panose="020B0604020202020204" pitchFamily="34" charset="0"/>
              </a:rPr>
              <a:t>Vitamin B12 (Bienenpollen, manchmal Sanddorn, </a:t>
            </a:r>
            <a:r>
              <a:rPr lang="de-DE" sz="2200" dirty="0" smtClean="0">
                <a:solidFill>
                  <a:schemeClr val="bg1"/>
                </a:solidFill>
                <a:latin typeface="Arial" panose="020B0604020202020204" pitchFamily="34" charset="0"/>
                <a:cs typeface="Arial" panose="020B0604020202020204" pitchFamily="34" charset="0"/>
                <a:hlinkClick r:id="rId3"/>
              </a:rPr>
              <a:t>Lebensmittel</a:t>
            </a:r>
            <a:r>
              <a:rPr lang="de-DE" sz="2200" dirty="0" smtClean="0">
                <a:solidFill>
                  <a:schemeClr val="bg1"/>
                </a:solidFill>
                <a:latin typeface="Arial" panose="020B0604020202020204" pitchFamily="34" charset="0"/>
                <a:cs typeface="Arial" panose="020B0604020202020204" pitchFamily="34" charset="0"/>
              </a:rPr>
              <a:t>)</a:t>
            </a:r>
          </a:p>
          <a:p>
            <a:pPr marL="0" indent="0" algn="just">
              <a:buNone/>
              <a:tabLst>
                <a:tab pos="447675" algn="l"/>
              </a:tabLst>
            </a:pPr>
            <a:r>
              <a:rPr lang="de-DE" sz="2200" dirty="0" smtClean="0">
                <a:solidFill>
                  <a:schemeClr val="bg1"/>
                </a:solidFill>
                <a:latin typeface="Arial" panose="020B0604020202020204" pitchFamily="34" charset="0"/>
                <a:cs typeface="Arial" panose="020B0604020202020204" pitchFamily="34" charset="0"/>
                <a:hlinkClick r:id="rId4"/>
              </a:rPr>
              <a:t>Vitamin K2</a:t>
            </a:r>
            <a:r>
              <a:rPr lang="de-DE" sz="2200" dirty="0" smtClean="0">
                <a:solidFill>
                  <a:schemeClr val="bg1"/>
                </a:solidFill>
                <a:latin typeface="Arial" panose="020B0604020202020204" pitchFamily="34" charset="0"/>
                <a:cs typeface="Arial" panose="020B0604020202020204" pitchFamily="34" charset="0"/>
              </a:rPr>
              <a:t> Lebensmittel, </a:t>
            </a:r>
            <a:r>
              <a:rPr lang="de-DE" sz="2200" dirty="0" smtClean="0">
                <a:solidFill>
                  <a:schemeClr val="bg1"/>
                </a:solidFill>
                <a:latin typeface="Arial" panose="020B0604020202020204" pitchFamily="34" charset="0"/>
                <a:cs typeface="Arial" panose="020B0604020202020204" pitchFamily="34" charset="0"/>
                <a:hlinkClick r:id="rId5"/>
              </a:rPr>
              <a:t>Infos</a:t>
            </a:r>
            <a:endParaRPr lang="de-DE" sz="2200" dirty="0" smtClean="0">
              <a:solidFill>
                <a:schemeClr val="bg1"/>
              </a:solidFill>
              <a:latin typeface="Arial" panose="020B0604020202020204" pitchFamily="34" charset="0"/>
              <a:cs typeface="Arial" panose="020B0604020202020204" pitchFamily="34" charset="0"/>
            </a:endParaRPr>
          </a:p>
          <a:p>
            <a:pPr marL="0" indent="0" algn="just">
              <a:buNone/>
              <a:tabLst>
                <a:tab pos="447675" algn="l"/>
              </a:tabLst>
            </a:pPr>
            <a:r>
              <a:rPr lang="de-DE" sz="2200" dirty="0" smtClean="0">
                <a:solidFill>
                  <a:schemeClr val="bg1"/>
                </a:solidFill>
                <a:latin typeface="Arial" panose="020B0604020202020204" pitchFamily="34" charset="0"/>
                <a:cs typeface="Arial" panose="020B0604020202020204" pitchFamily="34" charset="0"/>
              </a:rPr>
              <a:t>Aminosäure L-Lysin</a:t>
            </a:r>
            <a:endParaRPr lang="de-DE" sz="2200" dirty="0">
              <a:solidFill>
                <a:schemeClr val="bg1"/>
              </a:solidFill>
              <a:latin typeface="Arial" panose="020B0604020202020204" pitchFamily="34" charset="0"/>
              <a:cs typeface="Arial" panose="020B0604020202020204" pitchFamily="34" charset="0"/>
            </a:endParaRPr>
          </a:p>
          <a:p>
            <a:pPr marL="0" indent="0" algn="just">
              <a:buNone/>
              <a:tabLst>
                <a:tab pos="447675" algn="l"/>
              </a:tabLst>
            </a:pPr>
            <a:r>
              <a:rPr lang="de-DE" sz="2200" dirty="0">
                <a:solidFill>
                  <a:schemeClr val="bg1"/>
                </a:solidFill>
                <a:latin typeface="Arial" panose="020B0604020202020204" pitchFamily="34" charset="0"/>
                <a:cs typeface="Arial" panose="020B0604020202020204" pitchFamily="34" charset="0"/>
              </a:rPr>
              <a:t>Aminosäure </a:t>
            </a:r>
            <a:r>
              <a:rPr lang="de-DE" sz="2200" dirty="0" smtClean="0">
                <a:solidFill>
                  <a:schemeClr val="bg1"/>
                </a:solidFill>
                <a:latin typeface="Arial" panose="020B0604020202020204" pitchFamily="34" charset="0"/>
                <a:cs typeface="Arial" panose="020B0604020202020204" pitchFamily="34" charset="0"/>
              </a:rPr>
              <a:t>L-Prolin (wird teilweise im Körper selbst gebildet, lässt aber im Alter oder teilweise auch bei Erkrankungen nach)</a:t>
            </a:r>
            <a:endParaRPr lang="de-DE" sz="2200" dirty="0">
              <a:solidFill>
                <a:schemeClr val="bg1"/>
              </a:solidFill>
              <a:latin typeface="Arial" panose="020B0604020202020204" pitchFamily="34" charset="0"/>
              <a:cs typeface="Arial" panose="020B0604020202020204" pitchFamily="34" charset="0"/>
            </a:endParaRPr>
          </a:p>
          <a:p>
            <a:pPr marL="0" indent="0" algn="just">
              <a:buNone/>
              <a:tabLst>
                <a:tab pos="447675" algn="l"/>
              </a:tabLst>
            </a:pPr>
            <a:endParaRPr lang="de-DE" sz="800" b="1" dirty="0" smtClean="0">
              <a:solidFill>
                <a:schemeClr val="bg1"/>
              </a:solidFill>
            </a:endParaRPr>
          </a:p>
          <a:p>
            <a:pPr marL="0" indent="0" algn="just">
              <a:buNone/>
              <a:tabLst>
                <a:tab pos="447675" algn="l"/>
              </a:tabLst>
            </a:pPr>
            <a:r>
              <a:rPr lang="de-DE" sz="2200" dirty="0" smtClean="0">
                <a:solidFill>
                  <a:schemeClr val="bg1"/>
                </a:solidFill>
              </a:rPr>
              <a:t>Die ersten 3 Nährstoffe sind für den Knorpelaufbau essentiell und müssen daher ausreichend zugeführt werden.</a:t>
            </a:r>
            <a:endParaRPr lang="de-DE" sz="2200" dirty="0">
              <a:solidFill>
                <a:schemeClr val="bg1"/>
              </a:solidFill>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Arthrose – Veganer und Vegetarier</a:t>
            </a:r>
            <a:endParaRPr lang="de-DE" sz="1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38</a:t>
            </a:fld>
            <a:endParaRPr lang="en-US" dirty="0"/>
          </a:p>
        </p:txBody>
      </p:sp>
      <p:sp>
        <p:nvSpPr>
          <p:cNvPr id="5" name="Ellipse 4"/>
          <p:cNvSpPr/>
          <p:nvPr/>
        </p:nvSpPr>
        <p:spPr>
          <a:xfrm>
            <a:off x="8040487" y="1669784"/>
            <a:ext cx="773900"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UG 1</a:t>
            </a:r>
            <a:endParaRPr lang="de-DE" sz="1200" dirty="0"/>
          </a:p>
        </p:txBody>
      </p:sp>
    </p:spTree>
    <p:extLst>
      <p:ext uri="{BB962C8B-B14F-4D97-AF65-F5344CB8AC3E}">
        <p14:creationId xmlns:p14="http://schemas.microsoft.com/office/powerpoint/2010/main" val="41387120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24000" y="975456"/>
            <a:ext cx="6912296" cy="800219"/>
          </a:xfrm>
          <a:prstGeom prst="rect">
            <a:avLst/>
          </a:prstGeom>
          <a:noFill/>
        </p:spPr>
        <p:txBody>
          <a:bodyPr wrap="square" rtlCol="0">
            <a:spAutoFit/>
          </a:bodyPr>
          <a:lstStyle/>
          <a:p>
            <a:r>
              <a:rPr lang="de-DE" altLang="pt-PT" sz="3200" b="1" dirty="0" smtClean="0">
                <a:effectLst>
                  <a:outerShdw blurRad="38100" dist="38100" dir="2700000" algn="tl">
                    <a:srgbClr val="FFFFFF"/>
                  </a:outerShdw>
                </a:effectLst>
              </a:rPr>
              <a:t>Ernährung, Vitamin B-Komplex</a:t>
            </a:r>
          </a:p>
          <a:p>
            <a:r>
              <a:rPr lang="de-DE" altLang="pt-PT" sz="1400" b="1" dirty="0">
                <a:effectLst>
                  <a:outerShdw blurRad="38100" dist="38100" dir="2700000" algn="tl">
                    <a:srgbClr val="FFFFFF"/>
                  </a:outerShdw>
                </a:effectLst>
                <a:hlinkClick r:id="rId2"/>
              </a:rPr>
              <a:t>http://www.vitalstoff-lexikon.de/Vitamin-B-Komplex/Vitamin-B-Komplex</a:t>
            </a:r>
            <a:r>
              <a:rPr lang="de-DE" altLang="pt-PT" sz="1400" b="1" dirty="0" smtClean="0">
                <a:effectLst>
                  <a:outerShdw blurRad="38100" dist="38100" dir="2700000" algn="tl">
                    <a:srgbClr val="FFFFFF"/>
                  </a:outerShdw>
                </a:effectLst>
                <a:hlinkClick r:id="rId2"/>
              </a:rPr>
              <a:t>/</a:t>
            </a:r>
            <a:r>
              <a:rPr lang="de-DE" altLang="pt-PT" sz="1400" b="1" dirty="0" smtClean="0">
                <a:effectLst>
                  <a:outerShdw blurRad="38100" dist="38100" dir="2700000" algn="tl">
                    <a:srgbClr val="FFFFFF"/>
                  </a:outerShdw>
                </a:effectLst>
              </a:rPr>
              <a:t> </a:t>
            </a:r>
          </a:p>
        </p:txBody>
      </p:sp>
      <p:sp>
        <p:nvSpPr>
          <p:cNvPr id="2" name="Foliennummernplatzhalter 1"/>
          <p:cNvSpPr>
            <a:spLocks noGrp="1"/>
          </p:cNvSpPr>
          <p:nvPr>
            <p:ph type="sldNum" sz="quarter" idx="12"/>
          </p:nvPr>
        </p:nvSpPr>
        <p:spPr/>
        <p:txBody>
          <a:bodyPr/>
          <a:lstStyle/>
          <a:p>
            <a:fld id="{EFED3CB9-049B-4F4F-82D1-8A95299C975C}" type="slidenum">
              <a:rPr lang="en-US" smtClean="0"/>
              <a:pPr/>
              <a:t>39</a:t>
            </a:fld>
            <a:endParaRPr lang="en-US" dirty="0"/>
          </a:p>
        </p:txBody>
      </p:sp>
      <p:sp>
        <p:nvSpPr>
          <p:cNvPr id="18" name="Ellipse 17"/>
          <p:cNvSpPr/>
          <p:nvPr/>
        </p:nvSpPr>
        <p:spPr>
          <a:xfrm>
            <a:off x="8040487" y="1669784"/>
            <a:ext cx="773900"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UG 1</a:t>
            </a:r>
            <a:endParaRPr lang="de-DE" sz="1200" dirty="0"/>
          </a:p>
        </p:txBody>
      </p:sp>
      <p:pic>
        <p:nvPicPr>
          <p:cNvPr id="11" name="Grafik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94176" y="4136692"/>
            <a:ext cx="981802" cy="2122236"/>
          </a:xfrm>
          <a:prstGeom prst="rect">
            <a:avLst/>
          </a:prstGeom>
        </p:spPr>
      </p:pic>
      <p:sp>
        <p:nvSpPr>
          <p:cNvPr id="12" name="Rectangle 3"/>
          <p:cNvSpPr txBox="1">
            <a:spLocks noChangeArrowheads="1"/>
          </p:cNvSpPr>
          <p:nvPr/>
        </p:nvSpPr>
        <p:spPr>
          <a:xfrm>
            <a:off x="3740277" y="6322864"/>
            <a:ext cx="2289600" cy="3600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tabLst>
                <a:tab pos="447675" algn="l"/>
              </a:tabLst>
            </a:pPr>
            <a:r>
              <a:rPr lang="de-DE" altLang="pt-PT" sz="1600" dirty="0" smtClean="0">
                <a:solidFill>
                  <a:schemeClr val="bg1"/>
                </a:solidFill>
                <a:latin typeface="Arial" panose="020B0604020202020204" pitchFamily="34" charset="0"/>
                <a:cs typeface="Arial" panose="020B0604020202020204" pitchFamily="34" charset="0"/>
                <a:hlinkClick r:id="rId4"/>
              </a:rPr>
              <a:t>Schwarze Melasse</a:t>
            </a:r>
            <a:endParaRPr lang="de-DE" altLang="pt-PT" sz="1600" dirty="0">
              <a:solidFill>
                <a:schemeClr val="bg1"/>
              </a:solidFill>
              <a:latin typeface="Arial" panose="020B0604020202020204" pitchFamily="34" charset="0"/>
              <a:cs typeface="Arial" panose="020B0604020202020204" pitchFamily="34" charset="0"/>
            </a:endParaRPr>
          </a:p>
        </p:txBody>
      </p:sp>
      <p:sp>
        <p:nvSpPr>
          <p:cNvPr id="7" name="Rectangle 3"/>
          <p:cNvSpPr txBox="1">
            <a:spLocks noChangeArrowheads="1"/>
          </p:cNvSpPr>
          <p:nvPr/>
        </p:nvSpPr>
        <p:spPr>
          <a:xfrm>
            <a:off x="324000" y="3892735"/>
            <a:ext cx="3887960" cy="3600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tabLst>
                <a:tab pos="447675" algn="l"/>
              </a:tabLst>
            </a:pPr>
            <a:r>
              <a:rPr lang="de-DE" altLang="pt-PT" sz="1600" dirty="0" smtClean="0">
                <a:solidFill>
                  <a:schemeClr val="bg1"/>
                </a:solidFill>
                <a:latin typeface="Arial" panose="020B0604020202020204" pitchFamily="34" charset="0"/>
                <a:cs typeface="Arial" panose="020B0604020202020204" pitchFamily="34" charset="0"/>
                <a:hlinkClick r:id="rId5"/>
              </a:rPr>
              <a:t>Blütenpollen B1, B2, B3, B5, B6, B12</a:t>
            </a:r>
            <a:endParaRPr lang="de-DE" altLang="pt-PT" sz="1600" dirty="0">
              <a:solidFill>
                <a:schemeClr val="bg1"/>
              </a:solidFill>
              <a:latin typeface="Arial" panose="020B0604020202020204" pitchFamily="34" charset="0"/>
              <a:cs typeface="Arial" panose="020B0604020202020204" pitchFamily="34" charset="0"/>
            </a:endParaRPr>
          </a:p>
        </p:txBody>
      </p:sp>
      <p:pic>
        <p:nvPicPr>
          <p:cNvPr id="3" name="Grafik 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11561" y="2204864"/>
            <a:ext cx="3024335" cy="1575512"/>
          </a:xfrm>
          <a:prstGeom prst="rect">
            <a:avLst/>
          </a:prstGeom>
        </p:spPr>
      </p:pic>
      <p:sp>
        <p:nvSpPr>
          <p:cNvPr id="9" name="Rectangle 3"/>
          <p:cNvSpPr txBox="1">
            <a:spLocks noChangeArrowheads="1"/>
          </p:cNvSpPr>
          <p:nvPr/>
        </p:nvSpPr>
        <p:spPr>
          <a:xfrm>
            <a:off x="6372200" y="6322864"/>
            <a:ext cx="2289600" cy="3600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tabLst>
                <a:tab pos="447675" algn="l"/>
              </a:tabLst>
            </a:pPr>
            <a:r>
              <a:rPr lang="de-DE" altLang="pt-PT" sz="1600" dirty="0" smtClean="0">
                <a:solidFill>
                  <a:schemeClr val="bg1"/>
                </a:solidFill>
                <a:latin typeface="Arial" panose="020B0604020202020204" pitchFamily="34" charset="0"/>
                <a:cs typeface="Arial" panose="020B0604020202020204" pitchFamily="34" charset="0"/>
                <a:hlinkClick r:id="rId7"/>
              </a:rPr>
              <a:t>Infos zu Vitamin B12</a:t>
            </a:r>
            <a:endParaRPr lang="de-DE" altLang="pt-PT" sz="1600" dirty="0">
              <a:solidFill>
                <a:schemeClr val="bg1"/>
              </a:solidFill>
              <a:latin typeface="Arial" panose="020B0604020202020204" pitchFamily="34" charset="0"/>
              <a:cs typeface="Arial" panose="020B0604020202020204" pitchFamily="34" charset="0"/>
            </a:endParaRPr>
          </a:p>
        </p:txBody>
      </p:sp>
      <p:pic>
        <p:nvPicPr>
          <p:cNvPr id="5" name="Grafik 4"/>
          <p:cNvPicPr>
            <a:picLocks noChangeAspect="1"/>
          </p:cNvPicPr>
          <p:nvPr/>
        </p:nvPicPr>
        <p:blipFill>
          <a:blip r:embed="rId8"/>
          <a:stretch>
            <a:fillRect/>
          </a:stretch>
        </p:blipFill>
        <p:spPr>
          <a:xfrm>
            <a:off x="5868144" y="2185501"/>
            <a:ext cx="2793656" cy="1707234"/>
          </a:xfrm>
          <a:prstGeom prst="rect">
            <a:avLst/>
          </a:prstGeom>
        </p:spPr>
      </p:pic>
      <p:sp>
        <p:nvSpPr>
          <p:cNvPr id="13" name="Rectangle 3"/>
          <p:cNvSpPr txBox="1">
            <a:spLocks noChangeArrowheads="1"/>
          </p:cNvSpPr>
          <p:nvPr/>
        </p:nvSpPr>
        <p:spPr>
          <a:xfrm>
            <a:off x="6372200" y="3939832"/>
            <a:ext cx="1584176" cy="3600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tabLst>
                <a:tab pos="447675" algn="l"/>
              </a:tabLst>
            </a:pPr>
            <a:r>
              <a:rPr lang="de-DE" altLang="pt-PT" sz="1600" dirty="0" smtClean="0">
                <a:solidFill>
                  <a:schemeClr val="bg1"/>
                </a:solidFill>
                <a:latin typeface="Arial" panose="020B0604020202020204" pitchFamily="34" charset="0"/>
                <a:cs typeface="Arial" panose="020B0604020202020204" pitchFamily="34" charset="0"/>
                <a:hlinkClick r:id="rId9"/>
              </a:rPr>
              <a:t>Cashewkerne</a:t>
            </a:r>
            <a:endParaRPr lang="de-DE" altLang="pt-PT" sz="1600" dirty="0">
              <a:solidFill>
                <a:schemeClr val="bg1"/>
              </a:solidFill>
              <a:latin typeface="Arial" panose="020B0604020202020204" pitchFamily="34" charset="0"/>
              <a:cs typeface="Arial" panose="020B0604020202020204" pitchFamily="34" charset="0"/>
            </a:endParaRPr>
          </a:p>
        </p:txBody>
      </p:sp>
      <p:sp>
        <p:nvSpPr>
          <p:cNvPr id="14" name="Rectangle 3"/>
          <p:cNvSpPr txBox="1">
            <a:spLocks noChangeArrowheads="1"/>
          </p:cNvSpPr>
          <p:nvPr/>
        </p:nvSpPr>
        <p:spPr>
          <a:xfrm>
            <a:off x="611561" y="6296269"/>
            <a:ext cx="2289600" cy="3600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tabLst>
                <a:tab pos="447675" algn="l"/>
              </a:tabLst>
            </a:pPr>
            <a:r>
              <a:rPr lang="de-DE" altLang="pt-PT" sz="1600" dirty="0" smtClean="0">
                <a:solidFill>
                  <a:schemeClr val="bg1"/>
                </a:solidFill>
                <a:latin typeface="Arial" panose="020B0604020202020204" pitchFamily="34" charset="0"/>
                <a:cs typeface="Arial" panose="020B0604020202020204" pitchFamily="34" charset="0"/>
                <a:hlinkClick r:id="rId10"/>
              </a:rPr>
              <a:t>Süße Mandeln</a:t>
            </a:r>
            <a:endParaRPr lang="de-DE" altLang="pt-PT"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6704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3999" y="2276872"/>
            <a:ext cx="8604488" cy="4392488"/>
          </a:xfrm>
        </p:spPr>
        <p:txBody>
          <a:bodyPr>
            <a:normAutofit fontScale="92500" lnSpcReduction="10000"/>
          </a:bodyPr>
          <a:lstStyle/>
          <a:p>
            <a:pPr marL="0" indent="0">
              <a:buNone/>
              <a:tabLst>
                <a:tab pos="447675" algn="l"/>
                <a:tab pos="896938" algn="l"/>
                <a:tab pos="1257300" algn="l"/>
              </a:tabLst>
            </a:pPr>
            <a:r>
              <a:rPr lang="de-DE" dirty="0" smtClean="0">
                <a:solidFill>
                  <a:schemeClr val="bg1"/>
                </a:solidFill>
                <a:latin typeface="Arial" panose="020B0604020202020204" pitchFamily="34" charset="0"/>
                <a:cs typeface="Arial" panose="020B0604020202020204" pitchFamily="34" charset="0"/>
              </a:rPr>
              <a:t>1964: 		geboren mit nicht erkannter Hüftdysplasie</a:t>
            </a:r>
          </a:p>
          <a:p>
            <a:pPr marL="0" indent="0" defTabSz="896938">
              <a:buNone/>
              <a:tabLst>
                <a:tab pos="447675" algn="l"/>
                <a:tab pos="896938" algn="l"/>
                <a:tab pos="1257300" algn="l"/>
              </a:tabLst>
            </a:pPr>
            <a:r>
              <a:rPr lang="de-DE" dirty="0" smtClean="0">
                <a:solidFill>
                  <a:schemeClr val="bg1"/>
                </a:solidFill>
                <a:latin typeface="Arial" panose="020B0604020202020204" pitchFamily="34" charset="0"/>
                <a:cs typeface="Arial" panose="020B0604020202020204" pitchFamily="34" charset="0"/>
              </a:rPr>
              <a:t>1984: 		Erkrankung an Knie- und Hüftgelenksarthrose 					während Fallschirmjägerausbildung, Abbruch 					Leistungssport Laufen (80-110 km pro Woche)</a:t>
            </a:r>
          </a:p>
          <a:p>
            <a:pPr marL="0" indent="0">
              <a:buNone/>
              <a:tabLst>
                <a:tab pos="447675" algn="l"/>
                <a:tab pos="1257300" algn="l"/>
              </a:tabLst>
            </a:pPr>
            <a:r>
              <a:rPr lang="de-DE" dirty="0" smtClean="0">
                <a:solidFill>
                  <a:schemeClr val="bg1"/>
                </a:solidFill>
                <a:latin typeface="Arial" panose="020B0604020202020204" pitchFamily="34" charset="0"/>
                <a:cs typeface="Arial" panose="020B0604020202020204" pitchFamily="34" charset="0"/>
              </a:rPr>
              <a:t>1987: 	bis 60 haben sie künstliche Hüften! (ehemaliger Arzt 			der deutschen Handball-Nationalmannschaft!)</a:t>
            </a:r>
          </a:p>
          <a:p>
            <a:pPr marL="0" indent="0">
              <a:buNone/>
              <a:tabLst>
                <a:tab pos="447675" algn="l"/>
                <a:tab pos="1257300" algn="l"/>
                <a:tab pos="1344613" algn="l"/>
              </a:tabLst>
            </a:pPr>
            <a:r>
              <a:rPr lang="de-DE" altLang="pt-PT" dirty="0" smtClean="0">
                <a:solidFill>
                  <a:schemeClr val="bg1"/>
                </a:solidFill>
                <a:latin typeface="Arial" panose="020B0604020202020204" pitchFamily="34" charset="0"/>
                <a:cs typeface="Arial" panose="020B0604020202020204" pitchFamily="34" charset="0"/>
              </a:rPr>
              <a:t>1993:	Arthrosefortschritt, kein Radfahren mehr möglich</a:t>
            </a:r>
          </a:p>
          <a:p>
            <a:pPr marL="0" indent="0">
              <a:buNone/>
              <a:tabLst>
                <a:tab pos="447675" algn="l"/>
                <a:tab pos="1257300" algn="l"/>
              </a:tabLst>
            </a:pPr>
            <a:r>
              <a:rPr lang="de-DE" altLang="pt-PT" dirty="0" smtClean="0">
                <a:solidFill>
                  <a:schemeClr val="bg1"/>
                </a:solidFill>
                <a:latin typeface="Arial" panose="020B0604020202020204" pitchFamily="34" charset="0"/>
                <a:cs typeface="Arial" panose="020B0604020202020204" pitchFamily="34" charset="0"/>
              </a:rPr>
              <a:t>2003: 	starke Schmerzen in rechter Hüfte, druckempfindlich</a:t>
            </a:r>
          </a:p>
          <a:p>
            <a:pPr marL="0" indent="0">
              <a:buNone/>
              <a:tabLst>
                <a:tab pos="447675" algn="l"/>
                <a:tab pos="1257300" algn="l"/>
              </a:tabLst>
            </a:pPr>
            <a:r>
              <a:rPr lang="de-DE" altLang="pt-PT" dirty="0" smtClean="0">
                <a:solidFill>
                  <a:schemeClr val="bg1"/>
                </a:solidFill>
                <a:latin typeface="Arial" panose="020B0604020202020204" pitchFamily="34" charset="0"/>
                <a:cs typeface="Arial" panose="020B0604020202020204" pitchFamily="34" charset="0"/>
              </a:rPr>
              <a:t>2012: 	Abbruch Training nach 10 min auf Liegeradtrainer 			(Kniearthrose und Schleimbeutelentzündung)</a:t>
            </a:r>
          </a:p>
          <a:p>
            <a:pPr marL="0" indent="0">
              <a:buNone/>
              <a:tabLst>
                <a:tab pos="447675" algn="l"/>
                <a:tab pos="1257300" algn="l"/>
              </a:tabLst>
            </a:pPr>
            <a:r>
              <a:rPr lang="de-DE" altLang="pt-PT" dirty="0" smtClean="0">
                <a:solidFill>
                  <a:srgbClr val="FF0000"/>
                </a:solidFill>
                <a:latin typeface="Arial" panose="020B0604020202020204" pitchFamily="34" charset="0"/>
                <a:cs typeface="Arial" panose="020B0604020202020204" pitchFamily="34" charset="0"/>
              </a:rPr>
              <a:t>2014-18: 	42 500 km Radtraining in Schwarzwald, </a:t>
            </a:r>
            <a:r>
              <a:rPr lang="de-DE" altLang="pt-PT" dirty="0" err="1" smtClean="0">
                <a:solidFill>
                  <a:srgbClr val="FF0000"/>
                </a:solidFill>
                <a:latin typeface="Arial" panose="020B0604020202020204" pitchFamily="34" charset="0"/>
                <a:cs typeface="Arial" panose="020B0604020202020204" pitchFamily="34" charset="0"/>
              </a:rPr>
              <a:t>Gäu</a:t>
            </a:r>
            <a:r>
              <a:rPr lang="de-DE" altLang="pt-PT" dirty="0" smtClean="0">
                <a:solidFill>
                  <a:srgbClr val="FF0000"/>
                </a:solidFill>
                <a:latin typeface="Arial" panose="020B0604020202020204" pitchFamily="34" charset="0"/>
                <a:cs typeface="Arial" panose="020B0604020202020204" pitchFamily="34" charset="0"/>
              </a:rPr>
              <a:t>,… </a:t>
            </a:r>
          </a:p>
          <a:p>
            <a:pPr marL="0" indent="0">
              <a:buNone/>
              <a:tabLst>
                <a:tab pos="447675" algn="l"/>
              </a:tabLst>
            </a:pPr>
            <a:r>
              <a:rPr lang="de-DE" altLang="pt-PT" dirty="0" smtClean="0">
                <a:solidFill>
                  <a:schemeClr val="bg1"/>
                </a:solidFill>
                <a:latin typeface="Arial" panose="020B0604020202020204" pitchFamily="34" charset="0"/>
                <a:cs typeface="Arial" panose="020B0604020202020204" pitchFamily="34" charset="0"/>
              </a:rPr>
              <a:t>Was ist passiert? Arthrose ist doch angeblich nicht heilbar!</a:t>
            </a:r>
            <a:endParaRPr lang="de-DE" altLang="pt-PT" dirty="0">
              <a:solidFill>
                <a:schemeClr val="bg1"/>
              </a:solidFill>
              <a:latin typeface="Arial" panose="020B0604020202020204" pitchFamily="34" charset="0"/>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Arthrose – Eigene Geschichte</a:t>
            </a:r>
            <a:endParaRPr lang="de-DE" sz="1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4</a:t>
            </a:fld>
            <a:endParaRPr lang="en-US" dirty="0"/>
          </a:p>
        </p:txBody>
      </p:sp>
    </p:spTree>
    <p:extLst>
      <p:ext uri="{BB962C8B-B14F-4D97-AF65-F5344CB8AC3E}">
        <p14:creationId xmlns:p14="http://schemas.microsoft.com/office/powerpoint/2010/main" val="6050666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24000" y="975456"/>
            <a:ext cx="6912296" cy="1015663"/>
          </a:xfrm>
          <a:prstGeom prst="rect">
            <a:avLst/>
          </a:prstGeom>
          <a:noFill/>
        </p:spPr>
        <p:txBody>
          <a:bodyPr wrap="square" rtlCol="0">
            <a:spAutoFit/>
          </a:bodyPr>
          <a:lstStyle/>
          <a:p>
            <a:r>
              <a:rPr lang="de-DE" altLang="pt-PT" sz="3200" b="1" dirty="0" smtClean="0">
                <a:effectLst>
                  <a:outerShdw blurRad="38100" dist="38100" dir="2700000" algn="tl">
                    <a:srgbClr val="FFFFFF"/>
                  </a:outerShdw>
                </a:effectLst>
              </a:rPr>
              <a:t>Ernährung, Vitamin C</a:t>
            </a:r>
            <a:r>
              <a:rPr lang="de-DE" altLang="pt-PT" sz="2800" b="1" dirty="0" smtClean="0">
                <a:effectLst>
                  <a:outerShdw blurRad="38100" dist="38100" dir="2700000" algn="tl">
                    <a:srgbClr val="FFFFFF"/>
                  </a:outerShdw>
                </a:effectLst>
              </a:rPr>
              <a:t> </a:t>
            </a:r>
            <a:r>
              <a:rPr lang="de-DE" altLang="pt-PT" sz="1400" b="1" dirty="0" smtClean="0">
                <a:effectLst>
                  <a:outerShdw blurRad="38100" dist="38100" dir="2700000" algn="tl">
                    <a:srgbClr val="FFFFFF"/>
                  </a:outerShdw>
                </a:effectLst>
              </a:rPr>
              <a:t>(mg/100g) </a:t>
            </a:r>
          </a:p>
          <a:p>
            <a:r>
              <a:rPr lang="de-DE" altLang="pt-PT" sz="1400" b="1" dirty="0" smtClean="0">
                <a:effectLst>
                  <a:outerShdw blurRad="38100" dist="38100" dir="2700000" algn="tl">
                    <a:srgbClr val="FFFFFF"/>
                  </a:outerShdw>
                </a:effectLst>
                <a:hlinkClick r:id="rId2"/>
              </a:rPr>
              <a:t>natürliches Vitamin C und keine L-Ascorbinsäure!</a:t>
            </a:r>
            <a:r>
              <a:rPr lang="de-DE" altLang="pt-PT" sz="1400" b="1" dirty="0" smtClean="0">
                <a:effectLst>
                  <a:outerShdw blurRad="38100" dist="38100" dir="2700000" algn="tl">
                    <a:srgbClr val="FFFFFF"/>
                  </a:outerShdw>
                </a:effectLst>
              </a:rPr>
              <a:t>, </a:t>
            </a:r>
            <a:r>
              <a:rPr lang="de-DE" altLang="pt-PT" sz="1400" b="1" dirty="0">
                <a:effectLst>
                  <a:outerShdw blurRad="38100" dist="38100" dir="2700000" algn="tl">
                    <a:srgbClr val="FFFFFF"/>
                  </a:outerShdw>
                </a:effectLst>
                <a:hlinkClick r:id="rId3"/>
              </a:rPr>
              <a:t>Infos</a:t>
            </a:r>
            <a:endParaRPr lang="de-DE" altLang="pt-PT" sz="1400" b="1" dirty="0">
              <a:effectLst>
                <a:outerShdw blurRad="38100" dist="38100" dir="2700000" algn="tl">
                  <a:srgbClr val="FFFFFF"/>
                </a:outerShdw>
              </a:effectLst>
            </a:endParaRPr>
          </a:p>
          <a:p>
            <a:endParaRPr lang="de-DE" altLang="pt-PT" sz="1400" b="1" dirty="0" smtClean="0">
              <a:effectLst>
                <a:outerShdw blurRad="38100" dist="38100" dir="2700000" algn="tl">
                  <a:srgbClr val="FFFFFF"/>
                </a:outerShdw>
              </a:effectLst>
            </a:endParaRPr>
          </a:p>
        </p:txBody>
      </p:sp>
      <p:sp>
        <p:nvSpPr>
          <p:cNvPr id="2" name="Foliennummernplatzhalter 1"/>
          <p:cNvSpPr>
            <a:spLocks noGrp="1"/>
          </p:cNvSpPr>
          <p:nvPr>
            <p:ph type="sldNum" sz="quarter" idx="12"/>
          </p:nvPr>
        </p:nvSpPr>
        <p:spPr/>
        <p:txBody>
          <a:bodyPr/>
          <a:lstStyle/>
          <a:p>
            <a:fld id="{EFED3CB9-049B-4F4F-82D1-8A95299C975C}" type="slidenum">
              <a:rPr lang="en-US" smtClean="0"/>
              <a:pPr/>
              <a:t>40</a:t>
            </a:fld>
            <a:endParaRPr lang="en-US" dirty="0"/>
          </a:p>
        </p:txBody>
      </p:sp>
      <p:sp>
        <p:nvSpPr>
          <p:cNvPr id="18" name="Ellipse 17"/>
          <p:cNvSpPr/>
          <p:nvPr/>
        </p:nvSpPr>
        <p:spPr>
          <a:xfrm>
            <a:off x="8040487" y="1669784"/>
            <a:ext cx="773900"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UG 1</a:t>
            </a:r>
            <a:endParaRPr lang="de-DE" sz="1200" dirty="0"/>
          </a:p>
        </p:txBody>
      </p:sp>
      <p:sp>
        <p:nvSpPr>
          <p:cNvPr id="12" name="Rectangle 3"/>
          <p:cNvSpPr txBox="1">
            <a:spLocks noChangeArrowheads="1"/>
          </p:cNvSpPr>
          <p:nvPr/>
        </p:nvSpPr>
        <p:spPr>
          <a:xfrm>
            <a:off x="324000" y="2276872"/>
            <a:ext cx="8490387" cy="38884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just">
              <a:lnSpc>
                <a:spcPct val="100000"/>
              </a:lnSpc>
              <a:buNone/>
              <a:tabLst>
                <a:tab pos="447675" algn="l"/>
              </a:tabLst>
            </a:pPr>
            <a:r>
              <a:rPr lang="de-DE" sz="2000" dirty="0" smtClean="0">
                <a:solidFill>
                  <a:schemeClr val="bg1"/>
                </a:solidFill>
                <a:latin typeface="Arial" panose="020B0604020202020204" pitchFamily="34" charset="0"/>
                <a:cs typeface="Arial" panose="020B0604020202020204" pitchFamily="34" charset="0"/>
              </a:rPr>
              <a:t>Der Körper bildet aus Vitamin C und den beiden Aminosäuren L-Lysin und L-</a:t>
            </a:r>
            <a:r>
              <a:rPr lang="de-DE" sz="2000" dirty="0" err="1" smtClean="0">
                <a:solidFill>
                  <a:schemeClr val="bg1"/>
                </a:solidFill>
                <a:latin typeface="Arial" panose="020B0604020202020204" pitchFamily="34" charset="0"/>
                <a:cs typeface="Arial" panose="020B0604020202020204" pitchFamily="34" charset="0"/>
              </a:rPr>
              <a:t>Prolin</a:t>
            </a:r>
            <a:r>
              <a:rPr lang="de-DE" sz="2000" dirty="0" smtClean="0">
                <a:solidFill>
                  <a:schemeClr val="bg1"/>
                </a:solidFill>
                <a:latin typeface="Arial" panose="020B0604020202020204" pitchFamily="34" charset="0"/>
                <a:cs typeface="Arial" panose="020B0604020202020204" pitchFamily="34" charset="0"/>
              </a:rPr>
              <a:t>, die Kollagenfasern für den Knorpel, die rund 70% der Knorpelmasse ausmachen und ihm seine Stabilität verleihen. </a:t>
            </a:r>
          </a:p>
          <a:p>
            <a:pPr marL="0" indent="0" algn="just">
              <a:buNone/>
              <a:tabLst>
                <a:tab pos="447675" algn="l"/>
              </a:tabLst>
            </a:pPr>
            <a:r>
              <a:rPr lang="de-DE" sz="2000" dirty="0" smtClean="0">
                <a:solidFill>
                  <a:schemeClr val="bg1"/>
                </a:solidFill>
                <a:latin typeface="Arial" panose="020B0604020202020204" pitchFamily="34" charset="0"/>
                <a:cs typeface="Arial" panose="020B0604020202020204" pitchFamily="34" charset="0"/>
              </a:rPr>
              <a:t>Ein Vitamin C - Defizit führt damit unweigerlich zu einem Kollagen-</a:t>
            </a:r>
            <a:r>
              <a:rPr lang="de-DE" sz="2000" dirty="0" err="1" smtClean="0">
                <a:solidFill>
                  <a:schemeClr val="bg1"/>
                </a:solidFill>
                <a:latin typeface="Arial" panose="020B0604020202020204" pitchFamily="34" charset="0"/>
                <a:cs typeface="Arial" panose="020B0604020202020204" pitchFamily="34" charset="0"/>
              </a:rPr>
              <a:t>fasermangel</a:t>
            </a:r>
            <a:r>
              <a:rPr lang="de-DE" sz="2000" dirty="0" smtClean="0">
                <a:solidFill>
                  <a:schemeClr val="bg1"/>
                </a:solidFill>
                <a:latin typeface="Arial" panose="020B0604020202020204" pitchFamily="34" charset="0"/>
                <a:cs typeface="Arial" panose="020B0604020202020204" pitchFamily="34" charset="0"/>
              </a:rPr>
              <a:t>  in wichtigen Organen und Geweben.</a:t>
            </a:r>
          </a:p>
          <a:p>
            <a:pPr marL="0" indent="0" algn="just">
              <a:buNone/>
              <a:tabLst>
                <a:tab pos="447675" algn="l"/>
              </a:tabLst>
            </a:pPr>
            <a:r>
              <a:rPr lang="de-DE" sz="2000" dirty="0" smtClean="0">
                <a:solidFill>
                  <a:schemeClr val="bg1"/>
                </a:solidFill>
                <a:latin typeface="Arial" panose="020B0604020202020204" pitchFamily="34" charset="0"/>
                <a:cs typeface="Arial" panose="020B0604020202020204" pitchFamily="34" charset="0"/>
              </a:rPr>
              <a:t>So werden durch diesen Mangel an Vitamin C sowohl Arthrose, Arteriosklerose, Venenschwäche, Aneurysmen, Cellulite und Leistenbrüche mitverursacht. Es gibt auch einen interessanten Zusammenhang zwischen Vitamin C und der Mortalitätsrate: </a:t>
            </a:r>
            <a:r>
              <a:rPr lang="de-DE" sz="2000" dirty="0" smtClean="0">
                <a:solidFill>
                  <a:schemeClr val="bg1"/>
                </a:solidFill>
                <a:latin typeface="Arial" panose="020B0604020202020204" pitchFamily="34" charset="0"/>
                <a:cs typeface="Arial" panose="020B0604020202020204" pitchFamily="34" charset="0"/>
                <a:hlinkClick r:id="rId4"/>
              </a:rPr>
              <a:t>Studie</a:t>
            </a:r>
            <a:endParaRPr lang="de-DE" sz="2000" dirty="0" smtClean="0">
              <a:solidFill>
                <a:schemeClr val="bg1"/>
              </a:solidFill>
              <a:latin typeface="Arial" panose="020B0604020202020204" pitchFamily="34" charset="0"/>
              <a:cs typeface="Arial" panose="020B0604020202020204" pitchFamily="34" charset="0"/>
            </a:endParaRPr>
          </a:p>
          <a:p>
            <a:pPr marL="0" indent="0" algn="just">
              <a:buNone/>
              <a:tabLst>
                <a:tab pos="447675" algn="l"/>
              </a:tabLst>
            </a:pPr>
            <a:r>
              <a:rPr lang="de-DE" altLang="pt-PT" sz="2000" dirty="0" smtClean="0">
                <a:solidFill>
                  <a:schemeClr val="bg1"/>
                </a:solidFill>
                <a:latin typeface="Arial" panose="020B0604020202020204" pitchFamily="34" charset="0"/>
                <a:cs typeface="Arial" panose="020B0604020202020204" pitchFamily="34" charset="0"/>
                <a:hlinkClick r:id="rId5"/>
              </a:rPr>
              <a:t>Die Wirkung von Vitamin C kann durch den Wirkstoff OPC durch Vitaminrecycling rund verzehnfacht werden</a:t>
            </a:r>
            <a:r>
              <a:rPr lang="de-DE" altLang="pt-PT" sz="2000" dirty="0" smtClean="0">
                <a:solidFill>
                  <a:schemeClr val="bg1"/>
                </a:solidFill>
                <a:latin typeface="Arial" panose="020B0604020202020204" pitchFamily="34" charset="0"/>
                <a:cs typeface="Arial" panose="020B0604020202020204" pitchFamily="34" charset="0"/>
              </a:rPr>
              <a:t>. </a:t>
            </a:r>
            <a:r>
              <a:rPr lang="de-DE" altLang="pt-PT" sz="2000" dirty="0" smtClean="0">
                <a:solidFill>
                  <a:schemeClr val="bg1"/>
                </a:solidFill>
                <a:latin typeface="Arial" panose="020B0604020202020204" pitchFamily="34" charset="0"/>
                <a:cs typeface="Arial" panose="020B0604020202020204" pitchFamily="34" charset="0"/>
                <a:hlinkClick r:id="rId6"/>
              </a:rPr>
              <a:t>Ausführliche Beschreibung!</a:t>
            </a:r>
            <a:endParaRPr lang="de-DE" altLang="pt-PT" sz="20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37689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24000" y="975456"/>
            <a:ext cx="6912296" cy="800219"/>
          </a:xfrm>
          <a:prstGeom prst="rect">
            <a:avLst/>
          </a:prstGeom>
          <a:noFill/>
        </p:spPr>
        <p:txBody>
          <a:bodyPr wrap="square" rtlCol="0">
            <a:spAutoFit/>
          </a:bodyPr>
          <a:lstStyle/>
          <a:p>
            <a:r>
              <a:rPr lang="de-DE" altLang="pt-PT" sz="3200" b="1" dirty="0" smtClean="0">
                <a:effectLst>
                  <a:outerShdw blurRad="38100" dist="38100" dir="2700000" algn="tl">
                    <a:srgbClr val="FFFFFF"/>
                  </a:outerShdw>
                </a:effectLst>
              </a:rPr>
              <a:t>Ernährung, Vitamin C</a:t>
            </a:r>
            <a:r>
              <a:rPr lang="de-DE" altLang="pt-PT" sz="2800" b="1" dirty="0" smtClean="0">
                <a:effectLst>
                  <a:outerShdw blurRad="38100" dist="38100" dir="2700000" algn="tl">
                    <a:srgbClr val="FFFFFF"/>
                  </a:outerShdw>
                </a:effectLst>
              </a:rPr>
              <a:t> </a:t>
            </a:r>
            <a:r>
              <a:rPr lang="de-DE" altLang="pt-PT" sz="1400" b="1" dirty="0" smtClean="0">
                <a:effectLst>
                  <a:outerShdw blurRad="38100" dist="38100" dir="2700000" algn="tl">
                    <a:srgbClr val="FFFFFF"/>
                  </a:outerShdw>
                </a:effectLst>
              </a:rPr>
              <a:t>(mg/100g) </a:t>
            </a:r>
          </a:p>
          <a:p>
            <a:r>
              <a:rPr lang="de-DE" altLang="pt-PT" sz="1400" b="1" dirty="0" smtClean="0">
                <a:effectLst>
                  <a:outerShdw blurRad="38100" dist="38100" dir="2700000" algn="tl">
                    <a:srgbClr val="FFFFFF"/>
                  </a:outerShdw>
                </a:effectLst>
                <a:hlinkClick r:id="rId2"/>
              </a:rPr>
              <a:t>natürliches Vitamin C und keine L-Ascorbinsäure!</a:t>
            </a:r>
            <a:r>
              <a:rPr lang="de-DE" altLang="pt-PT" sz="1400" b="1" dirty="0" smtClean="0">
                <a:effectLst>
                  <a:outerShdw blurRad="38100" dist="38100" dir="2700000" algn="tl">
                    <a:srgbClr val="FFFFFF"/>
                  </a:outerShdw>
                </a:effectLst>
              </a:rPr>
              <a:t>, </a:t>
            </a:r>
            <a:r>
              <a:rPr lang="de-DE" altLang="pt-PT" sz="1400" b="1" dirty="0" smtClean="0">
                <a:effectLst>
                  <a:outerShdw blurRad="38100" dist="38100" dir="2700000" algn="tl">
                    <a:srgbClr val="FFFFFF"/>
                  </a:outerShdw>
                </a:effectLst>
                <a:hlinkClick r:id="rId3"/>
              </a:rPr>
              <a:t>Infos</a:t>
            </a:r>
            <a:endParaRPr lang="de-DE" altLang="pt-PT" sz="1400" b="1" dirty="0" smtClean="0">
              <a:effectLst>
                <a:outerShdw blurRad="38100" dist="38100" dir="2700000" algn="tl">
                  <a:srgbClr val="FFFFFF"/>
                </a:outerShdw>
              </a:effectLst>
            </a:endParaRPr>
          </a:p>
        </p:txBody>
      </p:sp>
      <p:sp>
        <p:nvSpPr>
          <p:cNvPr id="2" name="Foliennummernplatzhalter 1"/>
          <p:cNvSpPr>
            <a:spLocks noGrp="1"/>
          </p:cNvSpPr>
          <p:nvPr>
            <p:ph type="sldNum" sz="quarter" idx="12"/>
          </p:nvPr>
        </p:nvSpPr>
        <p:spPr/>
        <p:txBody>
          <a:bodyPr/>
          <a:lstStyle/>
          <a:p>
            <a:fld id="{EFED3CB9-049B-4F4F-82D1-8A95299C975C}" type="slidenum">
              <a:rPr lang="en-US" smtClean="0"/>
              <a:pPr/>
              <a:t>41</a:t>
            </a:fld>
            <a:endParaRPr lang="en-US" dirty="0"/>
          </a:p>
        </p:txBody>
      </p:sp>
      <p:sp>
        <p:nvSpPr>
          <p:cNvPr id="18" name="Ellipse 17"/>
          <p:cNvSpPr/>
          <p:nvPr/>
        </p:nvSpPr>
        <p:spPr>
          <a:xfrm>
            <a:off x="8040487" y="1669784"/>
            <a:ext cx="773900"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UG 1</a:t>
            </a:r>
            <a:endParaRPr lang="de-DE" sz="1200" dirty="0"/>
          </a:p>
        </p:txBody>
      </p:sp>
      <p:sp>
        <p:nvSpPr>
          <p:cNvPr id="12" name="Rectangle 3"/>
          <p:cNvSpPr txBox="1">
            <a:spLocks noChangeArrowheads="1"/>
          </p:cNvSpPr>
          <p:nvPr/>
        </p:nvSpPr>
        <p:spPr>
          <a:xfrm>
            <a:off x="323999" y="2204864"/>
            <a:ext cx="8490387" cy="43204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just">
              <a:lnSpc>
                <a:spcPct val="100000"/>
              </a:lnSpc>
              <a:buNone/>
              <a:tabLst>
                <a:tab pos="447675" algn="l"/>
              </a:tabLst>
            </a:pPr>
            <a:r>
              <a:rPr lang="de-DE" altLang="pt-PT" sz="2000" dirty="0" smtClean="0">
                <a:solidFill>
                  <a:schemeClr val="bg1"/>
                </a:solidFill>
                <a:latin typeface="Arial" panose="020B0604020202020204" pitchFamily="34" charset="0"/>
                <a:cs typeface="Arial" panose="020B0604020202020204" pitchFamily="34" charset="0"/>
              </a:rPr>
              <a:t>Sollten Sie über Ihre Ernährung nicht ausreichend natürliches Vitamin C bekommen, können Sie vollwertiges Vitamin C – Pulver aus Hagebutten und </a:t>
            </a:r>
            <a:r>
              <a:rPr lang="de-DE" altLang="pt-PT" sz="2000" dirty="0" err="1" smtClean="0">
                <a:solidFill>
                  <a:schemeClr val="bg1"/>
                </a:solidFill>
                <a:latin typeface="Arial" panose="020B0604020202020204" pitchFamily="34" charset="0"/>
                <a:cs typeface="Arial" panose="020B0604020202020204" pitchFamily="34" charset="0"/>
              </a:rPr>
              <a:t>Acerolakirsche</a:t>
            </a:r>
            <a:r>
              <a:rPr lang="de-DE" altLang="pt-PT" sz="2000" dirty="0" smtClean="0">
                <a:solidFill>
                  <a:schemeClr val="bg1"/>
                </a:solidFill>
                <a:latin typeface="Arial" panose="020B0604020202020204" pitchFamily="34" charset="0"/>
                <a:cs typeface="Arial" panose="020B0604020202020204" pitchFamily="34" charset="0"/>
              </a:rPr>
              <a:t> zu sich nehmen. Lassen Sie sich bitte keine minderwertige L-Ascorbinsäure (äußere Hülle des Vitamin C – Komplexes) andrehen. </a:t>
            </a:r>
          </a:p>
          <a:p>
            <a:pPr marL="0" indent="0" algn="just">
              <a:buNone/>
              <a:tabLst>
                <a:tab pos="447675" algn="l"/>
              </a:tabLst>
            </a:pPr>
            <a:r>
              <a:rPr lang="de-DE" altLang="pt-PT" sz="2000" dirty="0" smtClean="0">
                <a:solidFill>
                  <a:schemeClr val="bg1"/>
                </a:solidFill>
                <a:latin typeface="Arial" panose="020B0604020202020204" pitchFamily="34" charset="0"/>
                <a:cs typeface="Arial" panose="020B0604020202020204" pitchFamily="34" charset="0"/>
              </a:rPr>
              <a:t>Der menschliche Darm hat keine ausreichende </a:t>
            </a:r>
            <a:r>
              <a:rPr lang="de-DE" altLang="pt-PT" sz="2000" dirty="0" smtClean="0">
                <a:solidFill>
                  <a:schemeClr val="bg1"/>
                </a:solidFill>
                <a:latin typeface="Arial" panose="020B0604020202020204" pitchFamily="34" charset="0"/>
                <a:cs typeface="Arial" panose="020B0604020202020204" pitchFamily="34" charset="0"/>
                <a:hlinkClick r:id="rId4"/>
              </a:rPr>
              <a:t>Resorptionsfähigkeit</a:t>
            </a:r>
            <a:r>
              <a:rPr lang="de-DE" altLang="pt-PT" sz="2000" dirty="0" smtClean="0">
                <a:solidFill>
                  <a:schemeClr val="bg1"/>
                </a:solidFill>
                <a:latin typeface="Arial" panose="020B0604020202020204" pitchFamily="34" charset="0"/>
                <a:cs typeface="Arial" panose="020B0604020202020204" pitchFamily="34" charset="0"/>
              </a:rPr>
              <a:t> um hohe Dosen an Vitamin C (&gt; 300 mg) auf einmal aufzunehmen und scheidet dann einen steigenden Anteil davon wieder aus. Aus diesem Grund werden bei der alternativen Krebstherapie mit Vitamin C, die hohen Dosen intravenös verabreicht</a:t>
            </a:r>
            <a:r>
              <a:rPr lang="de-DE" altLang="pt-PT" sz="2000" dirty="0">
                <a:solidFill>
                  <a:schemeClr val="bg1"/>
                </a:solidFill>
                <a:latin typeface="Arial" panose="020B0604020202020204" pitchFamily="34" charset="0"/>
                <a:cs typeface="Arial" panose="020B0604020202020204" pitchFamily="34" charset="0"/>
              </a:rPr>
              <a:t>. </a:t>
            </a:r>
            <a:r>
              <a:rPr lang="de-DE" altLang="pt-PT" sz="2000" dirty="0" smtClean="0">
                <a:solidFill>
                  <a:schemeClr val="bg1"/>
                </a:solidFill>
                <a:latin typeface="Arial" panose="020B0604020202020204" pitchFamily="34" charset="0"/>
                <a:cs typeface="Arial" panose="020B0604020202020204" pitchFamily="34" charset="0"/>
              </a:rPr>
              <a:t>Es ist deshalb bei der oralen Aufnahme wichtig, dies in kleineren Dosen über den Tag zu verteilen.</a:t>
            </a:r>
          </a:p>
          <a:p>
            <a:pPr marL="0" indent="0" algn="just">
              <a:buNone/>
              <a:tabLst>
                <a:tab pos="447675" algn="l"/>
              </a:tabLst>
            </a:pPr>
            <a:r>
              <a:rPr lang="de-DE" altLang="pt-PT" sz="2000" dirty="0" smtClean="0">
                <a:solidFill>
                  <a:schemeClr val="bg1"/>
                </a:solidFill>
                <a:latin typeface="Arial" panose="020B0604020202020204" pitchFamily="34" charset="0"/>
                <a:cs typeface="Arial" panose="020B0604020202020204" pitchFamily="34" charset="0"/>
              </a:rPr>
              <a:t>Auf </a:t>
            </a:r>
            <a:r>
              <a:rPr lang="de-DE" altLang="pt-PT" sz="2000" dirty="0">
                <a:solidFill>
                  <a:schemeClr val="bg1"/>
                </a:solidFill>
                <a:latin typeface="Arial" panose="020B0604020202020204" pitchFamily="34" charset="0"/>
                <a:cs typeface="Arial" panose="020B0604020202020204" pitchFamily="34" charset="0"/>
              </a:rPr>
              <a:t>der folgenden Folie sind Lebensmittel mit einem hohen Gehalt an Vitamin C aufgeführt</a:t>
            </a:r>
            <a:r>
              <a:rPr lang="de-DE" altLang="pt-PT" sz="2000" dirty="0" smtClean="0">
                <a:solidFill>
                  <a:schemeClr val="bg1"/>
                </a:solidFill>
                <a:latin typeface="Arial" panose="020B0604020202020204" pitchFamily="34" charset="0"/>
                <a:cs typeface="Arial" panose="020B0604020202020204" pitchFamily="34" charset="0"/>
              </a:rPr>
              <a:t>. (Richtwerte für Bio-Anbau ohne Glyphosat und Co.)</a:t>
            </a:r>
            <a:endParaRPr lang="de-DE" altLang="pt-PT"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64612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24000" y="975456"/>
            <a:ext cx="6912296" cy="800219"/>
          </a:xfrm>
          <a:prstGeom prst="rect">
            <a:avLst/>
          </a:prstGeom>
          <a:noFill/>
        </p:spPr>
        <p:txBody>
          <a:bodyPr wrap="square" rtlCol="0">
            <a:spAutoFit/>
          </a:bodyPr>
          <a:lstStyle/>
          <a:p>
            <a:r>
              <a:rPr lang="de-DE" altLang="pt-PT" sz="3200" b="1" dirty="0" smtClean="0">
                <a:effectLst>
                  <a:outerShdw blurRad="38100" dist="38100" dir="2700000" algn="tl">
                    <a:srgbClr val="FFFFFF"/>
                  </a:outerShdw>
                </a:effectLst>
              </a:rPr>
              <a:t>Ernährung, Vitamin C</a:t>
            </a:r>
            <a:r>
              <a:rPr lang="de-DE" altLang="pt-PT" sz="2800" b="1" dirty="0" smtClean="0">
                <a:effectLst>
                  <a:outerShdw blurRad="38100" dist="38100" dir="2700000" algn="tl">
                    <a:srgbClr val="FFFFFF"/>
                  </a:outerShdw>
                </a:effectLst>
              </a:rPr>
              <a:t> </a:t>
            </a:r>
            <a:r>
              <a:rPr lang="de-DE" altLang="pt-PT" sz="1400" b="1" dirty="0" smtClean="0">
                <a:effectLst>
                  <a:outerShdw blurRad="38100" dist="38100" dir="2700000" algn="tl">
                    <a:srgbClr val="FFFFFF"/>
                  </a:outerShdw>
                </a:effectLst>
              </a:rPr>
              <a:t>(mg/100g) </a:t>
            </a:r>
          </a:p>
          <a:p>
            <a:r>
              <a:rPr lang="de-DE" altLang="pt-PT" sz="1400" b="1" dirty="0" smtClean="0">
                <a:effectLst>
                  <a:outerShdw blurRad="38100" dist="38100" dir="2700000" algn="tl">
                    <a:srgbClr val="FFFFFF"/>
                  </a:outerShdw>
                </a:effectLst>
                <a:hlinkClick r:id="rId3"/>
              </a:rPr>
              <a:t>natürliches Vitamin C und keine L-Ascorbinsäure!</a:t>
            </a:r>
            <a:endParaRPr lang="de-DE" altLang="pt-PT" sz="1400" b="1" dirty="0" smtClean="0">
              <a:effectLst>
                <a:outerShdw blurRad="38100" dist="38100" dir="2700000" algn="tl">
                  <a:srgbClr val="FFFFFF"/>
                </a:outerShdw>
              </a:effectLst>
            </a:endParaRPr>
          </a:p>
        </p:txBody>
      </p:sp>
      <p:sp>
        <p:nvSpPr>
          <p:cNvPr id="2" name="Foliennummernplatzhalter 1"/>
          <p:cNvSpPr>
            <a:spLocks noGrp="1"/>
          </p:cNvSpPr>
          <p:nvPr>
            <p:ph type="sldNum" sz="quarter" idx="12"/>
          </p:nvPr>
        </p:nvSpPr>
        <p:spPr/>
        <p:txBody>
          <a:bodyPr/>
          <a:lstStyle/>
          <a:p>
            <a:fld id="{EFED3CB9-049B-4F4F-82D1-8A95299C975C}" type="slidenum">
              <a:rPr lang="en-US" smtClean="0"/>
              <a:pPr/>
              <a:t>42</a:t>
            </a:fld>
            <a:endParaRPr lang="en-US" dirty="0"/>
          </a:p>
        </p:txBody>
      </p:sp>
      <p:sp>
        <p:nvSpPr>
          <p:cNvPr id="18" name="Ellipse 17"/>
          <p:cNvSpPr/>
          <p:nvPr/>
        </p:nvSpPr>
        <p:spPr>
          <a:xfrm>
            <a:off x="8040487" y="1669784"/>
            <a:ext cx="773900"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UG 1</a:t>
            </a:r>
            <a:endParaRPr lang="de-DE" sz="1200" dirty="0"/>
          </a:p>
        </p:txBody>
      </p:sp>
      <p:sp>
        <p:nvSpPr>
          <p:cNvPr id="12" name="Rectangle 3"/>
          <p:cNvSpPr txBox="1">
            <a:spLocks noChangeArrowheads="1"/>
          </p:cNvSpPr>
          <p:nvPr/>
        </p:nvSpPr>
        <p:spPr>
          <a:xfrm>
            <a:off x="251520" y="2276872"/>
            <a:ext cx="5040560" cy="3600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None/>
              <a:tabLst>
                <a:tab pos="447675" algn="l"/>
              </a:tabLst>
            </a:pPr>
            <a:r>
              <a:rPr lang="de-DE" sz="1600" dirty="0">
                <a:solidFill>
                  <a:schemeClr val="bg1"/>
                </a:solidFill>
                <a:latin typeface="Arial" panose="020B0604020202020204" pitchFamily="34" charset="0"/>
                <a:cs typeface="Arial" panose="020B0604020202020204" pitchFamily="34" charset="0"/>
                <a:hlinkClick r:id="rId4"/>
              </a:rPr>
              <a:t>Vitamin C Gehalt in Wildkräutern und Kulturgemüse</a:t>
            </a:r>
            <a:endParaRPr lang="de-DE" altLang="pt-PT" sz="1600" dirty="0">
              <a:solidFill>
                <a:schemeClr val="bg1"/>
              </a:solidFill>
              <a:latin typeface="Arial" panose="020B0604020202020204" pitchFamily="34" charset="0"/>
              <a:cs typeface="Arial" panose="020B0604020202020204" pitchFamily="34" charset="0"/>
            </a:endParaRPr>
          </a:p>
        </p:txBody>
      </p:sp>
      <p:graphicFrame>
        <p:nvGraphicFramePr>
          <p:cNvPr id="17" name="Objekt 16"/>
          <p:cNvGraphicFramePr>
            <a:graphicFrameLocks noChangeAspect="1"/>
          </p:cNvGraphicFramePr>
          <p:nvPr>
            <p:extLst>
              <p:ext uri="{D42A27DB-BD31-4B8C-83A1-F6EECF244321}">
                <p14:modId xmlns:p14="http://schemas.microsoft.com/office/powerpoint/2010/main" val="2091275870"/>
              </p:ext>
            </p:extLst>
          </p:nvPr>
        </p:nvGraphicFramePr>
        <p:xfrm>
          <a:off x="436563" y="2695575"/>
          <a:ext cx="8247062" cy="4022725"/>
        </p:xfrm>
        <a:graphic>
          <a:graphicData uri="http://schemas.openxmlformats.org/presentationml/2006/ole">
            <mc:AlternateContent xmlns:mc="http://schemas.openxmlformats.org/markup-compatibility/2006">
              <mc:Choice xmlns:v="urn:schemas-microsoft-com:vml" Requires="v">
                <p:oleObj spid="_x0000_s1403" name="Dokument" r:id="rId5" imgW="9071619" imgH="4425412" progId="Word.Document.12">
                  <p:embed/>
                </p:oleObj>
              </mc:Choice>
              <mc:Fallback>
                <p:oleObj name="Dokument" r:id="rId5" imgW="9071619" imgH="4425412" progId="Word.Document.12">
                  <p:embed/>
                  <p:pic>
                    <p:nvPicPr>
                      <p:cNvPr id="0" name=""/>
                      <p:cNvPicPr/>
                      <p:nvPr/>
                    </p:nvPicPr>
                    <p:blipFill>
                      <a:blip r:embed="rId6"/>
                      <a:stretch>
                        <a:fillRect/>
                      </a:stretch>
                    </p:blipFill>
                    <p:spPr>
                      <a:xfrm>
                        <a:off x="436563" y="2695575"/>
                        <a:ext cx="8247062" cy="4022725"/>
                      </a:xfrm>
                      <a:prstGeom prst="rect">
                        <a:avLst/>
                      </a:prstGeom>
                    </p:spPr>
                  </p:pic>
                </p:oleObj>
              </mc:Fallback>
            </mc:AlternateContent>
          </a:graphicData>
        </a:graphic>
      </p:graphicFrame>
    </p:spTree>
    <p:extLst>
      <p:ext uri="{BB962C8B-B14F-4D97-AF65-F5344CB8AC3E}">
        <p14:creationId xmlns:p14="http://schemas.microsoft.com/office/powerpoint/2010/main" val="33207434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24000" y="975456"/>
            <a:ext cx="7144905" cy="584775"/>
          </a:xfrm>
          <a:prstGeom prst="rect">
            <a:avLst/>
          </a:prstGeom>
          <a:noFill/>
        </p:spPr>
        <p:txBody>
          <a:bodyPr wrap="none" rtlCol="0">
            <a:spAutoFit/>
          </a:bodyPr>
          <a:lstStyle/>
          <a:p>
            <a:r>
              <a:rPr lang="de-DE" altLang="pt-PT" sz="3200" b="1" dirty="0" smtClean="0">
                <a:effectLst>
                  <a:outerShdw blurRad="38100" dist="38100" dir="2700000" algn="tl">
                    <a:srgbClr val="FFFFFF"/>
                  </a:outerShdw>
                </a:effectLst>
              </a:rPr>
              <a:t>Ernährung, Lebensmittel (Arthrose)</a:t>
            </a:r>
            <a:r>
              <a:rPr lang="de-DE" altLang="pt-PT" sz="2800" b="1" dirty="0" smtClean="0">
                <a:effectLst>
                  <a:outerShdw blurRad="38100" dist="38100" dir="2700000" algn="tl">
                    <a:srgbClr val="FFFFFF"/>
                  </a:outerShdw>
                </a:effectLst>
              </a:rPr>
              <a:t> </a:t>
            </a:r>
          </a:p>
        </p:txBody>
      </p:sp>
      <p:sp>
        <p:nvSpPr>
          <p:cNvPr id="2" name="Foliennummernplatzhalter 1"/>
          <p:cNvSpPr>
            <a:spLocks noGrp="1"/>
          </p:cNvSpPr>
          <p:nvPr>
            <p:ph type="sldNum" sz="quarter" idx="12"/>
          </p:nvPr>
        </p:nvSpPr>
        <p:spPr/>
        <p:txBody>
          <a:bodyPr/>
          <a:lstStyle/>
          <a:p>
            <a:fld id="{EFED3CB9-049B-4F4F-82D1-8A95299C975C}" type="slidenum">
              <a:rPr lang="en-US" smtClean="0"/>
              <a:pPr/>
              <a:t>43</a:t>
            </a:fld>
            <a:endParaRPr lang="en-US" dirty="0"/>
          </a:p>
        </p:txBody>
      </p:sp>
      <p:sp>
        <p:nvSpPr>
          <p:cNvPr id="13" name="Rectangle 3"/>
          <p:cNvSpPr txBox="1">
            <a:spLocks noChangeArrowheads="1"/>
          </p:cNvSpPr>
          <p:nvPr/>
        </p:nvSpPr>
        <p:spPr>
          <a:xfrm>
            <a:off x="395536" y="2924944"/>
            <a:ext cx="2520280" cy="38164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nSpc>
                <a:spcPct val="150000"/>
              </a:lnSpc>
              <a:spcBef>
                <a:spcPts val="0"/>
              </a:spcBef>
              <a:tabLst>
                <a:tab pos="447675" algn="l"/>
              </a:tabLst>
            </a:pPr>
            <a:r>
              <a:rPr lang="de-DE" altLang="pt-PT" sz="1800" b="1" dirty="0" smtClean="0">
                <a:solidFill>
                  <a:schemeClr val="bg1"/>
                </a:solidFill>
                <a:latin typeface="Arial" panose="020B0604020202020204" pitchFamily="34" charset="0"/>
                <a:cs typeface="Arial" panose="020B0604020202020204" pitchFamily="34" charset="0"/>
              </a:rPr>
              <a:t>Brennnessel</a:t>
            </a:r>
          </a:p>
          <a:p>
            <a:pPr>
              <a:lnSpc>
                <a:spcPct val="150000"/>
              </a:lnSpc>
              <a:spcBef>
                <a:spcPts val="0"/>
              </a:spcBef>
              <a:tabLst>
                <a:tab pos="447675" algn="l"/>
              </a:tabLst>
            </a:pPr>
            <a:r>
              <a:rPr lang="de-DE" altLang="pt-PT" sz="1800" b="1" dirty="0" smtClean="0">
                <a:solidFill>
                  <a:schemeClr val="bg1"/>
                </a:solidFill>
                <a:latin typeface="Arial" panose="020B0604020202020204" pitchFamily="34" charset="0"/>
                <a:cs typeface="Arial" panose="020B0604020202020204" pitchFamily="34" charset="0"/>
              </a:rPr>
              <a:t>Brokkoli</a:t>
            </a:r>
            <a:endParaRPr lang="de-DE" altLang="pt-PT" sz="1800" b="1" dirty="0">
              <a:solidFill>
                <a:schemeClr val="bg1"/>
              </a:solidFill>
              <a:latin typeface="Arial" panose="020B0604020202020204" pitchFamily="34" charset="0"/>
              <a:cs typeface="Arial" panose="020B0604020202020204" pitchFamily="34" charset="0"/>
            </a:endParaRPr>
          </a:p>
          <a:p>
            <a:pPr>
              <a:lnSpc>
                <a:spcPct val="150000"/>
              </a:lnSpc>
              <a:spcBef>
                <a:spcPts val="0"/>
              </a:spcBef>
              <a:tabLst>
                <a:tab pos="447675" algn="l"/>
              </a:tabLst>
            </a:pPr>
            <a:r>
              <a:rPr lang="de-DE" altLang="pt-PT" sz="1800" b="1" dirty="0" smtClean="0">
                <a:solidFill>
                  <a:schemeClr val="bg1"/>
                </a:solidFill>
                <a:latin typeface="Arial" panose="020B0604020202020204" pitchFamily="34" charset="0"/>
                <a:cs typeface="Arial" panose="020B0604020202020204" pitchFamily="34" charset="0"/>
              </a:rPr>
              <a:t>Eierschalenhaut</a:t>
            </a:r>
          </a:p>
          <a:p>
            <a:pPr>
              <a:lnSpc>
                <a:spcPct val="150000"/>
              </a:lnSpc>
              <a:spcBef>
                <a:spcPts val="0"/>
              </a:spcBef>
              <a:tabLst>
                <a:tab pos="447675" algn="l"/>
              </a:tabLst>
            </a:pPr>
            <a:r>
              <a:rPr lang="de-DE" altLang="pt-PT" sz="1800" b="1" dirty="0">
                <a:solidFill>
                  <a:schemeClr val="bg1"/>
                </a:solidFill>
                <a:latin typeface="Arial" panose="020B0604020202020204" pitchFamily="34" charset="0"/>
                <a:cs typeface="Arial" panose="020B0604020202020204" pitchFamily="34" charset="0"/>
              </a:rPr>
              <a:t>Fisch (Omega3)</a:t>
            </a:r>
          </a:p>
          <a:p>
            <a:pPr>
              <a:lnSpc>
                <a:spcPct val="150000"/>
              </a:lnSpc>
              <a:spcBef>
                <a:spcPts val="0"/>
              </a:spcBef>
              <a:tabLst>
                <a:tab pos="447675" algn="l"/>
              </a:tabLst>
            </a:pPr>
            <a:r>
              <a:rPr lang="de-DE" sz="1800" b="1" dirty="0" smtClean="0">
                <a:solidFill>
                  <a:schemeClr val="bg1"/>
                </a:solidFill>
                <a:latin typeface="Arial" panose="020B0604020202020204" pitchFamily="34" charset="0"/>
                <a:cs typeface="Arial" panose="020B0604020202020204" pitchFamily="34" charset="0"/>
              </a:rPr>
              <a:t>Gelée Royal</a:t>
            </a:r>
          </a:p>
          <a:p>
            <a:pPr>
              <a:lnSpc>
                <a:spcPct val="150000"/>
              </a:lnSpc>
              <a:spcBef>
                <a:spcPts val="0"/>
              </a:spcBef>
              <a:tabLst>
                <a:tab pos="447675" algn="l"/>
              </a:tabLst>
            </a:pPr>
            <a:r>
              <a:rPr lang="de-DE" sz="1800" b="1" dirty="0" smtClean="0">
                <a:solidFill>
                  <a:schemeClr val="bg1"/>
                </a:solidFill>
                <a:latin typeface="Arial" panose="020B0604020202020204" pitchFamily="34" charset="0"/>
                <a:cs typeface="Arial" panose="020B0604020202020204" pitchFamily="34" charset="0"/>
              </a:rPr>
              <a:t>Granatapfel</a:t>
            </a:r>
            <a:endParaRPr lang="de-DE" sz="1800" b="1" dirty="0">
              <a:solidFill>
                <a:schemeClr val="bg1"/>
              </a:solidFill>
              <a:latin typeface="Arial" panose="020B0604020202020204" pitchFamily="34" charset="0"/>
              <a:cs typeface="Arial" panose="020B0604020202020204" pitchFamily="34" charset="0"/>
            </a:endParaRPr>
          </a:p>
          <a:p>
            <a:pPr>
              <a:lnSpc>
                <a:spcPct val="150000"/>
              </a:lnSpc>
              <a:spcBef>
                <a:spcPts val="0"/>
              </a:spcBef>
              <a:tabLst>
                <a:tab pos="447675" algn="l"/>
              </a:tabLst>
            </a:pPr>
            <a:r>
              <a:rPr lang="de-DE" altLang="pt-PT" sz="1800" b="1" dirty="0" smtClean="0">
                <a:solidFill>
                  <a:schemeClr val="bg1"/>
                </a:solidFill>
                <a:latin typeface="Arial" panose="020B0604020202020204" pitchFamily="34" charset="0"/>
                <a:cs typeface="Arial" panose="020B0604020202020204" pitchFamily="34" charset="0"/>
              </a:rPr>
              <a:t>Honig </a:t>
            </a:r>
            <a:r>
              <a:rPr lang="de-DE" altLang="pt-PT" sz="1800" b="1" dirty="0">
                <a:solidFill>
                  <a:schemeClr val="bg1"/>
                </a:solidFill>
                <a:latin typeface="Arial" panose="020B0604020202020204" pitchFamily="34" charset="0"/>
                <a:cs typeface="Arial" panose="020B0604020202020204" pitchFamily="34" charset="0"/>
              </a:rPr>
              <a:t>(Bor</a:t>
            </a:r>
            <a:r>
              <a:rPr lang="de-DE" altLang="pt-PT" sz="1800" b="1" dirty="0" smtClean="0">
                <a:solidFill>
                  <a:schemeClr val="bg1"/>
                </a:solidFill>
                <a:latin typeface="Arial" panose="020B0604020202020204" pitchFamily="34" charset="0"/>
                <a:cs typeface="Arial" panose="020B0604020202020204" pitchFamily="34" charset="0"/>
              </a:rPr>
              <a:t>)</a:t>
            </a:r>
          </a:p>
          <a:p>
            <a:pPr>
              <a:lnSpc>
                <a:spcPct val="150000"/>
              </a:lnSpc>
              <a:spcBef>
                <a:spcPts val="0"/>
              </a:spcBef>
              <a:tabLst>
                <a:tab pos="447675" algn="l"/>
              </a:tabLst>
            </a:pPr>
            <a:r>
              <a:rPr lang="de-DE" altLang="pt-PT" sz="1800" b="1" dirty="0" smtClean="0">
                <a:solidFill>
                  <a:schemeClr val="bg1"/>
                </a:solidFill>
                <a:latin typeface="Arial" panose="020B0604020202020204" pitchFamily="34" charset="0"/>
                <a:cs typeface="Arial" panose="020B0604020202020204" pitchFamily="34" charset="0"/>
              </a:rPr>
              <a:t>Ingwer</a:t>
            </a:r>
          </a:p>
          <a:p>
            <a:pPr>
              <a:lnSpc>
                <a:spcPct val="200000"/>
              </a:lnSpc>
              <a:tabLst>
                <a:tab pos="447675" algn="l"/>
              </a:tabLst>
            </a:pPr>
            <a:endParaRPr lang="de-DE" sz="1600" dirty="0">
              <a:solidFill>
                <a:schemeClr val="bg1"/>
              </a:solidFill>
              <a:latin typeface="Arial" panose="020B0604020202020204" pitchFamily="34" charset="0"/>
              <a:cs typeface="Arial" panose="020B0604020202020204" pitchFamily="34" charset="0"/>
            </a:endParaRPr>
          </a:p>
          <a:p>
            <a:pPr>
              <a:lnSpc>
                <a:spcPct val="200000"/>
              </a:lnSpc>
              <a:tabLst>
                <a:tab pos="447675" algn="l"/>
              </a:tabLst>
            </a:pPr>
            <a:endParaRPr lang="de-DE" altLang="pt-PT" sz="1600" dirty="0">
              <a:solidFill>
                <a:schemeClr val="bg1"/>
              </a:solidFill>
              <a:latin typeface="Arial" panose="020B0604020202020204" pitchFamily="34" charset="0"/>
              <a:cs typeface="Arial" panose="020B0604020202020204" pitchFamily="34" charset="0"/>
            </a:endParaRPr>
          </a:p>
          <a:p>
            <a:pPr>
              <a:lnSpc>
                <a:spcPct val="200000"/>
              </a:lnSpc>
              <a:tabLst>
                <a:tab pos="447675" algn="l"/>
              </a:tabLst>
            </a:pPr>
            <a:endParaRPr lang="de-DE" altLang="pt-PT" sz="1600" dirty="0">
              <a:solidFill>
                <a:schemeClr val="bg1"/>
              </a:solidFill>
              <a:latin typeface="Arial" panose="020B0604020202020204" pitchFamily="34" charset="0"/>
              <a:cs typeface="Arial" panose="020B0604020202020204" pitchFamily="34" charset="0"/>
            </a:endParaRPr>
          </a:p>
          <a:p>
            <a:pPr>
              <a:lnSpc>
                <a:spcPct val="200000"/>
              </a:lnSpc>
              <a:tabLst>
                <a:tab pos="447675" algn="l"/>
              </a:tabLst>
            </a:pPr>
            <a:endParaRPr lang="de-DE" altLang="pt-PT" sz="1600" dirty="0">
              <a:solidFill>
                <a:schemeClr val="bg1"/>
              </a:solidFill>
              <a:latin typeface="Arial" panose="020B0604020202020204" pitchFamily="34" charset="0"/>
              <a:cs typeface="Arial" panose="020B0604020202020204" pitchFamily="34" charset="0"/>
            </a:endParaRPr>
          </a:p>
          <a:p>
            <a:pPr>
              <a:lnSpc>
                <a:spcPct val="200000"/>
              </a:lnSpc>
              <a:tabLst>
                <a:tab pos="447675" algn="l"/>
              </a:tabLst>
            </a:pPr>
            <a:endParaRPr lang="de-DE" altLang="pt-PT" sz="1600" dirty="0">
              <a:solidFill>
                <a:schemeClr val="bg1"/>
              </a:solidFill>
              <a:latin typeface="Arial" panose="020B0604020202020204" pitchFamily="34" charset="0"/>
              <a:cs typeface="Arial" panose="020B0604020202020204" pitchFamily="34" charset="0"/>
            </a:endParaRPr>
          </a:p>
          <a:p>
            <a:pPr>
              <a:lnSpc>
                <a:spcPct val="200000"/>
              </a:lnSpc>
              <a:tabLst>
                <a:tab pos="447675" algn="l"/>
              </a:tabLst>
            </a:pPr>
            <a:endParaRPr lang="de-DE" altLang="pt-PT" sz="1600" dirty="0">
              <a:solidFill>
                <a:schemeClr val="bg1"/>
              </a:solidFill>
              <a:latin typeface="Arial" panose="020B0604020202020204" pitchFamily="34" charset="0"/>
              <a:cs typeface="Arial" panose="020B0604020202020204" pitchFamily="34" charset="0"/>
            </a:endParaRPr>
          </a:p>
          <a:p>
            <a:pPr>
              <a:lnSpc>
                <a:spcPct val="200000"/>
              </a:lnSpc>
              <a:tabLst>
                <a:tab pos="447675" algn="l"/>
              </a:tabLst>
            </a:pPr>
            <a:endParaRPr lang="de-DE" sz="1600" dirty="0">
              <a:solidFill>
                <a:schemeClr val="bg1"/>
              </a:solidFill>
              <a:latin typeface="Arial" panose="020B0604020202020204" pitchFamily="34" charset="0"/>
              <a:cs typeface="Arial" panose="020B0604020202020204" pitchFamily="34" charset="0"/>
            </a:endParaRPr>
          </a:p>
          <a:p>
            <a:pPr>
              <a:lnSpc>
                <a:spcPct val="200000"/>
              </a:lnSpc>
              <a:tabLst>
                <a:tab pos="447675" algn="l"/>
              </a:tabLst>
            </a:pPr>
            <a:endParaRPr lang="de-DE" altLang="pt-PT" sz="1600" dirty="0">
              <a:solidFill>
                <a:schemeClr val="bg1"/>
              </a:solidFill>
              <a:latin typeface="Arial" panose="020B0604020202020204" pitchFamily="34" charset="0"/>
              <a:cs typeface="Arial" panose="020B0604020202020204" pitchFamily="34" charset="0"/>
            </a:endParaRPr>
          </a:p>
          <a:p>
            <a:pPr>
              <a:lnSpc>
                <a:spcPct val="200000"/>
              </a:lnSpc>
              <a:tabLst>
                <a:tab pos="447675" algn="l"/>
              </a:tabLst>
            </a:pPr>
            <a:endParaRPr lang="de-DE" altLang="pt-PT" sz="1600" dirty="0">
              <a:solidFill>
                <a:schemeClr val="bg1"/>
              </a:solidFill>
              <a:latin typeface="Arial" panose="020B0604020202020204" pitchFamily="34" charset="0"/>
              <a:cs typeface="Arial" panose="020B0604020202020204" pitchFamily="34" charset="0"/>
            </a:endParaRPr>
          </a:p>
          <a:p>
            <a:pPr>
              <a:lnSpc>
                <a:spcPct val="200000"/>
              </a:lnSpc>
              <a:tabLst>
                <a:tab pos="447675" algn="l"/>
              </a:tabLst>
            </a:pPr>
            <a:endParaRPr lang="de-DE" altLang="pt-PT" sz="1600" dirty="0" smtClean="0">
              <a:solidFill>
                <a:schemeClr val="bg1"/>
              </a:solidFill>
              <a:latin typeface="Arial" panose="020B0604020202020204" pitchFamily="34" charset="0"/>
              <a:cs typeface="Arial" panose="020B0604020202020204" pitchFamily="34" charset="0"/>
            </a:endParaRPr>
          </a:p>
        </p:txBody>
      </p:sp>
      <p:sp>
        <p:nvSpPr>
          <p:cNvPr id="18" name="Ellipse 17"/>
          <p:cNvSpPr/>
          <p:nvPr/>
        </p:nvSpPr>
        <p:spPr>
          <a:xfrm>
            <a:off x="8040487" y="1669784"/>
            <a:ext cx="773900"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UG 1</a:t>
            </a:r>
            <a:endParaRPr lang="de-DE" sz="1200" dirty="0"/>
          </a:p>
        </p:txBody>
      </p:sp>
      <p:sp>
        <p:nvSpPr>
          <p:cNvPr id="19" name="Rectangle 3"/>
          <p:cNvSpPr txBox="1">
            <a:spLocks noChangeArrowheads="1"/>
          </p:cNvSpPr>
          <p:nvPr/>
        </p:nvSpPr>
        <p:spPr>
          <a:xfrm>
            <a:off x="3923928" y="2924944"/>
            <a:ext cx="4536504" cy="39330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nSpc>
                <a:spcPct val="150000"/>
              </a:lnSpc>
              <a:spcBef>
                <a:spcPts val="0"/>
              </a:spcBef>
              <a:tabLst>
                <a:tab pos="447675" algn="l"/>
              </a:tabLst>
            </a:pPr>
            <a:r>
              <a:rPr lang="de-DE" altLang="pt-PT" sz="1800" b="1" dirty="0">
                <a:solidFill>
                  <a:schemeClr val="bg1"/>
                </a:solidFill>
                <a:latin typeface="Arial" panose="020B0604020202020204" pitchFamily="34" charset="0"/>
                <a:cs typeface="Arial" panose="020B0604020202020204" pitchFamily="34" charset="0"/>
              </a:rPr>
              <a:t>Knoblauch</a:t>
            </a:r>
          </a:p>
          <a:p>
            <a:pPr>
              <a:lnSpc>
                <a:spcPct val="150000"/>
              </a:lnSpc>
              <a:spcBef>
                <a:spcPts val="0"/>
              </a:spcBef>
              <a:tabLst>
                <a:tab pos="447675" algn="l"/>
              </a:tabLst>
            </a:pPr>
            <a:r>
              <a:rPr lang="de-DE" altLang="pt-PT" sz="1800" b="1" dirty="0" smtClean="0">
                <a:solidFill>
                  <a:schemeClr val="bg1"/>
                </a:solidFill>
                <a:latin typeface="Arial" panose="020B0604020202020204" pitchFamily="34" charset="0"/>
                <a:cs typeface="Arial" panose="020B0604020202020204" pitchFamily="34" charset="0"/>
              </a:rPr>
              <a:t>Lauch</a:t>
            </a:r>
          </a:p>
          <a:p>
            <a:pPr>
              <a:lnSpc>
                <a:spcPct val="150000"/>
              </a:lnSpc>
              <a:spcBef>
                <a:spcPts val="0"/>
              </a:spcBef>
              <a:tabLst>
                <a:tab pos="447675" algn="l"/>
              </a:tabLst>
            </a:pPr>
            <a:r>
              <a:rPr lang="de-DE" altLang="pt-PT" sz="1800" b="1" dirty="0" smtClean="0">
                <a:solidFill>
                  <a:schemeClr val="bg1"/>
                </a:solidFill>
                <a:latin typeface="Arial" panose="020B0604020202020204" pitchFamily="34" charset="0"/>
                <a:cs typeface="Arial" panose="020B0604020202020204" pitchFamily="34" charset="0"/>
              </a:rPr>
              <a:t>Mandel (</a:t>
            </a:r>
            <a:r>
              <a:rPr lang="de-DE" altLang="pt-PT" sz="1800" b="1" dirty="0" smtClean="0">
                <a:solidFill>
                  <a:schemeClr val="bg1"/>
                </a:solidFill>
                <a:latin typeface="Arial" panose="020B0604020202020204" pitchFamily="34" charset="0"/>
                <a:cs typeface="Arial" panose="020B0604020202020204" pitchFamily="34" charset="0"/>
                <a:hlinkClick r:id="rId2"/>
              </a:rPr>
              <a:t>Vitamin E</a:t>
            </a:r>
            <a:r>
              <a:rPr lang="de-DE" altLang="pt-PT" sz="1800" b="1" dirty="0" smtClean="0">
                <a:solidFill>
                  <a:schemeClr val="bg1"/>
                </a:solidFill>
                <a:latin typeface="Arial" panose="020B0604020202020204" pitchFamily="34" charset="0"/>
                <a:cs typeface="Arial" panose="020B0604020202020204" pitchFamily="34" charset="0"/>
              </a:rPr>
              <a:t>)</a:t>
            </a:r>
          </a:p>
          <a:p>
            <a:pPr>
              <a:lnSpc>
                <a:spcPct val="150000"/>
              </a:lnSpc>
              <a:spcBef>
                <a:spcPts val="0"/>
              </a:spcBef>
              <a:tabLst>
                <a:tab pos="447675" algn="l"/>
              </a:tabLst>
            </a:pPr>
            <a:r>
              <a:rPr lang="de-DE" altLang="pt-PT" sz="1800" b="1" dirty="0" smtClean="0">
                <a:solidFill>
                  <a:schemeClr val="bg1"/>
                </a:solidFill>
                <a:latin typeface="Arial" panose="020B0604020202020204" pitchFamily="34" charset="0"/>
                <a:cs typeface="Arial" panose="020B0604020202020204" pitchFamily="34" charset="0"/>
              </a:rPr>
              <a:t>Quitten </a:t>
            </a:r>
            <a:r>
              <a:rPr lang="de-DE" altLang="pt-PT" sz="1800" b="1" dirty="0">
                <a:solidFill>
                  <a:schemeClr val="bg1"/>
                </a:solidFill>
                <a:latin typeface="Arial" panose="020B0604020202020204" pitchFamily="34" charset="0"/>
                <a:cs typeface="Arial" panose="020B0604020202020204" pitchFamily="34" charset="0"/>
              </a:rPr>
              <a:t>(Bor)</a:t>
            </a:r>
          </a:p>
          <a:p>
            <a:pPr>
              <a:lnSpc>
                <a:spcPct val="150000"/>
              </a:lnSpc>
              <a:spcBef>
                <a:spcPts val="0"/>
              </a:spcBef>
              <a:tabLst>
                <a:tab pos="447675" algn="l"/>
              </a:tabLst>
            </a:pPr>
            <a:r>
              <a:rPr lang="de-DE" sz="1800" b="1" dirty="0" smtClean="0">
                <a:solidFill>
                  <a:schemeClr val="bg1"/>
                </a:solidFill>
                <a:latin typeface="Arial" panose="020B0604020202020204" pitchFamily="34" charset="0"/>
                <a:cs typeface="Arial" panose="020B0604020202020204" pitchFamily="34" charset="0"/>
              </a:rPr>
              <a:t>Sauerkirschen</a:t>
            </a:r>
          </a:p>
          <a:p>
            <a:pPr>
              <a:lnSpc>
                <a:spcPct val="150000"/>
              </a:lnSpc>
              <a:spcBef>
                <a:spcPts val="0"/>
              </a:spcBef>
              <a:tabLst>
                <a:tab pos="447675" algn="l"/>
              </a:tabLst>
            </a:pPr>
            <a:r>
              <a:rPr lang="de-DE" altLang="pt-PT" sz="1800" b="1" dirty="0" smtClean="0">
                <a:solidFill>
                  <a:schemeClr val="bg1"/>
                </a:solidFill>
                <a:latin typeface="Arial" panose="020B0604020202020204" pitchFamily="34" charset="0"/>
                <a:cs typeface="Arial" panose="020B0604020202020204" pitchFamily="34" charset="0"/>
              </a:rPr>
              <a:t>Propolis</a:t>
            </a:r>
          </a:p>
          <a:p>
            <a:pPr>
              <a:lnSpc>
                <a:spcPct val="150000"/>
              </a:lnSpc>
              <a:spcBef>
                <a:spcPts val="0"/>
              </a:spcBef>
              <a:tabLst>
                <a:tab pos="447675" algn="l"/>
              </a:tabLst>
            </a:pPr>
            <a:r>
              <a:rPr lang="de-DE" altLang="pt-PT" sz="1800" b="1" dirty="0" smtClean="0">
                <a:solidFill>
                  <a:schemeClr val="bg1"/>
                </a:solidFill>
                <a:latin typeface="Arial" panose="020B0604020202020204" pitchFamily="34" charset="0"/>
                <a:cs typeface="Arial" panose="020B0604020202020204" pitchFamily="34" charset="0"/>
              </a:rPr>
              <a:t>Zwiebeln</a:t>
            </a:r>
          </a:p>
          <a:p>
            <a:pPr>
              <a:lnSpc>
                <a:spcPct val="150000"/>
              </a:lnSpc>
              <a:spcBef>
                <a:spcPts val="0"/>
              </a:spcBef>
              <a:tabLst>
                <a:tab pos="447675" algn="l"/>
              </a:tabLst>
            </a:pPr>
            <a:r>
              <a:rPr lang="de-DE" altLang="pt-PT" sz="1800" b="1" dirty="0" smtClean="0">
                <a:solidFill>
                  <a:schemeClr val="bg1"/>
                </a:solidFill>
                <a:latin typeface="Arial" panose="020B0604020202020204" pitchFamily="34" charset="0"/>
                <a:cs typeface="Arial" panose="020B0604020202020204" pitchFamily="34" charset="0"/>
              </a:rPr>
              <a:t>Koriander, Muskat und Kreuzkümmel</a:t>
            </a:r>
            <a:endParaRPr lang="de-DE" altLang="pt-PT" sz="1600" dirty="0">
              <a:solidFill>
                <a:schemeClr val="bg1"/>
              </a:solidFill>
              <a:latin typeface="Arial" panose="020B0604020202020204" pitchFamily="34" charset="0"/>
              <a:cs typeface="Arial" panose="020B0604020202020204" pitchFamily="34" charset="0"/>
            </a:endParaRPr>
          </a:p>
          <a:p>
            <a:pPr>
              <a:lnSpc>
                <a:spcPct val="200000"/>
              </a:lnSpc>
              <a:tabLst>
                <a:tab pos="447675" algn="l"/>
              </a:tabLst>
            </a:pPr>
            <a:endParaRPr lang="de-DE" sz="1600" dirty="0">
              <a:solidFill>
                <a:schemeClr val="bg1"/>
              </a:solidFill>
              <a:latin typeface="Arial" panose="020B0604020202020204" pitchFamily="34" charset="0"/>
              <a:cs typeface="Arial" panose="020B0604020202020204" pitchFamily="34" charset="0"/>
            </a:endParaRPr>
          </a:p>
          <a:p>
            <a:pPr>
              <a:lnSpc>
                <a:spcPct val="200000"/>
              </a:lnSpc>
              <a:tabLst>
                <a:tab pos="447675" algn="l"/>
              </a:tabLst>
            </a:pPr>
            <a:endParaRPr lang="de-DE" altLang="pt-PT" sz="1600" dirty="0">
              <a:solidFill>
                <a:schemeClr val="bg1"/>
              </a:solidFill>
              <a:latin typeface="Arial" panose="020B0604020202020204" pitchFamily="34" charset="0"/>
              <a:cs typeface="Arial" panose="020B0604020202020204" pitchFamily="34" charset="0"/>
            </a:endParaRPr>
          </a:p>
          <a:p>
            <a:pPr>
              <a:lnSpc>
                <a:spcPct val="200000"/>
              </a:lnSpc>
              <a:tabLst>
                <a:tab pos="447675" algn="l"/>
              </a:tabLst>
            </a:pPr>
            <a:endParaRPr lang="de-DE" altLang="pt-PT" sz="1600" dirty="0">
              <a:solidFill>
                <a:schemeClr val="bg1"/>
              </a:solidFill>
              <a:latin typeface="Arial" panose="020B0604020202020204" pitchFamily="34" charset="0"/>
              <a:cs typeface="Arial" panose="020B0604020202020204" pitchFamily="34" charset="0"/>
            </a:endParaRPr>
          </a:p>
          <a:p>
            <a:pPr>
              <a:lnSpc>
                <a:spcPct val="200000"/>
              </a:lnSpc>
              <a:tabLst>
                <a:tab pos="447675" algn="l"/>
              </a:tabLst>
            </a:pPr>
            <a:endParaRPr lang="de-DE" altLang="pt-PT" sz="1600" dirty="0">
              <a:solidFill>
                <a:schemeClr val="bg1"/>
              </a:solidFill>
              <a:latin typeface="Arial" panose="020B0604020202020204" pitchFamily="34" charset="0"/>
              <a:cs typeface="Arial" panose="020B0604020202020204" pitchFamily="34" charset="0"/>
            </a:endParaRPr>
          </a:p>
          <a:p>
            <a:pPr>
              <a:lnSpc>
                <a:spcPct val="200000"/>
              </a:lnSpc>
              <a:tabLst>
                <a:tab pos="447675" algn="l"/>
              </a:tabLst>
            </a:pPr>
            <a:endParaRPr lang="de-DE" altLang="pt-PT" sz="1600" dirty="0">
              <a:solidFill>
                <a:schemeClr val="bg1"/>
              </a:solidFill>
              <a:latin typeface="Arial" panose="020B0604020202020204" pitchFamily="34" charset="0"/>
              <a:cs typeface="Arial" panose="020B0604020202020204" pitchFamily="34" charset="0"/>
            </a:endParaRPr>
          </a:p>
          <a:p>
            <a:pPr>
              <a:lnSpc>
                <a:spcPct val="200000"/>
              </a:lnSpc>
              <a:tabLst>
                <a:tab pos="447675" algn="l"/>
              </a:tabLst>
            </a:pPr>
            <a:endParaRPr lang="de-DE" altLang="pt-PT" sz="1600" dirty="0">
              <a:solidFill>
                <a:schemeClr val="bg1"/>
              </a:solidFill>
              <a:latin typeface="Arial" panose="020B0604020202020204" pitchFamily="34" charset="0"/>
              <a:cs typeface="Arial" panose="020B0604020202020204" pitchFamily="34" charset="0"/>
            </a:endParaRPr>
          </a:p>
          <a:p>
            <a:pPr>
              <a:lnSpc>
                <a:spcPct val="200000"/>
              </a:lnSpc>
              <a:tabLst>
                <a:tab pos="447675" algn="l"/>
              </a:tabLst>
            </a:pPr>
            <a:endParaRPr lang="de-DE" sz="1600" dirty="0">
              <a:solidFill>
                <a:schemeClr val="bg1"/>
              </a:solidFill>
              <a:latin typeface="Arial" panose="020B0604020202020204" pitchFamily="34" charset="0"/>
              <a:cs typeface="Arial" panose="020B0604020202020204" pitchFamily="34" charset="0"/>
            </a:endParaRPr>
          </a:p>
          <a:p>
            <a:pPr>
              <a:lnSpc>
                <a:spcPct val="200000"/>
              </a:lnSpc>
              <a:tabLst>
                <a:tab pos="447675" algn="l"/>
              </a:tabLst>
            </a:pPr>
            <a:endParaRPr lang="de-DE" altLang="pt-PT" sz="1600" dirty="0">
              <a:solidFill>
                <a:schemeClr val="bg1"/>
              </a:solidFill>
              <a:latin typeface="Arial" panose="020B0604020202020204" pitchFamily="34" charset="0"/>
              <a:cs typeface="Arial" panose="020B0604020202020204" pitchFamily="34" charset="0"/>
            </a:endParaRPr>
          </a:p>
          <a:p>
            <a:pPr>
              <a:lnSpc>
                <a:spcPct val="200000"/>
              </a:lnSpc>
              <a:tabLst>
                <a:tab pos="447675" algn="l"/>
              </a:tabLst>
            </a:pPr>
            <a:endParaRPr lang="de-DE" altLang="pt-PT" sz="1600" dirty="0">
              <a:solidFill>
                <a:schemeClr val="bg1"/>
              </a:solidFill>
              <a:latin typeface="Arial" panose="020B0604020202020204" pitchFamily="34" charset="0"/>
              <a:cs typeface="Arial" panose="020B0604020202020204" pitchFamily="34" charset="0"/>
            </a:endParaRPr>
          </a:p>
          <a:p>
            <a:pPr>
              <a:lnSpc>
                <a:spcPct val="200000"/>
              </a:lnSpc>
              <a:tabLst>
                <a:tab pos="447675" algn="l"/>
              </a:tabLst>
            </a:pPr>
            <a:endParaRPr lang="de-DE" altLang="pt-PT" sz="1600" dirty="0" smtClean="0">
              <a:solidFill>
                <a:schemeClr val="bg1"/>
              </a:solidFill>
              <a:latin typeface="Arial" panose="020B0604020202020204" pitchFamily="34" charset="0"/>
              <a:cs typeface="Arial" panose="020B0604020202020204" pitchFamily="34" charset="0"/>
            </a:endParaRPr>
          </a:p>
        </p:txBody>
      </p:sp>
      <p:sp>
        <p:nvSpPr>
          <p:cNvPr id="3" name="Textfeld 2"/>
          <p:cNvSpPr txBox="1"/>
          <p:nvPr/>
        </p:nvSpPr>
        <p:spPr>
          <a:xfrm>
            <a:off x="395536" y="2276872"/>
            <a:ext cx="8280920" cy="461665"/>
          </a:xfrm>
          <a:prstGeom prst="rect">
            <a:avLst/>
          </a:prstGeom>
          <a:noFill/>
        </p:spPr>
        <p:txBody>
          <a:bodyPr wrap="square" rtlCol="0">
            <a:spAutoFit/>
          </a:bodyPr>
          <a:lstStyle/>
          <a:p>
            <a:r>
              <a:rPr lang="de-DE" sz="2400" b="1" dirty="0" smtClean="0">
                <a:solidFill>
                  <a:schemeClr val="bg1"/>
                </a:solidFill>
                <a:hlinkClick r:id="rId3"/>
              </a:rPr>
              <a:t>Ernährungsplan bei Arthrose </a:t>
            </a:r>
            <a:r>
              <a:rPr lang="de-DE" sz="2400" b="1" dirty="0" smtClean="0">
                <a:solidFill>
                  <a:schemeClr val="bg1"/>
                </a:solidFill>
              </a:rPr>
              <a:t> (Zentrum der Gesundheit)</a:t>
            </a:r>
            <a:endParaRPr lang="de-DE" sz="2400" b="1" dirty="0">
              <a:solidFill>
                <a:schemeClr val="bg1"/>
              </a:solidFill>
            </a:endParaRPr>
          </a:p>
        </p:txBody>
      </p:sp>
    </p:spTree>
    <p:extLst>
      <p:ext uri="{BB962C8B-B14F-4D97-AF65-F5344CB8AC3E}">
        <p14:creationId xmlns:p14="http://schemas.microsoft.com/office/powerpoint/2010/main" val="918406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24000" y="975456"/>
            <a:ext cx="4724178" cy="584775"/>
          </a:xfrm>
          <a:prstGeom prst="rect">
            <a:avLst/>
          </a:prstGeom>
          <a:noFill/>
        </p:spPr>
        <p:txBody>
          <a:bodyPr wrap="none" rtlCol="0">
            <a:spAutoFit/>
          </a:bodyPr>
          <a:lstStyle/>
          <a:p>
            <a:r>
              <a:rPr lang="de-DE" altLang="pt-PT" sz="3200" b="1" dirty="0" smtClean="0">
                <a:effectLst>
                  <a:outerShdw blurRad="38100" dist="38100" dir="2700000" algn="tl">
                    <a:srgbClr val="FFFFFF"/>
                  </a:outerShdw>
                </a:effectLst>
              </a:rPr>
              <a:t>Bei Arthrose vermeiden</a:t>
            </a:r>
            <a:endParaRPr lang="de-DE" altLang="pt-PT" sz="2800" b="1" dirty="0" smtClean="0">
              <a:effectLst>
                <a:outerShdw blurRad="38100" dist="38100" dir="2700000" algn="tl">
                  <a:srgbClr val="FFFFFF"/>
                </a:outerShdw>
              </a:effectLst>
            </a:endParaRPr>
          </a:p>
        </p:txBody>
      </p:sp>
      <p:sp>
        <p:nvSpPr>
          <p:cNvPr id="2" name="Foliennummernplatzhalter 1"/>
          <p:cNvSpPr>
            <a:spLocks noGrp="1"/>
          </p:cNvSpPr>
          <p:nvPr>
            <p:ph type="sldNum" sz="quarter" idx="12"/>
          </p:nvPr>
        </p:nvSpPr>
        <p:spPr/>
        <p:txBody>
          <a:bodyPr/>
          <a:lstStyle/>
          <a:p>
            <a:fld id="{EFED3CB9-049B-4F4F-82D1-8A95299C975C}" type="slidenum">
              <a:rPr lang="en-US" smtClean="0"/>
              <a:pPr/>
              <a:t>44</a:t>
            </a:fld>
            <a:endParaRPr lang="en-US" dirty="0"/>
          </a:p>
        </p:txBody>
      </p:sp>
      <p:sp>
        <p:nvSpPr>
          <p:cNvPr id="13" name="Rectangle 3"/>
          <p:cNvSpPr txBox="1">
            <a:spLocks noChangeArrowheads="1"/>
          </p:cNvSpPr>
          <p:nvPr/>
        </p:nvSpPr>
        <p:spPr>
          <a:xfrm>
            <a:off x="428307" y="3137213"/>
            <a:ext cx="8568952" cy="338813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lvl="0" algn="just">
              <a:lnSpc>
                <a:spcPct val="110000"/>
              </a:lnSpc>
            </a:pPr>
            <a:r>
              <a:rPr lang="de-DE" sz="1800" b="1" dirty="0" smtClean="0">
                <a:solidFill>
                  <a:schemeClr val="bg1"/>
                </a:solidFill>
              </a:rPr>
              <a:t>Lebensmittel mit viel </a:t>
            </a:r>
            <a:r>
              <a:rPr lang="de-DE" sz="1800" b="1" dirty="0" smtClean="0">
                <a:solidFill>
                  <a:schemeClr val="bg1"/>
                </a:solidFill>
                <a:hlinkClick r:id="rId2"/>
              </a:rPr>
              <a:t>Arachidonsäure</a:t>
            </a:r>
            <a:r>
              <a:rPr lang="de-DE" sz="1800" b="1" dirty="0" smtClean="0">
                <a:solidFill>
                  <a:schemeClr val="bg1"/>
                </a:solidFill>
              </a:rPr>
              <a:t> (</a:t>
            </a:r>
            <a:r>
              <a:rPr lang="de-DE" sz="1800" b="1" dirty="0" smtClean="0">
                <a:solidFill>
                  <a:schemeClr val="bg1"/>
                </a:solidFill>
                <a:hlinkClick r:id="rId3"/>
              </a:rPr>
              <a:t>Quelle</a:t>
            </a:r>
            <a:r>
              <a:rPr lang="de-DE" sz="1800" b="1" dirty="0" smtClean="0">
                <a:solidFill>
                  <a:schemeClr val="bg1"/>
                </a:solidFill>
              </a:rPr>
              <a:t>), wichtig: </a:t>
            </a:r>
            <a:r>
              <a:rPr lang="de-DE" sz="1800" b="1" dirty="0" smtClean="0">
                <a:solidFill>
                  <a:schemeClr val="bg1"/>
                </a:solidFill>
                <a:hlinkClick r:id="rId4"/>
              </a:rPr>
              <a:t>genügend Vitamin E</a:t>
            </a:r>
            <a:endParaRPr lang="de-DE" sz="1800" b="1" dirty="0" smtClean="0">
              <a:solidFill>
                <a:schemeClr val="bg1"/>
              </a:solidFill>
            </a:endParaRPr>
          </a:p>
          <a:p>
            <a:pPr lvl="0" algn="just">
              <a:lnSpc>
                <a:spcPct val="110000"/>
              </a:lnSpc>
            </a:pPr>
            <a:r>
              <a:rPr lang="de-DE" sz="1800" b="1" dirty="0" smtClean="0">
                <a:solidFill>
                  <a:schemeClr val="bg1"/>
                </a:solidFill>
                <a:hlinkClick r:id="rId5"/>
              </a:rPr>
              <a:t>Vorsicht bei zu viel Linolsäure </a:t>
            </a:r>
            <a:r>
              <a:rPr lang="de-DE" sz="1800" b="1" dirty="0" smtClean="0">
                <a:solidFill>
                  <a:schemeClr val="bg1"/>
                </a:solidFill>
              </a:rPr>
              <a:t>(Sonnenblumen, Distel- und Maiskeimöl), sie wird im Körper </a:t>
            </a:r>
            <a:r>
              <a:rPr lang="de-DE" sz="1800" b="1" dirty="0" smtClean="0">
                <a:solidFill>
                  <a:schemeClr val="bg1"/>
                </a:solidFill>
                <a:hlinkClick r:id="rId6"/>
              </a:rPr>
              <a:t>in Arachidonsäure umgewandelt</a:t>
            </a:r>
            <a:endParaRPr lang="de-DE" sz="1800" b="1" dirty="0" smtClean="0">
              <a:solidFill>
                <a:schemeClr val="bg1"/>
              </a:solidFill>
            </a:endParaRPr>
          </a:p>
          <a:p>
            <a:pPr lvl="0" algn="just">
              <a:lnSpc>
                <a:spcPct val="110000"/>
              </a:lnSpc>
            </a:pPr>
            <a:r>
              <a:rPr lang="de-DE" sz="1800" b="1" dirty="0" smtClean="0">
                <a:solidFill>
                  <a:schemeClr val="bg1"/>
                </a:solidFill>
              </a:rPr>
              <a:t>Laktose </a:t>
            </a:r>
            <a:r>
              <a:rPr lang="de-DE" sz="1800" b="1" dirty="0">
                <a:solidFill>
                  <a:schemeClr val="bg1"/>
                </a:solidFill>
              </a:rPr>
              <a:t>(bei Laktose-Intoleranz)</a:t>
            </a:r>
            <a:endParaRPr lang="de-DE" sz="1800" dirty="0">
              <a:solidFill>
                <a:schemeClr val="bg1"/>
              </a:solidFill>
            </a:endParaRPr>
          </a:p>
          <a:p>
            <a:pPr lvl="0" algn="just">
              <a:lnSpc>
                <a:spcPct val="110000"/>
              </a:lnSpc>
            </a:pPr>
            <a:r>
              <a:rPr lang="de-DE" sz="1800" b="1" dirty="0">
                <a:solidFill>
                  <a:schemeClr val="bg1"/>
                </a:solidFill>
              </a:rPr>
              <a:t>Langkettige </a:t>
            </a:r>
            <a:r>
              <a:rPr lang="de-DE" sz="1800" b="1" dirty="0" smtClean="0">
                <a:solidFill>
                  <a:schemeClr val="bg1"/>
                </a:solidFill>
              </a:rPr>
              <a:t>Fettsäuren, gehärtete Speisefette</a:t>
            </a:r>
            <a:endParaRPr lang="de-DE" sz="1800" dirty="0">
              <a:solidFill>
                <a:schemeClr val="bg1"/>
              </a:solidFill>
            </a:endParaRPr>
          </a:p>
          <a:p>
            <a:pPr lvl="0" algn="just">
              <a:lnSpc>
                <a:spcPct val="110000"/>
              </a:lnSpc>
            </a:pPr>
            <a:r>
              <a:rPr lang="de-DE" sz="1800" b="1" dirty="0" smtClean="0">
                <a:solidFill>
                  <a:schemeClr val="bg1"/>
                </a:solidFill>
              </a:rPr>
              <a:t>Weißer Zucker (</a:t>
            </a:r>
            <a:r>
              <a:rPr lang="de-DE" sz="1800" b="1" dirty="0" smtClean="0">
                <a:solidFill>
                  <a:schemeClr val="bg1"/>
                </a:solidFill>
                <a:hlinkClick r:id="rId7"/>
              </a:rPr>
              <a:t>Studie</a:t>
            </a:r>
            <a:r>
              <a:rPr lang="de-DE" sz="1800" b="1" dirty="0" smtClean="0">
                <a:solidFill>
                  <a:schemeClr val="bg1"/>
                </a:solidFill>
              </a:rPr>
              <a:t>), Weißmehlprodukte</a:t>
            </a:r>
            <a:endParaRPr lang="de-DE" sz="1800" dirty="0">
              <a:solidFill>
                <a:schemeClr val="bg1"/>
              </a:solidFill>
            </a:endParaRPr>
          </a:p>
          <a:p>
            <a:pPr lvl="0" algn="just">
              <a:lnSpc>
                <a:spcPct val="110000"/>
              </a:lnSpc>
            </a:pPr>
            <a:r>
              <a:rPr lang="de-DE" sz="1800" b="1" dirty="0">
                <a:solidFill>
                  <a:schemeClr val="bg1"/>
                </a:solidFill>
              </a:rPr>
              <a:t>Weizen und Roggenprodukte (</a:t>
            </a:r>
            <a:r>
              <a:rPr lang="de-DE" sz="1800" b="1" dirty="0" err="1">
                <a:solidFill>
                  <a:schemeClr val="bg1"/>
                </a:solidFill>
              </a:rPr>
              <a:t>Lektingehalt</a:t>
            </a:r>
            <a:r>
              <a:rPr lang="de-DE" sz="1800" b="1" dirty="0">
                <a:solidFill>
                  <a:schemeClr val="bg1"/>
                </a:solidFill>
              </a:rPr>
              <a:t>)</a:t>
            </a:r>
            <a:endParaRPr lang="de-DE" sz="1800" dirty="0">
              <a:solidFill>
                <a:schemeClr val="bg1"/>
              </a:solidFill>
            </a:endParaRPr>
          </a:p>
          <a:p>
            <a:pPr lvl="0" algn="just">
              <a:lnSpc>
                <a:spcPct val="110000"/>
              </a:lnSpc>
            </a:pPr>
            <a:r>
              <a:rPr lang="de-DE" sz="1800" b="1" dirty="0">
                <a:solidFill>
                  <a:schemeClr val="bg1"/>
                </a:solidFill>
              </a:rPr>
              <a:t>Schlechtes Omega 3 zu Omega 6 </a:t>
            </a:r>
            <a:r>
              <a:rPr lang="de-DE" sz="1800" b="1" dirty="0" smtClean="0">
                <a:solidFill>
                  <a:schemeClr val="bg1"/>
                </a:solidFill>
              </a:rPr>
              <a:t>Verhältnis, Schweinefleisch </a:t>
            </a:r>
            <a:r>
              <a:rPr lang="de-DE" sz="1800" b="1" dirty="0">
                <a:solidFill>
                  <a:schemeClr val="bg1"/>
                </a:solidFill>
              </a:rPr>
              <a:t>und Fleisch aus Mast mit zu viel Eiweißfutter (Soja und Mais)</a:t>
            </a:r>
            <a:endParaRPr lang="de-DE" sz="1800" dirty="0">
              <a:solidFill>
                <a:schemeClr val="bg1"/>
              </a:solidFill>
            </a:endParaRPr>
          </a:p>
          <a:p>
            <a:pPr lvl="0" algn="just">
              <a:lnSpc>
                <a:spcPct val="110000"/>
              </a:lnSpc>
            </a:pPr>
            <a:r>
              <a:rPr lang="de-DE" sz="1800" b="1" dirty="0" smtClean="0">
                <a:solidFill>
                  <a:schemeClr val="bg1"/>
                </a:solidFill>
              </a:rPr>
              <a:t>Magensäureblocker</a:t>
            </a:r>
            <a:endParaRPr lang="de-DE" altLang="pt-PT" sz="1600" dirty="0">
              <a:solidFill>
                <a:schemeClr val="bg1"/>
              </a:solidFill>
              <a:latin typeface="Arial" panose="020B0604020202020204" pitchFamily="34" charset="0"/>
              <a:cs typeface="Arial" panose="020B0604020202020204" pitchFamily="34" charset="0"/>
            </a:endParaRPr>
          </a:p>
          <a:p>
            <a:pPr>
              <a:lnSpc>
                <a:spcPct val="200000"/>
              </a:lnSpc>
              <a:tabLst>
                <a:tab pos="447675" algn="l"/>
              </a:tabLst>
            </a:pPr>
            <a:endParaRPr lang="de-DE" altLang="pt-PT" sz="1600" dirty="0">
              <a:solidFill>
                <a:schemeClr val="bg1"/>
              </a:solidFill>
              <a:latin typeface="Arial" panose="020B0604020202020204" pitchFamily="34" charset="0"/>
              <a:cs typeface="Arial" panose="020B0604020202020204" pitchFamily="34" charset="0"/>
            </a:endParaRPr>
          </a:p>
          <a:p>
            <a:pPr>
              <a:lnSpc>
                <a:spcPct val="200000"/>
              </a:lnSpc>
              <a:tabLst>
                <a:tab pos="447675" algn="l"/>
              </a:tabLst>
            </a:pPr>
            <a:endParaRPr lang="de-DE" altLang="pt-PT" sz="1600" dirty="0" smtClean="0">
              <a:solidFill>
                <a:schemeClr val="bg1"/>
              </a:solidFill>
              <a:latin typeface="Arial" panose="020B0604020202020204" pitchFamily="34" charset="0"/>
              <a:cs typeface="Arial" panose="020B0604020202020204" pitchFamily="34" charset="0"/>
            </a:endParaRPr>
          </a:p>
        </p:txBody>
      </p:sp>
      <p:sp>
        <p:nvSpPr>
          <p:cNvPr id="18" name="Ellipse 17"/>
          <p:cNvSpPr/>
          <p:nvPr/>
        </p:nvSpPr>
        <p:spPr>
          <a:xfrm>
            <a:off x="8040487" y="1669784"/>
            <a:ext cx="773900"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UG 1</a:t>
            </a:r>
            <a:endParaRPr lang="de-DE" sz="1200" dirty="0"/>
          </a:p>
        </p:txBody>
      </p:sp>
      <p:sp>
        <p:nvSpPr>
          <p:cNvPr id="3" name="Textfeld 2"/>
          <p:cNvSpPr txBox="1"/>
          <p:nvPr/>
        </p:nvSpPr>
        <p:spPr>
          <a:xfrm>
            <a:off x="395536" y="2204864"/>
            <a:ext cx="8280920" cy="830997"/>
          </a:xfrm>
          <a:prstGeom prst="rect">
            <a:avLst/>
          </a:prstGeom>
          <a:noFill/>
        </p:spPr>
        <p:txBody>
          <a:bodyPr wrap="square" rtlCol="0">
            <a:spAutoFit/>
          </a:bodyPr>
          <a:lstStyle/>
          <a:p>
            <a:pPr algn="just"/>
            <a:r>
              <a:rPr lang="de-DE" sz="2400" b="1" dirty="0" smtClean="0">
                <a:solidFill>
                  <a:schemeClr val="bg1"/>
                </a:solidFill>
              </a:rPr>
              <a:t>Es gibt Lebensmittel und Substanzen die Ihren Knorpel angreifen und damit die Arthrose fördern</a:t>
            </a:r>
            <a:endParaRPr lang="de-DE" sz="2400" b="1" dirty="0">
              <a:solidFill>
                <a:schemeClr val="bg1"/>
              </a:solidFill>
            </a:endParaRPr>
          </a:p>
        </p:txBody>
      </p:sp>
    </p:spTree>
    <p:extLst>
      <p:ext uri="{BB962C8B-B14F-4D97-AF65-F5344CB8AC3E}">
        <p14:creationId xmlns:p14="http://schemas.microsoft.com/office/powerpoint/2010/main" val="1848828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24000" y="767606"/>
            <a:ext cx="6541984" cy="1077218"/>
          </a:xfrm>
          <a:prstGeom prst="rect">
            <a:avLst/>
          </a:prstGeom>
          <a:noFill/>
        </p:spPr>
        <p:txBody>
          <a:bodyPr wrap="none" rtlCol="0">
            <a:spAutoFit/>
          </a:bodyPr>
          <a:lstStyle/>
          <a:p>
            <a:r>
              <a:rPr lang="de-DE" altLang="pt-PT" sz="3200" b="1" dirty="0" smtClean="0">
                <a:effectLst>
                  <a:outerShdw blurRad="38100" dist="38100" dir="2700000" algn="tl">
                    <a:srgbClr val="FFFFFF"/>
                  </a:outerShdw>
                </a:effectLst>
                <a:hlinkClick r:id="rId2"/>
              </a:rPr>
              <a:t>Arthroseernährung</a:t>
            </a:r>
            <a:r>
              <a:rPr lang="de-DE" altLang="pt-PT" sz="3200" b="1" dirty="0" smtClean="0">
                <a:effectLst>
                  <a:outerShdw blurRad="38100" dist="38100" dir="2700000" algn="tl">
                    <a:srgbClr val="FFFFFF"/>
                  </a:outerShdw>
                </a:effectLst>
              </a:rPr>
              <a:t>, Beispiele in </a:t>
            </a:r>
          </a:p>
          <a:p>
            <a:r>
              <a:rPr lang="de-DE" altLang="pt-PT" sz="3200" b="1" dirty="0" smtClean="0">
                <a:effectLst>
                  <a:outerShdw blurRad="38100" dist="38100" dir="2700000" algn="tl">
                    <a:srgbClr val="FFFFFF"/>
                  </a:outerShdw>
                </a:effectLst>
              </a:rPr>
              <a:t>Human- und Veterinärernährung </a:t>
            </a:r>
          </a:p>
        </p:txBody>
      </p:sp>
      <p:sp>
        <p:nvSpPr>
          <p:cNvPr id="2" name="Foliennummernplatzhalter 1"/>
          <p:cNvSpPr>
            <a:spLocks noGrp="1"/>
          </p:cNvSpPr>
          <p:nvPr>
            <p:ph type="sldNum" sz="quarter" idx="12"/>
          </p:nvPr>
        </p:nvSpPr>
        <p:spPr/>
        <p:txBody>
          <a:bodyPr/>
          <a:lstStyle/>
          <a:p>
            <a:fld id="{EFED3CB9-049B-4F4F-82D1-8A95299C975C}" type="slidenum">
              <a:rPr lang="en-US" smtClean="0"/>
              <a:pPr/>
              <a:t>45</a:t>
            </a:fld>
            <a:endParaRPr lang="en-US" dirty="0"/>
          </a:p>
        </p:txBody>
      </p:sp>
      <p:pic>
        <p:nvPicPr>
          <p:cNvPr id="8" name="Grafik 7"/>
          <p:cNvPicPr>
            <a:picLocks noChangeAspect="1"/>
          </p:cNvPicPr>
          <p:nvPr/>
        </p:nvPicPr>
        <p:blipFill rotWithShape="1">
          <a:blip r:embed="rId3" cstate="screen">
            <a:extLst>
              <a:ext uri="{28A0092B-C50C-407E-A947-70E740481C1C}">
                <a14:useLocalDpi xmlns:a14="http://schemas.microsoft.com/office/drawing/2010/main"/>
              </a:ext>
            </a:extLst>
          </a:blip>
          <a:srcRect l="20807" t="7676" r="22740" b="6662"/>
          <a:stretch/>
        </p:blipFill>
        <p:spPr>
          <a:xfrm>
            <a:off x="4072009" y="3029535"/>
            <a:ext cx="1111905" cy="2047270"/>
          </a:xfrm>
          <a:prstGeom prst="rect">
            <a:avLst/>
          </a:prstGeom>
        </p:spPr>
      </p:pic>
      <p:sp>
        <p:nvSpPr>
          <p:cNvPr id="12" name="Rectangle 3"/>
          <p:cNvSpPr txBox="1">
            <a:spLocks noChangeArrowheads="1"/>
          </p:cNvSpPr>
          <p:nvPr/>
        </p:nvSpPr>
        <p:spPr>
          <a:xfrm>
            <a:off x="3522049" y="5157192"/>
            <a:ext cx="2289600" cy="3600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tabLst>
                <a:tab pos="447675" algn="l"/>
              </a:tabLst>
            </a:pPr>
            <a:r>
              <a:rPr lang="de-DE" altLang="pt-PT" sz="1600" dirty="0" smtClean="0">
                <a:solidFill>
                  <a:schemeClr val="bg1"/>
                </a:solidFill>
                <a:latin typeface="Arial" panose="020B0604020202020204" pitchFamily="34" charset="0"/>
                <a:cs typeface="Arial" panose="020B0604020202020204" pitchFamily="34" charset="0"/>
                <a:hlinkClick r:id="rId4"/>
              </a:rPr>
              <a:t>Eierschalenmembran</a:t>
            </a:r>
            <a:endParaRPr lang="de-DE" altLang="pt-PT" sz="1600" dirty="0">
              <a:solidFill>
                <a:schemeClr val="bg1"/>
              </a:solidFill>
              <a:latin typeface="Arial" panose="020B0604020202020204" pitchFamily="34" charset="0"/>
              <a:cs typeface="Arial" panose="020B0604020202020204" pitchFamily="34" charset="0"/>
            </a:endParaRPr>
          </a:p>
        </p:txBody>
      </p:sp>
      <p:sp>
        <p:nvSpPr>
          <p:cNvPr id="13" name="Rectangle 3"/>
          <p:cNvSpPr txBox="1">
            <a:spLocks noChangeArrowheads="1"/>
          </p:cNvSpPr>
          <p:nvPr/>
        </p:nvSpPr>
        <p:spPr>
          <a:xfrm>
            <a:off x="251520" y="4221088"/>
            <a:ext cx="2289600" cy="3600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tabLst>
                <a:tab pos="447675" algn="l"/>
              </a:tabLst>
            </a:pPr>
            <a:r>
              <a:rPr lang="de-DE" altLang="pt-PT" sz="1600" dirty="0" smtClean="0">
                <a:solidFill>
                  <a:schemeClr val="bg1"/>
                </a:solidFill>
                <a:latin typeface="Arial" panose="020B0604020202020204" pitchFamily="34" charset="0"/>
                <a:cs typeface="Arial" panose="020B0604020202020204" pitchFamily="34" charset="0"/>
                <a:hlinkClick r:id="rId5"/>
              </a:rPr>
              <a:t>Grünlippmuschelpulver</a:t>
            </a:r>
            <a:endParaRPr lang="de-DE" altLang="pt-PT" sz="1600" dirty="0">
              <a:solidFill>
                <a:schemeClr val="bg1"/>
              </a:solidFill>
              <a:latin typeface="Arial" panose="020B0604020202020204" pitchFamily="34" charset="0"/>
              <a:cs typeface="Arial" panose="020B0604020202020204" pitchFamily="34" charset="0"/>
            </a:endParaRPr>
          </a:p>
        </p:txBody>
      </p:sp>
      <p:sp>
        <p:nvSpPr>
          <p:cNvPr id="15" name="Rectangle 3"/>
          <p:cNvSpPr txBox="1">
            <a:spLocks noChangeArrowheads="1"/>
          </p:cNvSpPr>
          <p:nvPr/>
        </p:nvSpPr>
        <p:spPr>
          <a:xfrm>
            <a:off x="6660232" y="6309320"/>
            <a:ext cx="2025215" cy="3600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tabLst>
                <a:tab pos="447675" algn="l"/>
              </a:tabLst>
            </a:pPr>
            <a:r>
              <a:rPr lang="de-DE" altLang="pt-PT" sz="1600" dirty="0" smtClean="0">
                <a:solidFill>
                  <a:schemeClr val="bg1"/>
                </a:solidFill>
                <a:latin typeface="Arial" panose="020B0604020202020204" pitchFamily="34" charset="0"/>
                <a:cs typeface="Arial" panose="020B0604020202020204" pitchFamily="34" charset="0"/>
                <a:hlinkClick r:id="rId6"/>
              </a:rPr>
              <a:t>Hagebuttenpulver</a:t>
            </a:r>
            <a:endParaRPr lang="de-DE" altLang="pt-PT" sz="1600" dirty="0">
              <a:solidFill>
                <a:schemeClr val="bg1"/>
              </a:solidFill>
              <a:latin typeface="Arial" panose="020B0604020202020204" pitchFamily="34" charset="0"/>
              <a:cs typeface="Arial" panose="020B0604020202020204" pitchFamily="34" charset="0"/>
            </a:endParaRPr>
          </a:p>
        </p:txBody>
      </p:sp>
      <p:sp>
        <p:nvSpPr>
          <p:cNvPr id="16" name="Rectangle 3"/>
          <p:cNvSpPr txBox="1">
            <a:spLocks noChangeArrowheads="1"/>
          </p:cNvSpPr>
          <p:nvPr/>
        </p:nvSpPr>
        <p:spPr>
          <a:xfrm>
            <a:off x="2140865" y="5949280"/>
            <a:ext cx="1816625" cy="65854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tabLst>
                <a:tab pos="447675" algn="l"/>
              </a:tabLst>
            </a:pPr>
            <a:r>
              <a:rPr lang="de-DE" altLang="pt-PT" sz="1600" dirty="0" smtClean="0">
                <a:solidFill>
                  <a:schemeClr val="bg1"/>
                </a:solidFill>
                <a:latin typeface="Arial" panose="020B0604020202020204" pitchFamily="34" charset="0"/>
                <a:cs typeface="Arial" panose="020B0604020202020204" pitchFamily="34" charset="0"/>
                <a:hlinkClick r:id="rId7"/>
              </a:rPr>
              <a:t>Kurkuma mit schwarzem Pfeffer</a:t>
            </a:r>
            <a:r>
              <a:rPr lang="de-DE" altLang="pt-PT" sz="1600" dirty="0" smtClean="0">
                <a:solidFill>
                  <a:schemeClr val="bg1"/>
                </a:solidFill>
                <a:latin typeface="Arial" panose="020B0604020202020204" pitchFamily="34" charset="0"/>
                <a:cs typeface="Arial" panose="020B0604020202020204" pitchFamily="34" charset="0"/>
              </a:rPr>
              <a:t> (4:1)</a:t>
            </a:r>
            <a:endParaRPr lang="de-DE" altLang="pt-PT" sz="1600" dirty="0">
              <a:solidFill>
                <a:schemeClr val="bg1"/>
              </a:solidFill>
              <a:latin typeface="Arial" panose="020B0604020202020204" pitchFamily="34" charset="0"/>
              <a:cs typeface="Arial" panose="020B0604020202020204" pitchFamily="34" charset="0"/>
            </a:endParaRPr>
          </a:p>
        </p:txBody>
      </p:sp>
      <p:pic>
        <p:nvPicPr>
          <p:cNvPr id="5" name="Grafik 4"/>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94860" y="5445224"/>
            <a:ext cx="1754645" cy="1162604"/>
          </a:xfrm>
          <a:prstGeom prst="rect">
            <a:avLst/>
          </a:prstGeom>
        </p:spPr>
      </p:pic>
      <p:sp>
        <p:nvSpPr>
          <p:cNvPr id="18" name="Ellipse 17"/>
          <p:cNvSpPr/>
          <p:nvPr/>
        </p:nvSpPr>
        <p:spPr>
          <a:xfrm>
            <a:off x="7920608" y="1669784"/>
            <a:ext cx="1043880"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UG 1, 6</a:t>
            </a:r>
            <a:endParaRPr lang="de-DE" sz="1200" dirty="0"/>
          </a:p>
        </p:txBody>
      </p:sp>
      <p:sp>
        <p:nvSpPr>
          <p:cNvPr id="17" name="Rectangle 3"/>
          <p:cNvSpPr txBox="1">
            <a:spLocks noChangeArrowheads="1"/>
          </p:cNvSpPr>
          <p:nvPr/>
        </p:nvSpPr>
        <p:spPr>
          <a:xfrm>
            <a:off x="6732240" y="4237250"/>
            <a:ext cx="2043678" cy="3600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tabLst>
                <a:tab pos="447675" algn="l"/>
              </a:tabLst>
            </a:pPr>
            <a:r>
              <a:rPr lang="de-DE" altLang="pt-PT" sz="1600" dirty="0" smtClean="0">
                <a:solidFill>
                  <a:schemeClr val="bg1"/>
                </a:solidFill>
                <a:latin typeface="Arial" panose="020B0604020202020204" pitchFamily="34" charset="0"/>
                <a:cs typeface="Arial" panose="020B0604020202020204" pitchFamily="34" charset="0"/>
                <a:hlinkClick r:id="rId9"/>
              </a:rPr>
              <a:t>Kokosfett</a:t>
            </a:r>
            <a:endParaRPr lang="de-DE" altLang="pt-PT" sz="1600" dirty="0">
              <a:solidFill>
                <a:schemeClr val="bg1"/>
              </a:solidFill>
              <a:latin typeface="Arial" panose="020B0604020202020204" pitchFamily="34" charset="0"/>
              <a:cs typeface="Arial" panose="020B0604020202020204" pitchFamily="34" charset="0"/>
            </a:endParaRPr>
          </a:p>
        </p:txBody>
      </p:sp>
      <p:pic>
        <p:nvPicPr>
          <p:cNvPr id="7" name="Grafik 6"/>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7020272" y="2348880"/>
            <a:ext cx="1506091" cy="1872208"/>
          </a:xfrm>
          <a:prstGeom prst="rect">
            <a:avLst/>
          </a:prstGeom>
        </p:spPr>
      </p:pic>
      <p:pic>
        <p:nvPicPr>
          <p:cNvPr id="9" name="Grafik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20272" y="4903937"/>
            <a:ext cx="1295948" cy="1413762"/>
          </a:xfrm>
          <a:prstGeom prst="rect">
            <a:avLst/>
          </a:prstGeom>
        </p:spPr>
      </p:pic>
      <p:pic>
        <p:nvPicPr>
          <p:cNvPr id="6" name="Grafik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3184" y="2204864"/>
            <a:ext cx="1585263" cy="1946371"/>
          </a:xfrm>
          <a:prstGeom prst="rect">
            <a:avLst/>
          </a:prstGeom>
        </p:spPr>
      </p:pic>
    </p:spTree>
    <p:extLst>
      <p:ext uri="{BB962C8B-B14F-4D97-AF65-F5344CB8AC3E}">
        <p14:creationId xmlns:p14="http://schemas.microsoft.com/office/powerpoint/2010/main" val="17282858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24000" y="975456"/>
            <a:ext cx="7201010" cy="769441"/>
          </a:xfrm>
          <a:prstGeom prst="rect">
            <a:avLst/>
          </a:prstGeom>
          <a:noFill/>
        </p:spPr>
        <p:txBody>
          <a:bodyPr wrap="none" rtlCol="0">
            <a:spAutoFit/>
          </a:bodyPr>
          <a:lstStyle/>
          <a:p>
            <a:r>
              <a:rPr lang="de-DE" altLang="pt-PT" sz="3200" b="1" dirty="0" smtClean="0">
                <a:effectLst>
                  <a:outerShdw blurRad="38100" dist="38100" dir="2700000" algn="tl">
                    <a:srgbClr val="FFFFFF"/>
                  </a:outerShdw>
                </a:effectLst>
              </a:rPr>
              <a:t>Arthroseernährung, </a:t>
            </a:r>
            <a:r>
              <a:rPr lang="de-DE" altLang="pt-PT" sz="2800" b="1" dirty="0" smtClean="0">
                <a:effectLst>
                  <a:outerShdw blurRad="38100" dist="38100" dir="2700000" algn="tl">
                    <a:srgbClr val="FFFFFF"/>
                  </a:outerShdw>
                </a:effectLst>
              </a:rPr>
              <a:t>Nährstoffkomplex </a:t>
            </a:r>
          </a:p>
          <a:p>
            <a:r>
              <a:rPr lang="de-DE" altLang="pt-PT" sz="1200" b="1" dirty="0" smtClean="0">
                <a:effectLst>
                  <a:outerShdw blurRad="38100" dist="38100" dir="2700000" algn="tl">
                    <a:srgbClr val="FFFFFF"/>
                  </a:outerShdw>
                </a:effectLst>
                <a:hlinkClick r:id="rId2"/>
              </a:rPr>
              <a:t>(Vergleich)</a:t>
            </a:r>
            <a:r>
              <a:rPr lang="de-DE" altLang="pt-PT" sz="1200" b="1" dirty="0" smtClean="0">
                <a:effectLst>
                  <a:outerShdw blurRad="38100" dist="38100" dir="2700000" algn="tl">
                    <a:srgbClr val="FFFFFF"/>
                  </a:outerShdw>
                </a:effectLst>
              </a:rPr>
              <a:t> Teuer und geringe Dosierung!</a:t>
            </a:r>
            <a:endParaRPr lang="pt-PT" sz="1200" dirty="0"/>
          </a:p>
        </p:txBody>
      </p:sp>
      <p:sp>
        <p:nvSpPr>
          <p:cNvPr id="2" name="Foliennummernplatzhalter 1"/>
          <p:cNvSpPr>
            <a:spLocks noGrp="1"/>
          </p:cNvSpPr>
          <p:nvPr>
            <p:ph type="sldNum" sz="quarter" idx="12"/>
          </p:nvPr>
        </p:nvSpPr>
        <p:spPr/>
        <p:txBody>
          <a:bodyPr/>
          <a:lstStyle/>
          <a:p>
            <a:fld id="{EFED3CB9-049B-4F4F-82D1-8A95299C975C}" type="slidenum">
              <a:rPr lang="en-US" smtClean="0"/>
              <a:pPr/>
              <a:t>46</a:t>
            </a:fld>
            <a:endParaRPr lang="en-US" dirty="0"/>
          </a:p>
        </p:txBody>
      </p:sp>
      <p:sp>
        <p:nvSpPr>
          <p:cNvPr id="13" name="Rectangle 3"/>
          <p:cNvSpPr txBox="1">
            <a:spLocks noChangeArrowheads="1"/>
          </p:cNvSpPr>
          <p:nvPr/>
        </p:nvSpPr>
        <p:spPr>
          <a:xfrm>
            <a:off x="387617" y="4046413"/>
            <a:ext cx="2289600" cy="3600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tabLst>
                <a:tab pos="447675" algn="l"/>
              </a:tabLst>
            </a:pPr>
            <a:r>
              <a:rPr lang="de-DE" altLang="pt-PT" sz="1600" dirty="0" smtClean="0">
                <a:solidFill>
                  <a:schemeClr val="bg1"/>
                </a:solidFill>
                <a:latin typeface="Arial" panose="020B0604020202020204" pitchFamily="34" charset="0"/>
                <a:cs typeface="Arial" panose="020B0604020202020204" pitchFamily="34" charset="0"/>
                <a:hlinkClick r:id="rId3"/>
              </a:rPr>
              <a:t>Arthro Pro</a:t>
            </a:r>
            <a:endParaRPr lang="de-DE" altLang="pt-PT" sz="1600" dirty="0">
              <a:solidFill>
                <a:schemeClr val="bg1"/>
              </a:solidFill>
              <a:latin typeface="Arial" panose="020B0604020202020204" pitchFamily="34" charset="0"/>
              <a:cs typeface="Arial" panose="020B0604020202020204" pitchFamily="34" charset="0"/>
            </a:endParaRPr>
          </a:p>
        </p:txBody>
      </p:sp>
      <p:sp>
        <p:nvSpPr>
          <p:cNvPr id="14" name="Rectangle 3"/>
          <p:cNvSpPr txBox="1">
            <a:spLocks noChangeArrowheads="1"/>
          </p:cNvSpPr>
          <p:nvPr/>
        </p:nvSpPr>
        <p:spPr>
          <a:xfrm>
            <a:off x="3699985" y="4046413"/>
            <a:ext cx="1213143" cy="3600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tabLst>
                <a:tab pos="447675" algn="l"/>
              </a:tabLst>
            </a:pPr>
            <a:r>
              <a:rPr lang="de-DE" altLang="pt-PT" sz="1600" dirty="0" smtClean="0">
                <a:solidFill>
                  <a:schemeClr val="bg1"/>
                </a:solidFill>
                <a:latin typeface="Arial" panose="020B0604020202020204" pitchFamily="34" charset="0"/>
                <a:cs typeface="Arial" panose="020B0604020202020204" pitchFamily="34" charset="0"/>
                <a:hlinkClick r:id="rId4"/>
              </a:rPr>
              <a:t>proSan</a:t>
            </a:r>
            <a:endParaRPr lang="de-DE" altLang="pt-PT" sz="1600" dirty="0">
              <a:solidFill>
                <a:schemeClr val="bg1"/>
              </a:solidFill>
              <a:latin typeface="Arial" panose="020B0604020202020204" pitchFamily="34" charset="0"/>
              <a:cs typeface="Arial" panose="020B0604020202020204" pitchFamily="34" charset="0"/>
            </a:endParaRPr>
          </a:p>
        </p:txBody>
      </p:sp>
      <p:sp>
        <p:nvSpPr>
          <p:cNvPr id="16" name="Rectangle 3"/>
          <p:cNvSpPr txBox="1">
            <a:spLocks noChangeArrowheads="1"/>
          </p:cNvSpPr>
          <p:nvPr/>
        </p:nvSpPr>
        <p:spPr>
          <a:xfrm>
            <a:off x="268657" y="6367258"/>
            <a:ext cx="2935191" cy="3600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de-DE" sz="1600" dirty="0">
                <a:solidFill>
                  <a:schemeClr val="bg1"/>
                </a:solidFill>
                <a:latin typeface="Arial" panose="020B0604020202020204" pitchFamily="34" charset="0"/>
                <a:cs typeface="Arial" panose="020B0604020202020204" pitchFamily="34" charset="0"/>
                <a:hlinkClick r:id="rId5"/>
              </a:rPr>
              <a:t>ARTHRObel® super plus</a:t>
            </a:r>
            <a:endParaRPr lang="de-DE" sz="1600" dirty="0">
              <a:solidFill>
                <a:schemeClr val="bg1"/>
              </a:solidFill>
              <a:latin typeface="Arial" panose="020B0604020202020204" pitchFamily="34" charset="0"/>
              <a:cs typeface="Arial" panose="020B0604020202020204" pitchFamily="34" charset="0"/>
            </a:endParaRPr>
          </a:p>
        </p:txBody>
      </p:sp>
      <p:sp>
        <p:nvSpPr>
          <p:cNvPr id="17" name="Rectangle 3"/>
          <p:cNvSpPr txBox="1">
            <a:spLocks noChangeArrowheads="1"/>
          </p:cNvSpPr>
          <p:nvPr/>
        </p:nvSpPr>
        <p:spPr>
          <a:xfrm>
            <a:off x="6757637" y="4046413"/>
            <a:ext cx="1227060" cy="3600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tabLst>
                <a:tab pos="447675" algn="l"/>
              </a:tabLst>
            </a:pPr>
            <a:r>
              <a:rPr lang="de-DE" altLang="pt-PT" sz="1600" dirty="0" smtClean="0">
                <a:solidFill>
                  <a:schemeClr val="bg1"/>
                </a:solidFill>
                <a:latin typeface="Arial" panose="020B0604020202020204" pitchFamily="34" charset="0"/>
                <a:cs typeface="Arial" panose="020B0604020202020204" pitchFamily="34" charset="0"/>
                <a:hlinkClick r:id="rId6"/>
              </a:rPr>
              <a:t>RubaX</a:t>
            </a:r>
            <a:endParaRPr lang="de-DE" altLang="pt-PT" sz="1600" dirty="0">
              <a:solidFill>
                <a:schemeClr val="bg1"/>
              </a:solidFill>
              <a:latin typeface="Arial" panose="020B0604020202020204" pitchFamily="34" charset="0"/>
              <a:cs typeface="Arial" panose="020B0604020202020204" pitchFamily="34" charset="0"/>
            </a:endParaRPr>
          </a:p>
        </p:txBody>
      </p:sp>
      <p:pic>
        <p:nvPicPr>
          <p:cNvPr id="18" name="Grafik 17"/>
          <p:cNvPicPr>
            <a:picLocks noChangeAspect="1"/>
          </p:cNvPicPr>
          <p:nvPr/>
        </p:nvPicPr>
        <p:blipFill rotWithShape="1">
          <a:blip r:embed="rId7" cstate="screen">
            <a:extLst>
              <a:ext uri="{28A0092B-C50C-407E-A947-70E740481C1C}">
                <a14:useLocalDpi xmlns:a14="http://schemas.microsoft.com/office/drawing/2010/main"/>
              </a:ext>
            </a:extLst>
          </a:blip>
          <a:srcRect l="1571" t="3155" r="2587" b="1854"/>
          <a:stretch/>
        </p:blipFill>
        <p:spPr>
          <a:xfrm>
            <a:off x="563591" y="2183218"/>
            <a:ext cx="1917339" cy="1737435"/>
          </a:xfrm>
          <a:prstGeom prst="rect">
            <a:avLst/>
          </a:prstGeom>
        </p:spPr>
      </p:pic>
      <p:pic>
        <p:nvPicPr>
          <p:cNvPr id="20" name="Grafik 19"/>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411953" y="2183219"/>
            <a:ext cx="1769647" cy="1679946"/>
          </a:xfrm>
          <a:prstGeom prst="rect">
            <a:avLst/>
          </a:prstGeom>
        </p:spPr>
      </p:pic>
      <p:pic>
        <p:nvPicPr>
          <p:cNvPr id="22" name="Grafik 21"/>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223591" y="2183218"/>
            <a:ext cx="2236841" cy="1679946"/>
          </a:xfrm>
          <a:prstGeom prst="rect">
            <a:avLst/>
          </a:prstGeom>
        </p:spPr>
      </p:pic>
      <p:pic>
        <p:nvPicPr>
          <p:cNvPr id="23" name="Grafik 22"/>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900223" y="4519810"/>
            <a:ext cx="1417618" cy="1741836"/>
          </a:xfrm>
          <a:prstGeom prst="rect">
            <a:avLst/>
          </a:prstGeom>
        </p:spPr>
      </p:pic>
      <p:pic>
        <p:nvPicPr>
          <p:cNvPr id="24" name="Grafik 23"/>
          <p:cNvPicPr>
            <a:picLocks noChangeAspect="1"/>
          </p:cNvPicPr>
          <p:nvPr/>
        </p:nvPicPr>
        <p:blipFill rotWithShape="1">
          <a:blip r:embed="rId11" cstate="screen">
            <a:extLst>
              <a:ext uri="{28A0092B-C50C-407E-A947-70E740481C1C}">
                <a14:useLocalDpi xmlns:a14="http://schemas.microsoft.com/office/drawing/2010/main"/>
              </a:ext>
            </a:extLst>
          </a:blip>
          <a:srcRect t="-830"/>
          <a:stretch/>
        </p:blipFill>
        <p:spPr>
          <a:xfrm>
            <a:off x="3301042" y="4519810"/>
            <a:ext cx="2070339" cy="1656704"/>
          </a:xfrm>
          <a:prstGeom prst="rect">
            <a:avLst/>
          </a:prstGeom>
        </p:spPr>
      </p:pic>
      <p:sp>
        <p:nvSpPr>
          <p:cNvPr id="25" name="Rectangle 3"/>
          <p:cNvSpPr txBox="1">
            <a:spLocks noChangeArrowheads="1"/>
          </p:cNvSpPr>
          <p:nvPr/>
        </p:nvSpPr>
        <p:spPr>
          <a:xfrm>
            <a:off x="3411953" y="6344887"/>
            <a:ext cx="1880126" cy="3600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tabLst>
                <a:tab pos="447675" algn="l"/>
              </a:tabLst>
            </a:pPr>
            <a:r>
              <a:rPr lang="de-DE" altLang="pt-PT" sz="1600" dirty="0" smtClean="0">
                <a:solidFill>
                  <a:schemeClr val="bg1"/>
                </a:solidFill>
                <a:latin typeface="Arial" panose="020B0604020202020204" pitchFamily="34" charset="0"/>
                <a:cs typeface="Arial" panose="020B0604020202020204" pitchFamily="34" charset="0"/>
                <a:hlinkClick r:id="rId12"/>
              </a:rPr>
              <a:t>ARTHRO ELAST</a:t>
            </a:r>
            <a:endParaRPr lang="de-DE" altLang="pt-PT" sz="1600" dirty="0">
              <a:solidFill>
                <a:schemeClr val="bg1"/>
              </a:solidFill>
              <a:latin typeface="Arial" panose="020B0604020202020204" pitchFamily="34" charset="0"/>
              <a:cs typeface="Arial" panose="020B0604020202020204" pitchFamily="34" charset="0"/>
            </a:endParaRPr>
          </a:p>
        </p:txBody>
      </p:sp>
      <p:sp>
        <p:nvSpPr>
          <p:cNvPr id="26" name="Rectangle 3"/>
          <p:cNvSpPr txBox="1">
            <a:spLocks noChangeArrowheads="1"/>
          </p:cNvSpPr>
          <p:nvPr/>
        </p:nvSpPr>
        <p:spPr>
          <a:xfrm>
            <a:off x="6386191" y="6344887"/>
            <a:ext cx="2062835" cy="3600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tabLst>
                <a:tab pos="447675" algn="l"/>
              </a:tabLst>
            </a:pPr>
            <a:r>
              <a:rPr lang="de-DE" altLang="pt-PT" sz="1600" dirty="0" smtClean="0">
                <a:solidFill>
                  <a:schemeClr val="bg1"/>
                </a:solidFill>
                <a:latin typeface="Arial" panose="020B0604020202020204" pitchFamily="34" charset="0"/>
                <a:cs typeface="Arial" panose="020B0604020202020204" pitchFamily="34" charset="0"/>
                <a:hlinkClick r:id="rId13"/>
              </a:rPr>
              <a:t>Amitamin arthro360</a:t>
            </a:r>
            <a:endParaRPr lang="de-DE" altLang="pt-PT" sz="1600" dirty="0">
              <a:solidFill>
                <a:schemeClr val="bg1"/>
              </a:solidFill>
              <a:latin typeface="Arial" panose="020B0604020202020204" pitchFamily="34" charset="0"/>
              <a:cs typeface="Arial" panose="020B0604020202020204" pitchFamily="34" charset="0"/>
            </a:endParaRPr>
          </a:p>
        </p:txBody>
      </p:sp>
      <p:pic>
        <p:nvPicPr>
          <p:cNvPr id="30" name="Grafik 29"/>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6131707" y="4365104"/>
            <a:ext cx="2317319" cy="1896541"/>
          </a:xfrm>
          <a:prstGeom prst="rect">
            <a:avLst/>
          </a:prstGeom>
        </p:spPr>
      </p:pic>
      <p:sp>
        <p:nvSpPr>
          <p:cNvPr id="19" name="Ellipse 18"/>
          <p:cNvSpPr/>
          <p:nvPr/>
        </p:nvSpPr>
        <p:spPr>
          <a:xfrm>
            <a:off x="8040487" y="1669784"/>
            <a:ext cx="773900"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UG 1</a:t>
            </a:r>
            <a:endParaRPr lang="de-DE" sz="1200" dirty="0"/>
          </a:p>
        </p:txBody>
      </p:sp>
    </p:spTree>
    <p:extLst>
      <p:ext uri="{BB962C8B-B14F-4D97-AF65-F5344CB8AC3E}">
        <p14:creationId xmlns:p14="http://schemas.microsoft.com/office/powerpoint/2010/main" val="19337512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24000" y="975456"/>
            <a:ext cx="7111242" cy="584775"/>
          </a:xfrm>
          <a:prstGeom prst="rect">
            <a:avLst/>
          </a:prstGeom>
          <a:noFill/>
        </p:spPr>
        <p:txBody>
          <a:bodyPr wrap="none" rtlCol="0">
            <a:spAutoFit/>
          </a:bodyPr>
          <a:lstStyle/>
          <a:p>
            <a:r>
              <a:rPr lang="de-DE" altLang="pt-PT" sz="3200" b="1" dirty="0" smtClean="0">
                <a:effectLst>
                  <a:outerShdw blurRad="38100" dist="38100" dir="2700000" algn="tl">
                    <a:srgbClr val="FFFFFF"/>
                  </a:outerShdw>
                </a:effectLst>
              </a:rPr>
              <a:t>Arthroseernährung, </a:t>
            </a:r>
            <a:r>
              <a:rPr lang="de-DE" altLang="pt-PT" sz="2800" b="1" dirty="0" smtClean="0">
                <a:effectLst>
                  <a:outerShdw blurRad="38100" dist="38100" dir="2700000" algn="tl">
                    <a:srgbClr val="FFFFFF"/>
                  </a:outerShdw>
                </a:effectLst>
              </a:rPr>
              <a:t>Einzelsubstanzen </a:t>
            </a:r>
          </a:p>
        </p:txBody>
      </p:sp>
      <p:sp>
        <p:nvSpPr>
          <p:cNvPr id="2" name="Foliennummernplatzhalter 1"/>
          <p:cNvSpPr>
            <a:spLocks noGrp="1"/>
          </p:cNvSpPr>
          <p:nvPr>
            <p:ph type="sldNum" sz="quarter" idx="12"/>
          </p:nvPr>
        </p:nvSpPr>
        <p:spPr/>
        <p:txBody>
          <a:bodyPr/>
          <a:lstStyle/>
          <a:p>
            <a:fld id="{EFED3CB9-049B-4F4F-82D1-8A95299C975C}" type="slidenum">
              <a:rPr lang="en-US" smtClean="0"/>
              <a:pPr/>
              <a:t>47</a:t>
            </a:fld>
            <a:endParaRPr lang="en-US" dirty="0"/>
          </a:p>
        </p:txBody>
      </p:sp>
      <p:sp>
        <p:nvSpPr>
          <p:cNvPr id="12" name="Ellipse 11"/>
          <p:cNvSpPr/>
          <p:nvPr/>
        </p:nvSpPr>
        <p:spPr>
          <a:xfrm>
            <a:off x="8040487" y="1669784"/>
            <a:ext cx="773900"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UG 1</a:t>
            </a:r>
            <a:endParaRPr lang="de-DE" sz="1200" dirty="0"/>
          </a:p>
        </p:txBody>
      </p:sp>
      <p:pic>
        <p:nvPicPr>
          <p:cNvPr id="19" name="Grafik 1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131840" y="2213457"/>
            <a:ext cx="2548801" cy="1728192"/>
          </a:xfrm>
          <a:prstGeom prst="rect">
            <a:avLst/>
          </a:prstGeom>
        </p:spPr>
      </p:pic>
      <p:sp>
        <p:nvSpPr>
          <p:cNvPr id="20" name="Rectangle 3"/>
          <p:cNvSpPr txBox="1">
            <a:spLocks noChangeArrowheads="1"/>
          </p:cNvSpPr>
          <p:nvPr/>
        </p:nvSpPr>
        <p:spPr>
          <a:xfrm>
            <a:off x="3635895" y="4024347"/>
            <a:ext cx="1915145" cy="3600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tabLst>
                <a:tab pos="447675" algn="l"/>
              </a:tabLst>
            </a:pPr>
            <a:r>
              <a:rPr lang="de-DE" altLang="pt-PT" sz="1600" dirty="0" smtClean="0">
                <a:solidFill>
                  <a:schemeClr val="bg1"/>
                </a:solidFill>
                <a:latin typeface="Arial" panose="020B0604020202020204" pitchFamily="34" charset="0"/>
                <a:cs typeface="Arial" panose="020B0604020202020204" pitchFamily="34" charset="0"/>
                <a:hlinkClick r:id="rId3"/>
              </a:rPr>
              <a:t>Vitamin C</a:t>
            </a:r>
            <a:endParaRPr lang="de-DE" altLang="pt-PT" sz="1600" dirty="0">
              <a:solidFill>
                <a:schemeClr val="bg1"/>
              </a:solidFill>
              <a:latin typeface="Arial" panose="020B0604020202020204" pitchFamily="34" charset="0"/>
              <a:cs typeface="Arial" panose="020B0604020202020204" pitchFamily="34" charset="0"/>
            </a:endParaRPr>
          </a:p>
        </p:txBody>
      </p:sp>
      <p:sp>
        <p:nvSpPr>
          <p:cNvPr id="16" name="Rectangle 3"/>
          <p:cNvSpPr txBox="1">
            <a:spLocks noChangeArrowheads="1"/>
          </p:cNvSpPr>
          <p:nvPr/>
        </p:nvSpPr>
        <p:spPr>
          <a:xfrm>
            <a:off x="1225415" y="6309120"/>
            <a:ext cx="1213143" cy="3600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tabLst>
                <a:tab pos="447675" algn="l"/>
              </a:tabLst>
            </a:pPr>
            <a:r>
              <a:rPr lang="de-DE" altLang="pt-PT" sz="1600" dirty="0" smtClean="0">
                <a:solidFill>
                  <a:schemeClr val="bg1"/>
                </a:solidFill>
                <a:latin typeface="Arial" panose="020B0604020202020204" pitchFamily="34" charset="0"/>
                <a:cs typeface="Arial" panose="020B0604020202020204" pitchFamily="34" charset="0"/>
                <a:hlinkClick r:id="rId4"/>
              </a:rPr>
              <a:t>Lysin</a:t>
            </a:r>
            <a:endParaRPr lang="de-DE" altLang="pt-PT" sz="1600" dirty="0">
              <a:solidFill>
                <a:schemeClr val="bg1"/>
              </a:solidFill>
              <a:latin typeface="Arial" panose="020B0604020202020204" pitchFamily="34" charset="0"/>
              <a:cs typeface="Arial" panose="020B0604020202020204" pitchFamily="34" charset="0"/>
            </a:endParaRPr>
          </a:p>
        </p:txBody>
      </p:sp>
      <p:pic>
        <p:nvPicPr>
          <p:cNvPr id="17" name="Grafik 1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290327" y="4548924"/>
            <a:ext cx="1080120" cy="1760196"/>
          </a:xfrm>
          <a:prstGeom prst="rect">
            <a:avLst/>
          </a:prstGeom>
        </p:spPr>
      </p:pic>
      <p:pic>
        <p:nvPicPr>
          <p:cNvPr id="18" name="Grafik 1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654685" y="2204864"/>
            <a:ext cx="1413301" cy="1872208"/>
          </a:xfrm>
          <a:prstGeom prst="rect">
            <a:avLst/>
          </a:prstGeom>
        </p:spPr>
      </p:pic>
      <p:sp>
        <p:nvSpPr>
          <p:cNvPr id="21" name="Rectangle 3"/>
          <p:cNvSpPr txBox="1">
            <a:spLocks noChangeArrowheads="1"/>
          </p:cNvSpPr>
          <p:nvPr/>
        </p:nvSpPr>
        <p:spPr>
          <a:xfrm>
            <a:off x="6797239" y="4023929"/>
            <a:ext cx="1213143" cy="3600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tabLst>
                <a:tab pos="447675" algn="l"/>
              </a:tabLst>
            </a:pPr>
            <a:r>
              <a:rPr lang="de-DE" altLang="pt-PT" sz="1600" dirty="0" smtClean="0">
                <a:solidFill>
                  <a:schemeClr val="bg1"/>
                </a:solidFill>
                <a:latin typeface="Arial" panose="020B0604020202020204" pitchFamily="34" charset="0"/>
                <a:cs typeface="Arial" panose="020B0604020202020204" pitchFamily="34" charset="0"/>
                <a:hlinkClick r:id="rId7"/>
              </a:rPr>
              <a:t>Prolin</a:t>
            </a:r>
            <a:endParaRPr lang="de-DE" altLang="pt-PT" sz="1600" dirty="0">
              <a:solidFill>
                <a:schemeClr val="bg1"/>
              </a:solidFill>
              <a:latin typeface="Arial" panose="020B0604020202020204" pitchFamily="34" charset="0"/>
              <a:cs typeface="Arial" panose="020B0604020202020204" pitchFamily="34" charset="0"/>
            </a:endParaRPr>
          </a:p>
        </p:txBody>
      </p:sp>
      <p:sp>
        <p:nvSpPr>
          <p:cNvPr id="22" name="Rectangle 3"/>
          <p:cNvSpPr txBox="1">
            <a:spLocks noChangeArrowheads="1"/>
          </p:cNvSpPr>
          <p:nvPr/>
        </p:nvSpPr>
        <p:spPr>
          <a:xfrm>
            <a:off x="3563380" y="6301913"/>
            <a:ext cx="2289600" cy="3600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tabLst>
                <a:tab pos="447675" algn="l"/>
              </a:tabLst>
            </a:pPr>
            <a:r>
              <a:rPr lang="de-DE" altLang="pt-PT" sz="1600" dirty="0" smtClean="0">
                <a:solidFill>
                  <a:schemeClr val="bg1"/>
                </a:solidFill>
                <a:latin typeface="Arial" panose="020B0604020202020204" pitchFamily="34" charset="0"/>
                <a:cs typeface="Arial" panose="020B0604020202020204" pitchFamily="34" charset="0"/>
                <a:hlinkClick r:id="rId8"/>
              </a:rPr>
              <a:t>Vitamin D3 + K2</a:t>
            </a:r>
            <a:endParaRPr lang="de-DE" altLang="pt-PT" sz="1600" dirty="0">
              <a:solidFill>
                <a:schemeClr val="bg1"/>
              </a:solidFill>
              <a:latin typeface="Arial" panose="020B0604020202020204" pitchFamily="34" charset="0"/>
              <a:cs typeface="Arial" panose="020B0604020202020204" pitchFamily="34" charset="0"/>
            </a:endParaRPr>
          </a:p>
        </p:txBody>
      </p:sp>
      <p:pic>
        <p:nvPicPr>
          <p:cNvPr id="23" name="Grafik 22"/>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067944" y="4482206"/>
            <a:ext cx="1280472" cy="1841549"/>
          </a:xfrm>
          <a:prstGeom prst="rect">
            <a:avLst/>
          </a:prstGeom>
        </p:spPr>
      </p:pic>
      <p:sp>
        <p:nvSpPr>
          <p:cNvPr id="24" name="Rectangle 3"/>
          <p:cNvSpPr txBox="1">
            <a:spLocks noChangeArrowheads="1"/>
          </p:cNvSpPr>
          <p:nvPr/>
        </p:nvSpPr>
        <p:spPr>
          <a:xfrm>
            <a:off x="683961" y="4023929"/>
            <a:ext cx="2289600" cy="3600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tabLst>
                <a:tab pos="447675" algn="l"/>
              </a:tabLst>
            </a:pPr>
            <a:r>
              <a:rPr lang="de-DE" altLang="pt-PT" sz="1600" dirty="0" smtClean="0">
                <a:solidFill>
                  <a:schemeClr val="bg1"/>
                </a:solidFill>
                <a:latin typeface="Arial" panose="020B0604020202020204" pitchFamily="34" charset="0"/>
                <a:cs typeface="Arial" panose="020B0604020202020204" pitchFamily="34" charset="0"/>
                <a:hlinkClick r:id="rId10"/>
              </a:rPr>
              <a:t>Vitamin B-Komplex</a:t>
            </a:r>
            <a:endParaRPr lang="de-DE" altLang="pt-PT" sz="1600" dirty="0">
              <a:solidFill>
                <a:schemeClr val="bg1"/>
              </a:solidFill>
              <a:latin typeface="Arial" panose="020B0604020202020204" pitchFamily="34" charset="0"/>
              <a:cs typeface="Arial" panose="020B0604020202020204" pitchFamily="34" charset="0"/>
            </a:endParaRPr>
          </a:p>
        </p:txBody>
      </p:sp>
      <p:pic>
        <p:nvPicPr>
          <p:cNvPr id="25" name="Grafik 24"/>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288701" y="2178274"/>
            <a:ext cx="1080120" cy="1841549"/>
          </a:xfrm>
          <a:prstGeom prst="rect">
            <a:avLst/>
          </a:prstGeom>
        </p:spPr>
      </p:pic>
    </p:spTree>
    <p:extLst>
      <p:ext uri="{BB962C8B-B14F-4D97-AF65-F5344CB8AC3E}">
        <p14:creationId xmlns:p14="http://schemas.microsoft.com/office/powerpoint/2010/main" val="14089220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24000" y="975456"/>
            <a:ext cx="7111242" cy="584775"/>
          </a:xfrm>
          <a:prstGeom prst="rect">
            <a:avLst/>
          </a:prstGeom>
          <a:noFill/>
        </p:spPr>
        <p:txBody>
          <a:bodyPr wrap="none" rtlCol="0">
            <a:spAutoFit/>
          </a:bodyPr>
          <a:lstStyle/>
          <a:p>
            <a:r>
              <a:rPr lang="de-DE" altLang="pt-PT" sz="3200" b="1" dirty="0" smtClean="0">
                <a:effectLst>
                  <a:outerShdw blurRad="38100" dist="38100" dir="2700000" algn="tl">
                    <a:srgbClr val="FFFFFF"/>
                  </a:outerShdw>
                </a:effectLst>
              </a:rPr>
              <a:t>Arthroseernährung, </a:t>
            </a:r>
            <a:r>
              <a:rPr lang="de-DE" altLang="pt-PT" sz="2800" b="1" dirty="0" smtClean="0">
                <a:effectLst>
                  <a:outerShdw blurRad="38100" dist="38100" dir="2700000" algn="tl">
                    <a:srgbClr val="FFFFFF"/>
                  </a:outerShdw>
                </a:effectLst>
              </a:rPr>
              <a:t>Einzelsubstanzen </a:t>
            </a:r>
          </a:p>
        </p:txBody>
      </p:sp>
      <p:sp>
        <p:nvSpPr>
          <p:cNvPr id="2" name="Foliennummernplatzhalter 1"/>
          <p:cNvSpPr>
            <a:spLocks noGrp="1"/>
          </p:cNvSpPr>
          <p:nvPr>
            <p:ph type="sldNum" sz="quarter" idx="12"/>
          </p:nvPr>
        </p:nvSpPr>
        <p:spPr/>
        <p:txBody>
          <a:bodyPr/>
          <a:lstStyle/>
          <a:p>
            <a:fld id="{EFED3CB9-049B-4F4F-82D1-8A95299C975C}" type="slidenum">
              <a:rPr lang="en-US" smtClean="0"/>
              <a:pPr/>
              <a:t>48</a:t>
            </a:fld>
            <a:endParaRPr lang="en-US" dirty="0"/>
          </a:p>
        </p:txBody>
      </p:sp>
      <p:sp>
        <p:nvSpPr>
          <p:cNvPr id="16" name="Rectangle 3"/>
          <p:cNvSpPr txBox="1">
            <a:spLocks noChangeArrowheads="1"/>
          </p:cNvSpPr>
          <p:nvPr/>
        </p:nvSpPr>
        <p:spPr>
          <a:xfrm>
            <a:off x="3163189" y="4039464"/>
            <a:ext cx="2935191" cy="3600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de-DE" sz="1600" dirty="0">
                <a:solidFill>
                  <a:schemeClr val="bg1"/>
                </a:solidFill>
                <a:latin typeface="Arial" panose="020B0604020202020204" pitchFamily="34" charset="0"/>
                <a:cs typeface="Arial" panose="020B0604020202020204" pitchFamily="34" charset="0"/>
                <a:hlinkClick r:id="rId2"/>
              </a:rPr>
              <a:t>Methylsulfonylmethan (MSM)</a:t>
            </a:r>
            <a:endParaRPr lang="de-DE" sz="1600" dirty="0">
              <a:solidFill>
                <a:schemeClr val="bg1"/>
              </a:solidFill>
              <a:latin typeface="Arial" panose="020B0604020202020204" pitchFamily="34" charset="0"/>
              <a:cs typeface="Arial" panose="020B0604020202020204" pitchFamily="34" charset="0"/>
            </a:endParaRPr>
          </a:p>
        </p:txBody>
      </p:sp>
      <p:sp>
        <p:nvSpPr>
          <p:cNvPr id="17" name="Rectangle 3"/>
          <p:cNvSpPr txBox="1">
            <a:spLocks noChangeArrowheads="1"/>
          </p:cNvSpPr>
          <p:nvPr/>
        </p:nvSpPr>
        <p:spPr>
          <a:xfrm>
            <a:off x="6732240" y="4046413"/>
            <a:ext cx="1252457" cy="3600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tabLst>
                <a:tab pos="447675" algn="l"/>
              </a:tabLst>
            </a:pPr>
            <a:r>
              <a:rPr lang="de-DE" altLang="pt-PT" sz="1600" dirty="0" smtClean="0">
                <a:solidFill>
                  <a:schemeClr val="bg1"/>
                </a:solidFill>
                <a:latin typeface="Arial" panose="020B0604020202020204" pitchFamily="34" charset="0"/>
                <a:cs typeface="Arial" panose="020B0604020202020204" pitchFamily="34" charset="0"/>
                <a:hlinkClick r:id="rId3"/>
              </a:rPr>
              <a:t>Magnesium</a:t>
            </a:r>
            <a:endParaRPr lang="de-DE" altLang="pt-PT" sz="1600" dirty="0">
              <a:solidFill>
                <a:schemeClr val="bg1"/>
              </a:solidFill>
              <a:latin typeface="Arial" panose="020B0604020202020204" pitchFamily="34" charset="0"/>
              <a:cs typeface="Arial" panose="020B0604020202020204" pitchFamily="34" charset="0"/>
            </a:endParaRPr>
          </a:p>
        </p:txBody>
      </p:sp>
      <p:pic>
        <p:nvPicPr>
          <p:cNvPr id="7" name="Grafik 6"/>
          <p:cNvPicPr>
            <a:picLocks noChangeAspect="1"/>
          </p:cNvPicPr>
          <p:nvPr/>
        </p:nvPicPr>
        <p:blipFill rotWithShape="1">
          <a:blip r:embed="rId4" cstate="screen">
            <a:extLst>
              <a:ext uri="{28A0092B-C50C-407E-A947-70E740481C1C}">
                <a14:useLocalDpi xmlns:a14="http://schemas.microsoft.com/office/drawing/2010/main"/>
              </a:ext>
            </a:extLst>
          </a:blip>
          <a:srcRect l="12632" t="6800" r="1134" b="6800"/>
          <a:stretch/>
        </p:blipFill>
        <p:spPr>
          <a:xfrm>
            <a:off x="6816845" y="2251080"/>
            <a:ext cx="1355555" cy="1807407"/>
          </a:xfrm>
          <a:prstGeom prst="rect">
            <a:avLst/>
          </a:prstGeom>
        </p:spPr>
      </p:pic>
      <p:sp>
        <p:nvSpPr>
          <p:cNvPr id="12" name="Ellipse 11"/>
          <p:cNvSpPr/>
          <p:nvPr/>
        </p:nvSpPr>
        <p:spPr>
          <a:xfrm>
            <a:off x="8040487" y="1669784"/>
            <a:ext cx="773900"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UG 1</a:t>
            </a:r>
            <a:endParaRPr lang="de-DE" sz="1200" dirty="0"/>
          </a:p>
        </p:txBody>
      </p:sp>
      <p:pic>
        <p:nvPicPr>
          <p:cNvPr id="10" name="Grafik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18927" y="2239464"/>
            <a:ext cx="1185000" cy="1800000"/>
          </a:xfrm>
          <a:prstGeom prst="rect">
            <a:avLst/>
          </a:prstGeom>
        </p:spPr>
      </p:pic>
      <p:sp>
        <p:nvSpPr>
          <p:cNvPr id="15" name="Rectangle 3"/>
          <p:cNvSpPr txBox="1">
            <a:spLocks noChangeArrowheads="1"/>
          </p:cNvSpPr>
          <p:nvPr/>
        </p:nvSpPr>
        <p:spPr>
          <a:xfrm>
            <a:off x="289582" y="6401020"/>
            <a:ext cx="2692972" cy="3600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tabLst>
                <a:tab pos="447675" algn="l"/>
              </a:tabLst>
            </a:pPr>
            <a:r>
              <a:rPr lang="de-DE" altLang="pt-PT" sz="1600" dirty="0" smtClean="0">
                <a:solidFill>
                  <a:schemeClr val="bg1"/>
                </a:solidFill>
                <a:latin typeface="Arial" panose="020B0604020202020204" pitchFamily="34" charset="0"/>
                <a:cs typeface="Arial" panose="020B0604020202020204" pitchFamily="34" charset="0"/>
                <a:hlinkClick r:id="rId6"/>
              </a:rPr>
              <a:t>OPC - Traubenkernextrakt</a:t>
            </a:r>
            <a:endParaRPr lang="de-DE" altLang="pt-PT" sz="1600" dirty="0">
              <a:solidFill>
                <a:schemeClr val="bg1"/>
              </a:solidFill>
              <a:latin typeface="Arial" panose="020B0604020202020204" pitchFamily="34" charset="0"/>
              <a:cs typeface="Arial" panose="020B0604020202020204" pitchFamily="34" charset="0"/>
            </a:endParaRPr>
          </a:p>
        </p:txBody>
      </p:sp>
      <p:pic>
        <p:nvPicPr>
          <p:cNvPr id="18" name="Grafik 1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75752" y="2184378"/>
            <a:ext cx="1188000" cy="1800000"/>
          </a:xfrm>
          <a:prstGeom prst="rect">
            <a:avLst/>
          </a:prstGeom>
        </p:spPr>
      </p:pic>
      <p:sp>
        <p:nvSpPr>
          <p:cNvPr id="21" name="Rectangle 3"/>
          <p:cNvSpPr txBox="1">
            <a:spLocks noChangeArrowheads="1"/>
          </p:cNvSpPr>
          <p:nvPr/>
        </p:nvSpPr>
        <p:spPr>
          <a:xfrm>
            <a:off x="323266" y="4039464"/>
            <a:ext cx="2692972" cy="3600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None/>
              <a:tabLst>
                <a:tab pos="447675" algn="l"/>
              </a:tabLst>
            </a:pPr>
            <a:r>
              <a:rPr lang="de-DE" altLang="pt-PT" sz="1600" dirty="0">
                <a:solidFill>
                  <a:schemeClr val="bg1"/>
                </a:solidFill>
                <a:latin typeface="Arial" panose="020B0604020202020204" pitchFamily="34" charset="0"/>
                <a:cs typeface="Arial" panose="020B0604020202020204" pitchFamily="34" charset="0"/>
                <a:hlinkClick r:id="rId8"/>
              </a:rPr>
              <a:t>Kollagenhydrolysat</a:t>
            </a:r>
            <a:endParaRPr lang="de-DE" altLang="pt-PT" sz="1600" dirty="0">
              <a:solidFill>
                <a:schemeClr val="bg1"/>
              </a:solidFill>
              <a:latin typeface="Arial" panose="020B0604020202020204" pitchFamily="34" charset="0"/>
              <a:cs typeface="Arial" panose="020B0604020202020204" pitchFamily="34" charset="0"/>
            </a:endParaRPr>
          </a:p>
        </p:txBody>
      </p:sp>
      <p:pic>
        <p:nvPicPr>
          <p:cNvPr id="3" name="Grafik 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14126" y="4425468"/>
            <a:ext cx="1325626" cy="1869804"/>
          </a:xfrm>
          <a:prstGeom prst="rect">
            <a:avLst/>
          </a:prstGeom>
        </p:spPr>
      </p:pic>
      <p:sp>
        <p:nvSpPr>
          <p:cNvPr id="13" name="Rectangle 3"/>
          <p:cNvSpPr txBox="1">
            <a:spLocks noChangeArrowheads="1"/>
          </p:cNvSpPr>
          <p:nvPr/>
        </p:nvSpPr>
        <p:spPr>
          <a:xfrm>
            <a:off x="3163189" y="6401020"/>
            <a:ext cx="2692972" cy="3600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None/>
              <a:tabLst>
                <a:tab pos="447675" algn="l"/>
              </a:tabLst>
            </a:pPr>
            <a:r>
              <a:rPr lang="de-DE" altLang="pt-PT" sz="1600" dirty="0" smtClean="0">
                <a:solidFill>
                  <a:schemeClr val="bg1"/>
                </a:solidFill>
                <a:latin typeface="Arial" panose="020B0604020202020204" pitchFamily="34" charset="0"/>
                <a:cs typeface="Arial" panose="020B0604020202020204" pitchFamily="34" charset="0"/>
              </a:rPr>
              <a:t>Kieselsäure/</a:t>
            </a:r>
            <a:r>
              <a:rPr lang="de-DE" altLang="pt-PT" sz="1600" dirty="0" smtClean="0">
                <a:solidFill>
                  <a:schemeClr val="bg1"/>
                </a:solidFill>
                <a:latin typeface="Arial" panose="020B0604020202020204" pitchFamily="34" charset="0"/>
                <a:cs typeface="Arial" panose="020B0604020202020204" pitchFamily="34" charset="0"/>
                <a:hlinkClick r:id="rId10"/>
              </a:rPr>
              <a:t>Kieselgur</a:t>
            </a:r>
            <a:endParaRPr lang="de-DE" altLang="pt-PT" sz="1600" dirty="0">
              <a:solidFill>
                <a:schemeClr val="bg1"/>
              </a:solidFill>
              <a:latin typeface="Arial" panose="020B0604020202020204" pitchFamily="34" charset="0"/>
              <a:cs typeface="Arial" panose="020B0604020202020204" pitchFamily="34" charset="0"/>
            </a:endParaRPr>
          </a:p>
        </p:txBody>
      </p:sp>
      <p:pic>
        <p:nvPicPr>
          <p:cNvPr id="5" name="Grafik 4"/>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018927" y="4477135"/>
            <a:ext cx="1165870" cy="1766470"/>
          </a:xfrm>
          <a:prstGeom prst="rect">
            <a:avLst/>
          </a:prstGeom>
        </p:spPr>
      </p:pic>
      <p:pic>
        <p:nvPicPr>
          <p:cNvPr id="19" name="Grafik 18"/>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6977802" y="4436721"/>
            <a:ext cx="820478" cy="1766314"/>
          </a:xfrm>
          <a:prstGeom prst="rect">
            <a:avLst/>
          </a:prstGeom>
        </p:spPr>
      </p:pic>
      <p:sp>
        <p:nvSpPr>
          <p:cNvPr id="20" name="Rectangle 3"/>
          <p:cNvSpPr txBox="1">
            <a:spLocks noChangeArrowheads="1"/>
          </p:cNvSpPr>
          <p:nvPr/>
        </p:nvSpPr>
        <p:spPr>
          <a:xfrm>
            <a:off x="6754763" y="6309120"/>
            <a:ext cx="1213143" cy="3600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tabLst>
                <a:tab pos="447675" algn="l"/>
              </a:tabLst>
            </a:pPr>
            <a:r>
              <a:rPr lang="de-DE" altLang="pt-PT" sz="1600" dirty="0" smtClean="0">
                <a:solidFill>
                  <a:schemeClr val="bg1"/>
                </a:solidFill>
                <a:latin typeface="Arial" panose="020B0604020202020204" pitchFamily="34" charset="0"/>
                <a:cs typeface="Arial" panose="020B0604020202020204" pitchFamily="34" charset="0"/>
                <a:hlinkClick r:id="rId13"/>
              </a:rPr>
              <a:t>DMSO</a:t>
            </a:r>
            <a:endParaRPr lang="de-DE" altLang="pt-PT"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73501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24000" y="975456"/>
            <a:ext cx="7277954" cy="584775"/>
          </a:xfrm>
          <a:prstGeom prst="rect">
            <a:avLst/>
          </a:prstGeom>
          <a:noFill/>
        </p:spPr>
        <p:txBody>
          <a:bodyPr wrap="none" rtlCol="0">
            <a:spAutoFit/>
          </a:bodyPr>
          <a:lstStyle/>
          <a:p>
            <a:r>
              <a:rPr lang="de-DE" altLang="pt-PT" sz="3200" b="1" dirty="0" smtClean="0">
                <a:effectLst>
                  <a:outerShdw blurRad="38100" dist="38100" dir="2700000" algn="tl">
                    <a:srgbClr val="FFFFFF"/>
                  </a:outerShdw>
                </a:effectLst>
              </a:rPr>
              <a:t>Arthroseernährung, Bienenprodukte</a:t>
            </a:r>
            <a:endParaRPr lang="de-DE" altLang="pt-PT" sz="2800" b="1" dirty="0" smtClean="0">
              <a:effectLst>
                <a:outerShdw blurRad="38100" dist="38100" dir="2700000" algn="tl">
                  <a:srgbClr val="FFFFFF"/>
                </a:outerShdw>
              </a:effectLst>
            </a:endParaRPr>
          </a:p>
        </p:txBody>
      </p:sp>
      <p:sp>
        <p:nvSpPr>
          <p:cNvPr id="2" name="Foliennummernplatzhalter 1"/>
          <p:cNvSpPr>
            <a:spLocks noGrp="1"/>
          </p:cNvSpPr>
          <p:nvPr>
            <p:ph type="sldNum" sz="quarter" idx="12"/>
          </p:nvPr>
        </p:nvSpPr>
        <p:spPr/>
        <p:txBody>
          <a:bodyPr/>
          <a:lstStyle/>
          <a:p>
            <a:fld id="{EFED3CB9-049B-4F4F-82D1-8A95299C975C}" type="slidenum">
              <a:rPr lang="en-US" smtClean="0"/>
              <a:pPr/>
              <a:t>49</a:t>
            </a:fld>
            <a:endParaRPr lang="en-US" dirty="0"/>
          </a:p>
        </p:txBody>
      </p:sp>
      <p:graphicFrame>
        <p:nvGraphicFramePr>
          <p:cNvPr id="12" name="Tabelle 11"/>
          <p:cNvGraphicFramePr>
            <a:graphicFrameLocks noGrp="1"/>
          </p:cNvGraphicFramePr>
          <p:nvPr>
            <p:extLst>
              <p:ext uri="{D42A27DB-BD31-4B8C-83A1-F6EECF244321}">
                <p14:modId xmlns:p14="http://schemas.microsoft.com/office/powerpoint/2010/main" val="3407592142"/>
              </p:ext>
            </p:extLst>
          </p:nvPr>
        </p:nvGraphicFramePr>
        <p:xfrm>
          <a:off x="467544" y="2132856"/>
          <a:ext cx="8064893" cy="4525967"/>
        </p:xfrm>
        <a:graphic>
          <a:graphicData uri="http://schemas.openxmlformats.org/drawingml/2006/table">
            <a:tbl>
              <a:tblPr/>
              <a:tblGrid>
                <a:gridCol w="654795"/>
                <a:gridCol w="2542787"/>
                <a:gridCol w="458357"/>
                <a:gridCol w="2193563"/>
                <a:gridCol w="2215391"/>
              </a:tblGrid>
              <a:tr h="485704">
                <a:tc>
                  <a:txBody>
                    <a:bodyPr/>
                    <a:lstStyle/>
                    <a:p>
                      <a:pPr algn="l" fontAlgn="ctr"/>
                      <a:r>
                        <a:rPr lang="de-DE" sz="700" b="0" i="0" u="none" strike="noStrike" dirty="0">
                          <a:solidFill>
                            <a:srgbClr val="000000"/>
                          </a:solidFill>
                          <a:effectLst/>
                          <a:latin typeface="Calibri"/>
                        </a:rPr>
                        <a:t>Stoff</a:t>
                      </a:r>
                    </a:p>
                  </a:txBody>
                  <a:tcPr marL="7271" marR="7271" marT="72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700" b="0" i="0" u="none" strike="noStrike" dirty="0">
                          <a:solidFill>
                            <a:srgbClr val="000000"/>
                          </a:solidFill>
                          <a:effectLst/>
                          <a:latin typeface="Calibri"/>
                        </a:rPr>
                        <a:t>Bezugsquelle </a:t>
                      </a:r>
                      <a:r>
                        <a:rPr lang="de-DE" sz="700" b="0" i="0" u="none" strike="noStrike" dirty="0" smtClean="0">
                          <a:solidFill>
                            <a:srgbClr val="000000"/>
                          </a:solidFill>
                          <a:effectLst/>
                          <a:latin typeface="Calibri"/>
                        </a:rPr>
                        <a:t>(nur als Beispiel)                               </a:t>
                      </a:r>
                      <a:r>
                        <a:rPr lang="de-DE" sz="700" b="1" i="0" u="sng" strike="noStrike" dirty="0" smtClean="0">
                          <a:solidFill>
                            <a:srgbClr val="00B050"/>
                          </a:solidFill>
                          <a:effectLst/>
                          <a:latin typeface="Calibri"/>
                        </a:rPr>
                        <a:t>(Als </a:t>
                      </a:r>
                      <a:r>
                        <a:rPr lang="de-DE" sz="700" b="1" i="0" u="sng" strike="noStrike" dirty="0">
                          <a:solidFill>
                            <a:srgbClr val="00B050"/>
                          </a:solidFill>
                          <a:effectLst/>
                          <a:latin typeface="Calibri"/>
                        </a:rPr>
                        <a:t>Heilmittel)</a:t>
                      </a:r>
                      <a:endParaRPr lang="de-DE" sz="700" b="0" i="0" u="none" strike="noStrike" dirty="0">
                        <a:solidFill>
                          <a:srgbClr val="000000"/>
                        </a:solidFill>
                        <a:effectLst/>
                        <a:latin typeface="Calibri"/>
                      </a:endParaRPr>
                    </a:p>
                  </a:txBody>
                  <a:tcPr marL="7271" marR="7271" marT="72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700" b="0" i="0" u="none" strike="noStrike" dirty="0">
                          <a:solidFill>
                            <a:srgbClr val="000000"/>
                          </a:solidFill>
                          <a:effectLst/>
                          <a:latin typeface="Calibri"/>
                        </a:rPr>
                        <a:t> </a:t>
                      </a:r>
                    </a:p>
                  </a:txBody>
                  <a:tcPr marL="7271" marR="7271" marT="72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700" b="0" i="0" u="none" strike="noStrike" dirty="0">
                          <a:solidFill>
                            <a:srgbClr val="000000"/>
                          </a:solidFill>
                          <a:effectLst/>
                          <a:latin typeface="Calibri"/>
                        </a:rPr>
                        <a:t>Wellness - Anwendung (keine Heilwirkung, da der Körper sich selbst heilt) </a:t>
                      </a:r>
                      <a:r>
                        <a:rPr lang="de-DE" sz="700" b="1" i="0" u="sng" strike="noStrike" dirty="0">
                          <a:solidFill>
                            <a:srgbClr val="FF0000"/>
                          </a:solidFill>
                          <a:effectLst/>
                          <a:latin typeface="Calibri"/>
                        </a:rPr>
                        <a:t>kein Heilversprechen!</a:t>
                      </a:r>
                      <a:endParaRPr lang="de-DE" sz="700" b="0" i="0" u="none" strike="noStrike" dirty="0">
                        <a:solidFill>
                          <a:srgbClr val="000000"/>
                        </a:solidFill>
                        <a:effectLst/>
                        <a:latin typeface="Calibri"/>
                      </a:endParaRPr>
                    </a:p>
                  </a:txBody>
                  <a:tcPr marL="7271" marR="7271" marT="72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700" b="0" i="0" u="none" strike="noStrike" dirty="0">
                          <a:solidFill>
                            <a:srgbClr val="000000"/>
                          </a:solidFill>
                          <a:effectLst/>
                          <a:latin typeface="Calibri"/>
                        </a:rPr>
                        <a:t>Dosierung für </a:t>
                      </a:r>
                      <a:r>
                        <a:rPr lang="de-DE" sz="700" b="1" i="0" u="sng" strike="noStrike" dirty="0">
                          <a:solidFill>
                            <a:srgbClr val="0000FF"/>
                          </a:solidFill>
                          <a:effectLst/>
                          <a:latin typeface="Calibri"/>
                        </a:rPr>
                        <a:t>Gesunde, Anwendung zur Prävention</a:t>
                      </a:r>
                      <a:r>
                        <a:rPr lang="de-DE" sz="700" b="0" i="0" u="none" strike="noStrike" dirty="0">
                          <a:solidFill>
                            <a:srgbClr val="000000"/>
                          </a:solidFill>
                          <a:effectLst/>
                          <a:latin typeface="Calibri"/>
                        </a:rPr>
                        <a:t>,</a:t>
                      </a:r>
                      <a:r>
                        <a:rPr lang="de-DE" sz="700" b="1" i="0" u="none" strike="noStrike" dirty="0">
                          <a:solidFill>
                            <a:srgbClr val="FF0000"/>
                          </a:solidFill>
                          <a:effectLst/>
                          <a:latin typeface="Calibri"/>
                        </a:rPr>
                        <a:t> </a:t>
                      </a:r>
                      <a:r>
                        <a:rPr lang="de-DE" sz="700" b="1" i="0" u="sng" strike="noStrike" dirty="0">
                          <a:solidFill>
                            <a:srgbClr val="FF0000"/>
                          </a:solidFill>
                          <a:effectLst/>
                          <a:latin typeface="Calibri"/>
                        </a:rPr>
                        <a:t>Die API-Ernährung ist kein Ersatz für eine </a:t>
                      </a:r>
                      <a:r>
                        <a:rPr lang="de-DE" sz="700" b="1" i="0" u="sng" strike="noStrike" dirty="0" smtClean="0">
                          <a:solidFill>
                            <a:srgbClr val="FF0000"/>
                          </a:solidFill>
                          <a:effectLst/>
                          <a:latin typeface="Calibri"/>
                        </a:rPr>
                        <a:t>vitamin-, </a:t>
                      </a:r>
                      <a:r>
                        <a:rPr lang="de-DE" sz="700" b="1" i="0" u="sng" strike="noStrike" dirty="0">
                          <a:solidFill>
                            <a:srgbClr val="FF0000"/>
                          </a:solidFill>
                          <a:effectLst/>
                          <a:latin typeface="Calibri"/>
                        </a:rPr>
                        <a:t>mineral- und nährstoffreiche naturnahe Vollwertkost!</a:t>
                      </a:r>
                      <a:endParaRPr lang="de-DE" sz="700" b="0" i="0" u="none" strike="noStrike" dirty="0">
                        <a:solidFill>
                          <a:srgbClr val="000000"/>
                        </a:solidFill>
                        <a:effectLst/>
                        <a:latin typeface="Calibri"/>
                      </a:endParaRPr>
                    </a:p>
                  </a:txBody>
                  <a:tcPr marL="7271" marR="7271" marT="72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233">
                <a:tc>
                  <a:txBody>
                    <a:bodyPr/>
                    <a:lstStyle/>
                    <a:p>
                      <a:pPr algn="l" fontAlgn="b"/>
                      <a:endParaRPr lang="de-DE" sz="700" b="0" i="0" u="none" strike="noStrike" dirty="0">
                        <a:solidFill>
                          <a:srgbClr val="000000"/>
                        </a:solidFill>
                        <a:effectLst/>
                        <a:latin typeface="Calibri"/>
                      </a:endParaRPr>
                    </a:p>
                  </a:txBody>
                  <a:tcPr marL="7271" marR="7271" marT="727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700" b="0" i="0" u="none" strike="noStrike" dirty="0">
                        <a:solidFill>
                          <a:srgbClr val="000000"/>
                        </a:solidFill>
                        <a:effectLst/>
                        <a:latin typeface="Calibri"/>
                      </a:endParaRPr>
                    </a:p>
                  </a:txBody>
                  <a:tcPr marL="7271" marR="7271" marT="727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700" b="0" i="0" u="none" strike="noStrike">
                        <a:solidFill>
                          <a:srgbClr val="000000"/>
                        </a:solidFill>
                        <a:effectLst/>
                        <a:latin typeface="Calibri"/>
                      </a:endParaRPr>
                    </a:p>
                  </a:txBody>
                  <a:tcPr marL="7271" marR="7271" marT="727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700" b="0" i="0" u="none" strike="noStrike">
                        <a:solidFill>
                          <a:srgbClr val="000000"/>
                        </a:solidFill>
                        <a:effectLst/>
                        <a:latin typeface="Calibri"/>
                      </a:endParaRPr>
                    </a:p>
                  </a:txBody>
                  <a:tcPr marL="7271" marR="7271" marT="727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700" b="0" i="0" u="none" strike="noStrike">
                        <a:solidFill>
                          <a:srgbClr val="000000"/>
                        </a:solidFill>
                        <a:effectLst/>
                        <a:latin typeface="Calibri"/>
                      </a:endParaRPr>
                    </a:p>
                  </a:txBody>
                  <a:tcPr marL="7271" marR="7271" marT="727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7303">
                <a:tc>
                  <a:txBody>
                    <a:bodyPr/>
                    <a:lstStyle/>
                    <a:p>
                      <a:pPr algn="l" fontAlgn="ctr"/>
                      <a:r>
                        <a:rPr lang="de-DE" sz="700" b="0" i="0" u="none" strike="noStrike" dirty="0">
                          <a:solidFill>
                            <a:srgbClr val="000000"/>
                          </a:solidFill>
                          <a:effectLst/>
                          <a:latin typeface="Calibri"/>
                        </a:rPr>
                        <a:t>Honig</a:t>
                      </a:r>
                    </a:p>
                  </a:txBody>
                  <a:tcPr marL="7271" marR="7271" marT="72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de-DE" sz="700" b="0" i="0" u="none" strike="noStrike" dirty="0" smtClean="0">
                          <a:solidFill>
                            <a:srgbClr val="000000"/>
                          </a:solidFill>
                          <a:effectLst/>
                          <a:latin typeface="Calibri" panose="020F0502020204030204" pitchFamily="34" charset="0"/>
                          <a:cs typeface="Calibri" panose="020F0502020204030204" pitchFamily="34" charset="0"/>
                        </a:rPr>
                        <a:t>Örtlicher BIO-Imker,</a:t>
                      </a:r>
                      <a:r>
                        <a:rPr lang="de-DE" sz="700" b="1" i="0" u="sng" strike="noStrike" baseline="0" dirty="0" smtClean="0">
                          <a:solidFill>
                            <a:srgbClr val="00B050"/>
                          </a:solidFill>
                          <a:effectLst/>
                          <a:latin typeface="Calibri" panose="020F0502020204030204" pitchFamily="34" charset="0"/>
                          <a:cs typeface="Calibri" panose="020F0502020204030204" pitchFamily="34" charset="0"/>
                        </a:rPr>
                        <a:t> </a:t>
                      </a:r>
                      <a:endParaRPr lang="de-DE" sz="700" b="0" i="0" u="none" strike="noStrike" dirty="0" smtClean="0">
                        <a:solidFill>
                          <a:schemeClr val="bg1"/>
                        </a:solidFill>
                        <a:effectLst/>
                        <a:latin typeface="Calibri" panose="020F0502020204030204" pitchFamily="34" charset="0"/>
                        <a:cs typeface="Calibri" panose="020F050202020403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r>
                        <a:rPr lang="de-DE" sz="700" b="1" i="0" u="sng" strike="noStrike" dirty="0" err="1" smtClean="0">
                          <a:solidFill>
                            <a:srgbClr val="00B050"/>
                          </a:solidFill>
                          <a:effectLst/>
                          <a:latin typeface="Calibri" panose="020F0502020204030204" pitchFamily="34" charset="0"/>
                          <a:cs typeface="Calibri" panose="020F0502020204030204" pitchFamily="34" charset="0"/>
                        </a:rPr>
                        <a:t>Vivamel</a:t>
                      </a:r>
                      <a:r>
                        <a:rPr lang="de-DE" sz="700" b="1" i="0" u="sng" strike="noStrike" dirty="0" smtClean="0">
                          <a:solidFill>
                            <a:srgbClr val="00B050"/>
                          </a:solidFill>
                          <a:effectLst/>
                          <a:latin typeface="Calibri" panose="020F0502020204030204" pitchFamily="34" charset="0"/>
                          <a:cs typeface="Calibri" panose="020F0502020204030204" pitchFamily="34" charset="0"/>
                        </a:rPr>
                        <a:t> und MEDIHONEY</a:t>
                      </a:r>
                    </a:p>
                  </a:txBody>
                  <a:tcPr marL="7271" marR="7271" marT="72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de-DE" sz="700" b="0" i="0" u="none" strike="noStrike" dirty="0">
                        <a:solidFill>
                          <a:srgbClr val="000000"/>
                        </a:solidFill>
                        <a:effectLst/>
                        <a:latin typeface="Calibri"/>
                      </a:endParaRPr>
                    </a:p>
                  </a:txBody>
                  <a:tcPr marL="7271" marR="7271" marT="72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700" b="0" i="0" u="none" strike="noStrike" dirty="0" smtClean="0">
                          <a:solidFill>
                            <a:srgbClr val="000000"/>
                          </a:solidFill>
                          <a:effectLst/>
                          <a:latin typeface="Calibri"/>
                        </a:rPr>
                        <a:t>sortenabhängige</a:t>
                      </a:r>
                      <a:r>
                        <a:rPr lang="de-DE" sz="700" b="0" i="0" u="none" strike="noStrike" baseline="0" dirty="0" smtClean="0">
                          <a:solidFill>
                            <a:srgbClr val="000000"/>
                          </a:solidFill>
                          <a:effectLst/>
                          <a:latin typeface="Calibri"/>
                        </a:rPr>
                        <a:t> </a:t>
                      </a:r>
                      <a:r>
                        <a:rPr lang="de-DE" sz="700" b="0" i="0" u="none" strike="noStrike" dirty="0" smtClean="0">
                          <a:solidFill>
                            <a:srgbClr val="000000"/>
                          </a:solidFill>
                          <a:effectLst/>
                          <a:latin typeface="Calibri"/>
                        </a:rPr>
                        <a:t>vielfältige </a:t>
                      </a:r>
                      <a:r>
                        <a:rPr lang="de-DE" sz="700" b="0" i="0" u="none" strike="noStrike" dirty="0">
                          <a:solidFill>
                            <a:srgbClr val="000000"/>
                          </a:solidFill>
                          <a:effectLst/>
                          <a:latin typeface="Calibri"/>
                        </a:rPr>
                        <a:t>Wirkungen wie z.B. </a:t>
                      </a:r>
                      <a:r>
                        <a:rPr lang="de-DE" sz="700" b="0" i="0" u="none" strike="noStrike" dirty="0" smtClean="0">
                          <a:solidFill>
                            <a:srgbClr val="000000"/>
                          </a:solidFill>
                          <a:effectLst/>
                          <a:latin typeface="+mn-lt"/>
                          <a:hlinkClick r:id="rId2"/>
                        </a:rPr>
                        <a:t>Immunsystem</a:t>
                      </a:r>
                      <a:r>
                        <a:rPr lang="de-DE" sz="700" b="0" i="0" u="none" strike="noStrike" dirty="0" smtClean="0">
                          <a:solidFill>
                            <a:srgbClr val="000000"/>
                          </a:solidFill>
                          <a:effectLst/>
                          <a:latin typeface="+mn-lt"/>
                        </a:rPr>
                        <a:t>, </a:t>
                      </a:r>
                      <a:r>
                        <a:rPr lang="de-DE" sz="700" b="0" i="0" u="none" strike="noStrike" dirty="0" smtClean="0">
                          <a:solidFill>
                            <a:srgbClr val="000000"/>
                          </a:solidFill>
                          <a:effectLst/>
                          <a:latin typeface="+mn-lt"/>
                          <a:hlinkClick r:id="rId3"/>
                        </a:rPr>
                        <a:t>Herpes</a:t>
                      </a:r>
                      <a:r>
                        <a:rPr lang="de-DE" sz="700" b="0" i="0" u="none" strike="noStrike" dirty="0" smtClean="0">
                          <a:solidFill>
                            <a:srgbClr val="000000"/>
                          </a:solidFill>
                          <a:effectLst/>
                          <a:latin typeface="+mn-lt"/>
                        </a:rPr>
                        <a:t>, Wundheilung</a:t>
                      </a:r>
                      <a:r>
                        <a:rPr lang="de-DE" sz="700" b="0" i="0" u="none" strike="noStrike" dirty="0">
                          <a:solidFill>
                            <a:srgbClr val="000000"/>
                          </a:solidFill>
                          <a:effectLst/>
                          <a:latin typeface="Calibri"/>
                        </a:rPr>
                        <a:t>, Diabetesschäden ...</a:t>
                      </a:r>
                    </a:p>
                  </a:txBody>
                  <a:tcPr marL="7271" marR="7271" marT="72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700" b="0" i="0" u="none" strike="noStrike">
                          <a:solidFill>
                            <a:srgbClr val="000000"/>
                          </a:solidFill>
                          <a:effectLst/>
                          <a:latin typeface="Calibri"/>
                        </a:rPr>
                        <a:t>mind. 50 g täglich, nicht über 42°C erhitzen, spez. Honigsorten berücksichtigen</a:t>
                      </a:r>
                    </a:p>
                  </a:txBody>
                  <a:tcPr marL="7271" marR="7271" marT="72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7303">
                <a:tc>
                  <a:txBody>
                    <a:bodyPr/>
                    <a:lstStyle/>
                    <a:p>
                      <a:pPr algn="l" fontAlgn="ctr"/>
                      <a:r>
                        <a:rPr lang="de-DE" sz="700" b="0" i="0" u="none" strike="noStrike" dirty="0">
                          <a:solidFill>
                            <a:srgbClr val="000000"/>
                          </a:solidFill>
                          <a:effectLst/>
                          <a:latin typeface="Calibri"/>
                        </a:rPr>
                        <a:t>Propolis</a:t>
                      </a:r>
                    </a:p>
                  </a:txBody>
                  <a:tcPr marL="7271" marR="7271" marT="72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de-DE" sz="700" b="0" i="0" u="sng" strike="noStrike" dirty="0" smtClean="0">
                          <a:solidFill>
                            <a:srgbClr val="0000FF"/>
                          </a:solidFill>
                          <a:effectLst/>
                          <a:latin typeface="Calibri" panose="020F0502020204030204" pitchFamily="34" charset="0"/>
                          <a:cs typeface="Calibri" panose="020F0502020204030204" pitchFamily="34" charset="0"/>
                          <a:hlinkClick r:id="rId4"/>
                        </a:rPr>
                        <a:t>https://www.bienen-voigt.de/media/katalog/bienen-voig-katalog-2019-web.pdf</a:t>
                      </a:r>
                      <a:endParaRPr lang="de-DE" sz="700" b="0" i="0" u="sng" strike="noStrike" dirty="0" smtClean="0">
                        <a:solidFill>
                          <a:srgbClr val="0000FF"/>
                        </a:solidFill>
                        <a:effectLst/>
                        <a:latin typeface="Calibri" panose="020F0502020204030204" pitchFamily="34" charset="0"/>
                        <a:cs typeface="Calibri" panose="020F050202020403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r>
                        <a:rPr lang="de-DE" sz="700" b="1" i="0" u="sng" strike="noStrike" dirty="0" err="1" smtClean="0">
                          <a:solidFill>
                            <a:srgbClr val="00B050"/>
                          </a:solidFill>
                          <a:effectLst/>
                          <a:latin typeface="Calibri" panose="020F0502020204030204" pitchFamily="34" charset="0"/>
                          <a:cs typeface="Calibri" panose="020F0502020204030204" pitchFamily="34" charset="0"/>
                        </a:rPr>
                        <a:t>Propolisept</a:t>
                      </a:r>
                      <a:r>
                        <a:rPr lang="de-DE" sz="700" b="1" i="0" u="sng" strike="noStrike" dirty="0" smtClean="0">
                          <a:solidFill>
                            <a:srgbClr val="00B050"/>
                          </a:solidFill>
                          <a:effectLst/>
                          <a:latin typeface="Calibri" panose="020F0502020204030204" pitchFamily="34" charset="0"/>
                          <a:cs typeface="Calibri" panose="020F0502020204030204" pitchFamily="34" charset="0"/>
                        </a:rPr>
                        <a:t> </a:t>
                      </a:r>
                      <a:r>
                        <a:rPr lang="de-DE" sz="700" b="1" i="0" u="sng" strike="noStrike" dirty="0">
                          <a:solidFill>
                            <a:srgbClr val="00B050"/>
                          </a:solidFill>
                          <a:effectLst/>
                          <a:latin typeface="Calibri" panose="020F0502020204030204" pitchFamily="34" charset="0"/>
                          <a:cs typeface="Calibri" panose="020F0502020204030204" pitchFamily="34" charset="0"/>
                        </a:rPr>
                        <a:t>aus Apotheke</a:t>
                      </a:r>
                      <a:endParaRPr lang="de-DE" sz="700" b="0" i="0" u="none" strike="noStrike" dirty="0">
                        <a:solidFill>
                          <a:srgbClr val="000000"/>
                        </a:solidFill>
                        <a:effectLst/>
                        <a:latin typeface="Calibri" panose="020F0502020204030204" pitchFamily="34" charset="0"/>
                        <a:cs typeface="Calibri" panose="020F0502020204030204" pitchFamily="34" charset="0"/>
                      </a:endParaRPr>
                    </a:p>
                  </a:txBody>
                  <a:tcPr marL="7271" marR="7271" marT="72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700" b="0" i="0" u="none" strike="noStrike" dirty="0">
                          <a:solidFill>
                            <a:srgbClr val="000000"/>
                          </a:solidFill>
                          <a:effectLst/>
                          <a:latin typeface="Calibri"/>
                        </a:rPr>
                        <a:t>Seite </a:t>
                      </a:r>
                      <a:r>
                        <a:rPr lang="de-DE" sz="700" b="0" i="0" u="none" strike="noStrike" dirty="0" smtClean="0">
                          <a:solidFill>
                            <a:srgbClr val="000000"/>
                          </a:solidFill>
                          <a:effectLst/>
                          <a:latin typeface="Calibri"/>
                        </a:rPr>
                        <a:t>  101</a:t>
                      </a:r>
                      <a:endParaRPr lang="de-DE" sz="700" b="0" i="0" u="none" strike="noStrike" dirty="0">
                        <a:solidFill>
                          <a:srgbClr val="000000"/>
                        </a:solidFill>
                        <a:effectLst/>
                        <a:latin typeface="Calibri"/>
                      </a:endParaRPr>
                    </a:p>
                  </a:txBody>
                  <a:tcPr marL="7271" marR="7271" marT="72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700" b="0" i="0" u="none" strike="noStrike" dirty="0">
                          <a:solidFill>
                            <a:srgbClr val="000000"/>
                          </a:solidFill>
                          <a:effectLst/>
                          <a:latin typeface="Calibri"/>
                        </a:rPr>
                        <a:t>verschiedene Krebsarten wie Prostata, </a:t>
                      </a:r>
                      <a:r>
                        <a:rPr lang="de-DE" sz="700" b="0" i="0" u="none" strike="noStrike" dirty="0" smtClean="0">
                          <a:solidFill>
                            <a:srgbClr val="000000"/>
                          </a:solidFill>
                          <a:effectLst/>
                          <a:latin typeface="Calibri"/>
                        </a:rPr>
                        <a:t>… Hautkrankheiten</a:t>
                      </a:r>
                      <a:r>
                        <a:rPr lang="de-DE" sz="700" b="0" i="0" u="none" strike="noStrike" dirty="0">
                          <a:solidFill>
                            <a:srgbClr val="000000"/>
                          </a:solidFill>
                          <a:effectLst/>
                          <a:latin typeface="Calibri"/>
                        </a:rPr>
                        <a:t>, Wundheilung, </a:t>
                      </a:r>
                      <a:r>
                        <a:rPr lang="de-DE" sz="700" b="0" i="0" u="none" strike="noStrike" dirty="0" smtClean="0">
                          <a:solidFill>
                            <a:srgbClr val="000000"/>
                          </a:solidFill>
                          <a:effectLst/>
                          <a:latin typeface="Calibri"/>
                        </a:rPr>
                        <a:t>Entzündungen, Bluthochdruck</a:t>
                      </a:r>
                      <a:r>
                        <a:rPr lang="de-DE" sz="700" b="0" i="0" u="none" strike="noStrike" dirty="0">
                          <a:solidFill>
                            <a:srgbClr val="000000"/>
                          </a:solidFill>
                          <a:effectLst/>
                          <a:latin typeface="Calibri"/>
                        </a:rPr>
                        <a:t>…</a:t>
                      </a:r>
                    </a:p>
                  </a:txBody>
                  <a:tcPr marL="7271" marR="7271" marT="72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700" b="0" i="0" u="none" strike="noStrike" dirty="0">
                          <a:solidFill>
                            <a:srgbClr val="000000"/>
                          </a:solidFill>
                          <a:effectLst/>
                          <a:latin typeface="Calibri"/>
                        </a:rPr>
                        <a:t>2* 20 Tropfen täglich, </a:t>
                      </a:r>
                      <a:r>
                        <a:rPr lang="de-DE" sz="700" b="0" i="0" u="none" strike="noStrike" dirty="0" smtClean="0">
                          <a:solidFill>
                            <a:srgbClr val="000000"/>
                          </a:solidFill>
                          <a:effectLst/>
                          <a:latin typeface="Calibri"/>
                        </a:rPr>
                        <a:t>bei</a:t>
                      </a:r>
                      <a:r>
                        <a:rPr lang="de-DE" sz="700" b="0" i="0" u="none" strike="noStrike" baseline="0" dirty="0" smtClean="0">
                          <a:solidFill>
                            <a:srgbClr val="000000"/>
                          </a:solidFill>
                          <a:effectLst/>
                          <a:latin typeface="Calibri"/>
                        </a:rPr>
                        <a:t> Erkrankung </a:t>
                      </a:r>
                      <a:r>
                        <a:rPr lang="de-DE" sz="700" b="0" i="0" u="none" strike="noStrike" dirty="0" smtClean="0">
                          <a:solidFill>
                            <a:srgbClr val="000000"/>
                          </a:solidFill>
                          <a:effectLst/>
                          <a:latin typeface="Calibri"/>
                        </a:rPr>
                        <a:t>bis </a:t>
                      </a:r>
                      <a:r>
                        <a:rPr lang="de-DE" sz="700" b="0" i="0" u="none" strike="noStrike" dirty="0">
                          <a:solidFill>
                            <a:srgbClr val="000000"/>
                          </a:solidFill>
                          <a:effectLst/>
                          <a:latin typeface="Calibri"/>
                        </a:rPr>
                        <a:t>zu 1 Teelöffel als </a:t>
                      </a:r>
                      <a:r>
                        <a:rPr lang="de-DE" sz="700" b="0" i="0" u="none" strike="noStrike" dirty="0" smtClean="0">
                          <a:solidFill>
                            <a:srgbClr val="000000"/>
                          </a:solidFill>
                          <a:effectLst/>
                          <a:latin typeface="Calibri"/>
                        </a:rPr>
                        <a:t>Pulver oder im Honig, </a:t>
                      </a:r>
                      <a:r>
                        <a:rPr lang="de-DE" sz="700" b="0" i="0" u="none" strike="noStrike" dirty="0">
                          <a:solidFill>
                            <a:srgbClr val="000000"/>
                          </a:solidFill>
                          <a:effectLst/>
                          <a:latin typeface="Calibri"/>
                        </a:rPr>
                        <a:t>Allergietest!</a:t>
                      </a:r>
                    </a:p>
                  </a:txBody>
                  <a:tcPr marL="7271" marR="7271" marT="72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7303">
                <a:tc>
                  <a:txBody>
                    <a:bodyPr/>
                    <a:lstStyle/>
                    <a:p>
                      <a:pPr algn="l" fontAlgn="ctr"/>
                      <a:r>
                        <a:rPr lang="de-DE" sz="700" b="0" i="0" u="none" strike="noStrike" dirty="0">
                          <a:solidFill>
                            <a:srgbClr val="000000"/>
                          </a:solidFill>
                          <a:effectLst/>
                          <a:latin typeface="Calibri"/>
                        </a:rPr>
                        <a:t>Bienenluft</a:t>
                      </a:r>
                    </a:p>
                  </a:txBody>
                  <a:tcPr marL="7271" marR="7271" marT="72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700" b="0" i="0" u="none" strike="noStrike" dirty="0" smtClean="0">
                          <a:solidFill>
                            <a:srgbClr val="000000"/>
                          </a:solidFill>
                          <a:effectLst/>
                          <a:latin typeface="Calibri" panose="020F0502020204030204" pitchFamily="34" charset="0"/>
                          <a:cs typeface="Calibri" panose="020F0502020204030204" pitchFamily="34" charset="0"/>
                        </a:rPr>
                        <a:t>Im Frühjahr und Sommer: BIO-Imker</a:t>
                      </a:r>
                      <a:r>
                        <a:rPr lang="de-DE" sz="700" b="0" i="0" u="none" strike="noStrike" dirty="0">
                          <a:solidFill>
                            <a:srgbClr val="000000"/>
                          </a:solidFill>
                          <a:effectLst/>
                          <a:latin typeface="Calibri" panose="020F0502020204030204" pitchFamily="34" charset="0"/>
                          <a:cs typeface="Calibri" panose="020F0502020204030204" pitchFamily="34" charset="0"/>
                        </a:rPr>
                        <a:t>, </a:t>
                      </a:r>
                      <a:r>
                        <a:rPr lang="de-DE" sz="700" b="0" i="0" u="none" strike="noStrike" dirty="0" smtClean="0">
                          <a:solidFill>
                            <a:srgbClr val="000000"/>
                          </a:solidFill>
                          <a:effectLst/>
                          <a:latin typeface="Calibri" panose="020F0502020204030204" pitchFamily="34" charset="0"/>
                          <a:cs typeface="Calibri" panose="020F0502020204030204" pitchFamily="34" charset="0"/>
                        </a:rPr>
                        <a:t>alternativ im</a:t>
                      </a:r>
                      <a:r>
                        <a:rPr lang="de-DE" sz="700" b="0" i="0" u="none" strike="noStrike" baseline="0" dirty="0" smtClean="0">
                          <a:solidFill>
                            <a:srgbClr val="000000"/>
                          </a:solidFill>
                          <a:effectLst/>
                          <a:latin typeface="Calibri" panose="020F0502020204030204" pitchFamily="34" charset="0"/>
                          <a:cs typeface="Calibri" panose="020F0502020204030204" pitchFamily="34" charset="0"/>
                        </a:rPr>
                        <a:t> Herbst und Winter: </a:t>
                      </a:r>
                      <a:r>
                        <a:rPr lang="de-DE" sz="700" b="0" i="0" u="none" strike="noStrike" dirty="0" smtClean="0">
                          <a:solidFill>
                            <a:srgbClr val="000000"/>
                          </a:solidFill>
                          <a:effectLst/>
                          <a:latin typeface="Calibri" panose="020F0502020204030204" pitchFamily="34" charset="0"/>
                          <a:cs typeface="Calibri" panose="020F0502020204030204" pitchFamily="34" charset="0"/>
                          <a:hlinkClick r:id="rId5"/>
                        </a:rPr>
                        <a:t>Propolair</a:t>
                      </a:r>
                      <a:r>
                        <a:rPr lang="de-DE" sz="700" b="0" i="0" u="none" strike="noStrike" dirty="0">
                          <a:solidFill>
                            <a:srgbClr val="000000"/>
                          </a:solidFill>
                          <a:effectLst/>
                          <a:latin typeface="Calibri" panose="020F0502020204030204" pitchFamily="34" charset="0"/>
                          <a:cs typeface="Calibri" panose="020F0502020204030204" pitchFamily="34" charset="0"/>
                        </a:rPr>
                        <a:t>, </a:t>
                      </a:r>
                      <a:r>
                        <a:rPr lang="de-DE" sz="700" b="0" i="0" u="none" strike="noStrike" dirty="0" smtClean="0">
                          <a:solidFill>
                            <a:srgbClr val="000000"/>
                          </a:solidFill>
                          <a:effectLst/>
                          <a:latin typeface="Calibri" panose="020F0502020204030204" pitchFamily="34" charset="0"/>
                          <a:cs typeface="Calibri" panose="020F0502020204030204" pitchFamily="34" charset="0"/>
                          <a:hlinkClick r:id="rId6"/>
                        </a:rPr>
                        <a:t>Propo Steam</a:t>
                      </a:r>
                      <a:r>
                        <a:rPr lang="de-DE" sz="700" b="0" i="0" u="none" strike="noStrike" dirty="0" smtClean="0">
                          <a:solidFill>
                            <a:srgbClr val="000000"/>
                          </a:solidFill>
                          <a:effectLst/>
                          <a:latin typeface="Calibri" panose="020F0502020204030204" pitchFamily="34" charset="0"/>
                          <a:cs typeface="Calibri" panose="020F0502020204030204" pitchFamily="34" charset="0"/>
                        </a:rPr>
                        <a:t>, Stövchenverdampfer</a:t>
                      </a:r>
                      <a:endParaRPr lang="de-DE" sz="700" b="0" i="0" u="none" strike="noStrike" dirty="0">
                        <a:solidFill>
                          <a:srgbClr val="000000"/>
                        </a:solidFill>
                        <a:effectLst/>
                        <a:latin typeface="Calibri" panose="020F0502020204030204" pitchFamily="34" charset="0"/>
                        <a:cs typeface="Calibri" panose="020F0502020204030204" pitchFamily="34" charset="0"/>
                      </a:endParaRPr>
                    </a:p>
                  </a:txBody>
                  <a:tcPr marL="7271" marR="7271" marT="72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700" b="0" i="0" u="none" strike="noStrike" dirty="0">
                          <a:solidFill>
                            <a:srgbClr val="000000"/>
                          </a:solidFill>
                          <a:effectLst/>
                          <a:latin typeface="Calibri"/>
                        </a:rPr>
                        <a:t> </a:t>
                      </a:r>
                    </a:p>
                  </a:txBody>
                  <a:tcPr marL="7271" marR="7271" marT="72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700" b="0" i="0" u="none" strike="noStrike" dirty="0">
                          <a:solidFill>
                            <a:srgbClr val="000000"/>
                          </a:solidFill>
                          <a:effectLst/>
                          <a:latin typeface="Calibri"/>
                        </a:rPr>
                        <a:t>Sport, Asthma, Heuschnupfen, …</a:t>
                      </a:r>
                    </a:p>
                  </a:txBody>
                  <a:tcPr marL="7271" marR="7271" marT="72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700" b="0" i="0" u="none" strike="noStrike" dirty="0" smtClean="0">
                          <a:solidFill>
                            <a:srgbClr val="000000"/>
                          </a:solidFill>
                          <a:effectLst/>
                          <a:latin typeface="Calibri"/>
                        </a:rPr>
                        <a:t>Erkrankung: täglich </a:t>
                      </a:r>
                      <a:r>
                        <a:rPr lang="de-DE" sz="700" b="0" i="0" u="none" strike="noStrike" dirty="0">
                          <a:solidFill>
                            <a:srgbClr val="000000"/>
                          </a:solidFill>
                          <a:effectLst/>
                          <a:latin typeface="Calibri"/>
                        </a:rPr>
                        <a:t>30 min oder 1 Teelicht beim </a:t>
                      </a:r>
                      <a:r>
                        <a:rPr lang="de-DE" sz="700" b="0" i="0" u="none" strike="noStrike" dirty="0" err="1" smtClean="0">
                          <a:solidFill>
                            <a:srgbClr val="000000"/>
                          </a:solidFill>
                          <a:effectLst/>
                          <a:latin typeface="Calibri"/>
                        </a:rPr>
                        <a:t>Stövchenverdampfer</a:t>
                      </a:r>
                      <a:r>
                        <a:rPr lang="de-DE" sz="700" b="0" i="0" u="none" strike="noStrike" dirty="0" smtClean="0">
                          <a:solidFill>
                            <a:srgbClr val="000000"/>
                          </a:solidFill>
                          <a:effectLst/>
                          <a:latin typeface="Calibri"/>
                        </a:rPr>
                        <a:t> </a:t>
                      </a:r>
                      <a:r>
                        <a:rPr lang="de-DE" sz="700" b="0" i="0" u="none" strike="noStrike" dirty="0">
                          <a:solidFill>
                            <a:srgbClr val="000000"/>
                          </a:solidFill>
                          <a:effectLst/>
                          <a:latin typeface="Calibri"/>
                        </a:rPr>
                        <a:t>in Erkältungszeit (Vorbeugend</a:t>
                      </a:r>
                      <a:r>
                        <a:rPr lang="de-DE" sz="700" b="0" i="0" u="none" strike="noStrike" dirty="0" smtClean="0">
                          <a:solidFill>
                            <a:srgbClr val="000000"/>
                          </a:solidFill>
                          <a:effectLst/>
                          <a:latin typeface="Calibri"/>
                        </a:rPr>
                        <a:t>) Allergietest!</a:t>
                      </a:r>
                      <a:endParaRPr lang="de-DE" sz="700" b="0" i="0" u="none" strike="noStrike" dirty="0">
                        <a:solidFill>
                          <a:srgbClr val="000000"/>
                        </a:solidFill>
                        <a:effectLst/>
                        <a:latin typeface="Calibri"/>
                      </a:endParaRPr>
                    </a:p>
                  </a:txBody>
                  <a:tcPr marL="7271" marR="7271" marT="72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7303">
                <a:tc>
                  <a:txBody>
                    <a:bodyPr/>
                    <a:lstStyle/>
                    <a:p>
                      <a:pPr algn="l" fontAlgn="ctr"/>
                      <a:r>
                        <a:rPr lang="de-DE" sz="700" b="0" i="0" u="none" strike="noStrike" dirty="0" smtClean="0">
                          <a:solidFill>
                            <a:srgbClr val="000000"/>
                          </a:solidFill>
                          <a:effectLst/>
                          <a:latin typeface="Calibri"/>
                        </a:rPr>
                        <a:t>Gelée </a:t>
                      </a:r>
                      <a:r>
                        <a:rPr lang="de-DE" sz="700" b="0" i="0" u="none" strike="noStrike" dirty="0">
                          <a:solidFill>
                            <a:srgbClr val="000000"/>
                          </a:solidFill>
                          <a:effectLst/>
                          <a:latin typeface="Calibri"/>
                        </a:rPr>
                        <a:t>Royal</a:t>
                      </a:r>
                    </a:p>
                  </a:txBody>
                  <a:tcPr marL="7271" marR="7271" marT="72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700" b="0" i="0" u="sng" strike="noStrike" dirty="0" smtClean="0">
                          <a:solidFill>
                            <a:srgbClr val="0000FF"/>
                          </a:solidFill>
                          <a:effectLst/>
                          <a:latin typeface="Calibri" panose="020F0502020204030204" pitchFamily="34" charset="0"/>
                          <a:cs typeface="Calibri" panose="020F0502020204030204" pitchFamily="34" charset="0"/>
                          <a:hlinkClick r:id="rId4"/>
                        </a:rPr>
                        <a:t>https://www.bienen-voigt.de/media/katalog/bienen-voig-katalog-2019-web.pdf</a:t>
                      </a:r>
                      <a:endParaRPr lang="de-DE" sz="700" b="0" i="0" u="sng" strike="noStrike" dirty="0" smtClean="0">
                        <a:solidFill>
                          <a:srgbClr val="0000FF"/>
                        </a:solidFill>
                        <a:effectLst/>
                        <a:latin typeface="Calibri" panose="020F0502020204030204" pitchFamily="34" charset="0"/>
                        <a:cs typeface="Calibri" panose="020F0502020204030204" pitchFamily="34" charset="0"/>
                      </a:endParaRPr>
                    </a:p>
                  </a:txBody>
                  <a:tcPr marL="7271" marR="7271" marT="72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700" b="0" i="0" u="none" strike="noStrike" dirty="0">
                          <a:solidFill>
                            <a:srgbClr val="000000"/>
                          </a:solidFill>
                          <a:effectLst/>
                          <a:latin typeface="Calibri"/>
                        </a:rPr>
                        <a:t>Seite </a:t>
                      </a:r>
                      <a:r>
                        <a:rPr lang="de-DE" sz="700" b="0" i="0" u="none" strike="noStrike" dirty="0" smtClean="0">
                          <a:solidFill>
                            <a:srgbClr val="000000"/>
                          </a:solidFill>
                          <a:effectLst/>
                          <a:latin typeface="Calibri"/>
                        </a:rPr>
                        <a:t>  100</a:t>
                      </a:r>
                      <a:endParaRPr lang="de-DE" sz="700" b="0" i="0" u="none" strike="noStrike" dirty="0">
                        <a:solidFill>
                          <a:srgbClr val="000000"/>
                        </a:solidFill>
                        <a:effectLst/>
                        <a:latin typeface="Calibri"/>
                      </a:endParaRPr>
                    </a:p>
                  </a:txBody>
                  <a:tcPr marL="7271" marR="7271" marT="72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700" b="0" i="0" u="none" strike="noStrike" dirty="0" smtClean="0">
                          <a:solidFill>
                            <a:srgbClr val="000000"/>
                          </a:solidFill>
                          <a:effectLst/>
                          <a:latin typeface="Calibri"/>
                        </a:rPr>
                        <a:t>Sport, </a:t>
                      </a:r>
                      <a:r>
                        <a:rPr lang="de-DE" sz="700" b="0" i="0" u="none" strike="noStrike" dirty="0">
                          <a:solidFill>
                            <a:srgbClr val="000000"/>
                          </a:solidFill>
                          <a:effectLst/>
                          <a:latin typeface="Calibri"/>
                        </a:rPr>
                        <a:t>Allergien</a:t>
                      </a:r>
                      <a:r>
                        <a:rPr lang="de-DE" sz="700" b="0" i="0" u="none" strike="noStrike" dirty="0" smtClean="0">
                          <a:solidFill>
                            <a:srgbClr val="000000"/>
                          </a:solidFill>
                          <a:effectLst/>
                          <a:latin typeface="Calibri"/>
                        </a:rPr>
                        <a:t>…, Kosmetik: </a:t>
                      </a:r>
                      <a:r>
                        <a:rPr lang="de-DE" sz="700" b="1" i="0" u="sng" strike="noStrike" dirty="0" smtClean="0">
                          <a:solidFill>
                            <a:srgbClr val="FF0000"/>
                          </a:solidFill>
                          <a:effectLst/>
                          <a:latin typeface="Calibri"/>
                        </a:rPr>
                        <a:t>wundgescheuertes Hinterteil mit Gelee Royal – Creme eincremen. Seite 100,</a:t>
                      </a:r>
                      <a:r>
                        <a:rPr lang="de-DE" sz="700" b="1" i="0" u="sng" strike="noStrike" baseline="0" dirty="0" smtClean="0">
                          <a:solidFill>
                            <a:srgbClr val="FF0000"/>
                          </a:solidFill>
                          <a:effectLst/>
                          <a:latin typeface="Calibri"/>
                        </a:rPr>
                        <a:t> NR. 10065</a:t>
                      </a:r>
                      <a:endParaRPr lang="de-DE" sz="700" b="1" i="0" u="sng" strike="noStrike" dirty="0">
                        <a:solidFill>
                          <a:srgbClr val="FF0000"/>
                        </a:solidFill>
                        <a:effectLst/>
                        <a:latin typeface="Calibri"/>
                      </a:endParaRPr>
                    </a:p>
                  </a:txBody>
                  <a:tcPr marL="7271" marR="7271" marT="72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700" b="0" i="0" u="none" strike="noStrike" dirty="0">
                          <a:solidFill>
                            <a:srgbClr val="000000"/>
                          </a:solidFill>
                          <a:effectLst/>
                          <a:latin typeface="Calibri"/>
                        </a:rPr>
                        <a:t>0,5 Teelöffel, im </a:t>
                      </a:r>
                      <a:r>
                        <a:rPr lang="de-DE" sz="700" b="0" i="0" u="none" strike="noStrike" dirty="0" smtClean="0">
                          <a:solidFill>
                            <a:srgbClr val="000000"/>
                          </a:solidFill>
                          <a:effectLst/>
                          <a:latin typeface="Calibri"/>
                        </a:rPr>
                        <a:t>Mund unter </a:t>
                      </a:r>
                      <a:r>
                        <a:rPr lang="de-DE" sz="700" b="0" i="0" u="none" strike="noStrike" dirty="0">
                          <a:solidFill>
                            <a:srgbClr val="000000"/>
                          </a:solidFill>
                          <a:effectLst/>
                          <a:latin typeface="Calibri"/>
                        </a:rPr>
                        <a:t>der Zunge auf die Schleimhäute einwirken lassen, stark sauer, </a:t>
                      </a:r>
                      <a:r>
                        <a:rPr lang="de-DE" sz="700" b="0" i="0" u="none" strike="noStrike" dirty="0" smtClean="0">
                          <a:solidFill>
                            <a:srgbClr val="000000"/>
                          </a:solidFill>
                          <a:effectLst/>
                          <a:latin typeface="Calibri"/>
                        </a:rPr>
                        <a:t>Allergietest beim Arzt!</a:t>
                      </a:r>
                      <a:endParaRPr lang="de-DE" sz="700" b="0" i="0" u="none" strike="noStrike" dirty="0">
                        <a:solidFill>
                          <a:srgbClr val="000000"/>
                        </a:solidFill>
                        <a:effectLst/>
                        <a:latin typeface="Calibri"/>
                      </a:endParaRPr>
                    </a:p>
                  </a:txBody>
                  <a:tcPr marL="7271" marR="7271" marT="72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7303">
                <a:tc>
                  <a:txBody>
                    <a:bodyPr/>
                    <a:lstStyle/>
                    <a:p>
                      <a:pPr algn="l" fontAlgn="ctr"/>
                      <a:r>
                        <a:rPr lang="de-DE" sz="700" b="0" i="0" u="none" strike="noStrike" dirty="0">
                          <a:solidFill>
                            <a:srgbClr val="000000"/>
                          </a:solidFill>
                          <a:effectLst/>
                          <a:latin typeface="Calibri"/>
                        </a:rPr>
                        <a:t>Pollen</a:t>
                      </a:r>
                    </a:p>
                  </a:txBody>
                  <a:tcPr marL="7271" marR="7271" marT="72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700" b="0" i="0" u="sng" strike="noStrike" dirty="0" smtClean="0">
                          <a:solidFill>
                            <a:srgbClr val="0000FF"/>
                          </a:solidFill>
                          <a:effectLst/>
                          <a:latin typeface="Calibri" panose="020F0502020204030204" pitchFamily="34" charset="0"/>
                          <a:cs typeface="Calibri" panose="020F0502020204030204" pitchFamily="34" charset="0"/>
                          <a:hlinkClick r:id="rId4"/>
                        </a:rPr>
                        <a:t>https://www.bienen-voigt.de/media/katalog/bienen-voig-katalog-2019-web.pdf</a:t>
                      </a:r>
                      <a:endParaRPr lang="de-DE" sz="700" b="0" i="0" u="sng" strike="noStrike" dirty="0">
                        <a:solidFill>
                          <a:srgbClr val="0000FF"/>
                        </a:solidFill>
                        <a:effectLst/>
                        <a:latin typeface="Calibri" panose="020F0502020204030204" pitchFamily="34" charset="0"/>
                        <a:cs typeface="Calibri" panose="020F0502020204030204" pitchFamily="34" charset="0"/>
                      </a:endParaRPr>
                    </a:p>
                  </a:txBody>
                  <a:tcPr marL="7271" marR="7271" marT="72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700" b="0" i="0" u="none" strike="noStrike" dirty="0">
                          <a:solidFill>
                            <a:srgbClr val="000000"/>
                          </a:solidFill>
                          <a:effectLst/>
                          <a:latin typeface="Calibri"/>
                        </a:rPr>
                        <a:t>Seite </a:t>
                      </a:r>
                      <a:r>
                        <a:rPr lang="de-DE" sz="700" b="0" i="0" u="none" strike="noStrike" dirty="0" smtClean="0">
                          <a:solidFill>
                            <a:srgbClr val="000000"/>
                          </a:solidFill>
                          <a:effectLst/>
                          <a:latin typeface="Calibri"/>
                        </a:rPr>
                        <a:t>  100</a:t>
                      </a:r>
                      <a:endParaRPr lang="de-DE" sz="700" b="0" i="0" u="none" strike="noStrike" dirty="0">
                        <a:solidFill>
                          <a:srgbClr val="000000"/>
                        </a:solidFill>
                        <a:effectLst/>
                        <a:latin typeface="Calibri"/>
                      </a:endParaRPr>
                    </a:p>
                  </a:txBody>
                  <a:tcPr marL="7271" marR="7271" marT="72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700" b="0" i="0" u="none" strike="noStrike" dirty="0">
                          <a:solidFill>
                            <a:srgbClr val="000000"/>
                          </a:solidFill>
                          <a:effectLst/>
                          <a:latin typeface="Calibri"/>
                        </a:rPr>
                        <a:t>Immunsystem, vielfältige Wirkungen</a:t>
                      </a:r>
                    </a:p>
                  </a:txBody>
                  <a:tcPr marL="7271" marR="7271" marT="72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700" b="0" i="0" u="none" strike="noStrike" dirty="0">
                          <a:solidFill>
                            <a:srgbClr val="000000"/>
                          </a:solidFill>
                          <a:effectLst/>
                          <a:latin typeface="Calibri"/>
                        </a:rPr>
                        <a:t>2 Esslöffel</a:t>
                      </a:r>
                    </a:p>
                  </a:txBody>
                  <a:tcPr marL="7271" marR="7271" marT="72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7303">
                <a:tc>
                  <a:txBody>
                    <a:bodyPr/>
                    <a:lstStyle/>
                    <a:p>
                      <a:pPr algn="l" fontAlgn="ctr"/>
                      <a:r>
                        <a:rPr lang="de-DE" sz="700" b="0" i="0" u="none" strike="noStrike" dirty="0">
                          <a:solidFill>
                            <a:srgbClr val="000000"/>
                          </a:solidFill>
                          <a:effectLst/>
                          <a:latin typeface="Calibri"/>
                        </a:rPr>
                        <a:t>Apilarnil</a:t>
                      </a:r>
                    </a:p>
                  </a:txBody>
                  <a:tcPr marL="7271" marR="7271" marT="72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700" b="0" i="0" u="none" strike="noStrike" dirty="0">
                          <a:solidFill>
                            <a:srgbClr val="000000"/>
                          </a:solidFill>
                          <a:effectLst/>
                          <a:latin typeface="Calibri" panose="020F0502020204030204" pitchFamily="34" charset="0"/>
                          <a:cs typeface="Calibri" panose="020F0502020204030204" pitchFamily="34" charset="0"/>
                        </a:rPr>
                        <a:t>BIO-Imker</a:t>
                      </a:r>
                    </a:p>
                  </a:txBody>
                  <a:tcPr marL="7271" marR="7271" marT="72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700" b="0" i="0" u="none" strike="noStrike" dirty="0">
                          <a:solidFill>
                            <a:srgbClr val="000000"/>
                          </a:solidFill>
                          <a:effectLst/>
                          <a:latin typeface="Calibri"/>
                        </a:rPr>
                        <a:t> </a:t>
                      </a:r>
                    </a:p>
                  </a:txBody>
                  <a:tcPr marL="7271" marR="7271" marT="72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700" b="0" i="0" u="none" strike="noStrike" dirty="0">
                          <a:solidFill>
                            <a:srgbClr val="000000"/>
                          </a:solidFill>
                          <a:effectLst/>
                          <a:latin typeface="Calibri"/>
                        </a:rPr>
                        <a:t>Sport, Impotenz, Erschöpfung …. Nicht an </a:t>
                      </a:r>
                      <a:r>
                        <a:rPr lang="de-DE" sz="700" b="0" i="0" u="none" strike="noStrike" dirty="0" smtClean="0">
                          <a:solidFill>
                            <a:srgbClr val="000000"/>
                          </a:solidFill>
                          <a:effectLst/>
                          <a:latin typeface="Calibri"/>
                        </a:rPr>
                        <a:t>Kinder oder Jugendliche</a:t>
                      </a:r>
                      <a:r>
                        <a:rPr lang="de-DE" sz="700" b="0" i="0" u="none" strike="noStrike" dirty="0">
                          <a:solidFill>
                            <a:srgbClr val="000000"/>
                          </a:solidFill>
                          <a:effectLst/>
                          <a:latin typeface="Calibri"/>
                        </a:rPr>
                        <a:t>!</a:t>
                      </a:r>
                    </a:p>
                  </a:txBody>
                  <a:tcPr marL="7271" marR="7271" marT="72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700" b="0" i="0" u="none" strike="noStrike" dirty="0">
                          <a:solidFill>
                            <a:srgbClr val="000000"/>
                          </a:solidFill>
                          <a:effectLst/>
                          <a:latin typeface="Calibri"/>
                        </a:rPr>
                        <a:t>altersabhängig, max. 2 Esslöffel, vor </a:t>
                      </a:r>
                      <a:r>
                        <a:rPr lang="de-DE" sz="700" b="0" i="0" u="none" strike="noStrike" dirty="0" smtClean="0">
                          <a:solidFill>
                            <a:srgbClr val="000000"/>
                          </a:solidFill>
                          <a:effectLst/>
                          <a:latin typeface="Calibri"/>
                        </a:rPr>
                        <a:t>Wettkämpfen</a:t>
                      </a:r>
                      <a:r>
                        <a:rPr lang="de-DE" sz="700" b="0" i="0" u="none" strike="noStrike" baseline="0" dirty="0" smtClean="0">
                          <a:solidFill>
                            <a:srgbClr val="000000"/>
                          </a:solidFill>
                          <a:effectLst/>
                          <a:latin typeface="Calibri"/>
                        </a:rPr>
                        <a:t> und</a:t>
                      </a:r>
                      <a:r>
                        <a:rPr lang="de-DE" sz="700" b="0" i="0" u="none" strike="noStrike" dirty="0" smtClean="0">
                          <a:solidFill>
                            <a:srgbClr val="000000"/>
                          </a:solidFill>
                          <a:effectLst/>
                          <a:latin typeface="Calibri"/>
                        </a:rPr>
                        <a:t> </a:t>
                      </a:r>
                      <a:r>
                        <a:rPr lang="de-DE" sz="700" b="0" i="0" u="none" strike="noStrike" dirty="0">
                          <a:solidFill>
                            <a:srgbClr val="000000"/>
                          </a:solidFill>
                          <a:effectLst/>
                          <a:latin typeface="Calibri"/>
                        </a:rPr>
                        <a:t>nach Erkrankungen</a:t>
                      </a:r>
                    </a:p>
                  </a:txBody>
                  <a:tcPr marL="7271" marR="7271" marT="72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7303">
                <a:tc>
                  <a:txBody>
                    <a:bodyPr/>
                    <a:lstStyle/>
                    <a:p>
                      <a:pPr algn="l" fontAlgn="ctr"/>
                      <a:r>
                        <a:rPr lang="de-DE" sz="700" b="0" i="0" u="none" strike="noStrike" dirty="0" smtClean="0">
                          <a:solidFill>
                            <a:srgbClr val="000000"/>
                          </a:solidFill>
                          <a:effectLst/>
                          <a:latin typeface="Calibri"/>
                        </a:rPr>
                        <a:t>Bienenbrot</a:t>
                      </a:r>
                      <a:endParaRPr lang="de-DE" sz="700" b="0" i="0" u="none" strike="noStrike" dirty="0">
                        <a:solidFill>
                          <a:srgbClr val="000000"/>
                        </a:solidFill>
                        <a:effectLst/>
                        <a:latin typeface="Calibri"/>
                      </a:endParaRPr>
                    </a:p>
                  </a:txBody>
                  <a:tcPr marL="7271" marR="7271" marT="72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700" b="0" i="0" u="sng" strike="noStrike" dirty="0" smtClean="0">
                          <a:solidFill>
                            <a:srgbClr val="0000FF"/>
                          </a:solidFill>
                          <a:effectLst/>
                          <a:latin typeface="Calibri" panose="020F0502020204030204" pitchFamily="34" charset="0"/>
                          <a:cs typeface="Calibri" panose="020F0502020204030204" pitchFamily="34" charset="0"/>
                          <a:hlinkClick r:id="rId4"/>
                        </a:rPr>
                        <a:t>https://www.bienen-voigt.de/media/katalog/bienen-voig-katalog-2019-web.pdf</a:t>
                      </a:r>
                      <a:r>
                        <a:rPr lang="de-DE" sz="700" b="0" i="0" u="sng" strike="noStrike" dirty="0" smtClean="0">
                          <a:solidFill>
                            <a:srgbClr val="0000FF"/>
                          </a:solidFill>
                          <a:effectLst/>
                          <a:latin typeface="Calibri" panose="020F0502020204030204" pitchFamily="34" charset="0"/>
                          <a:cs typeface="Calibri" panose="020F0502020204030204" pitchFamily="34" charset="0"/>
                        </a:rPr>
                        <a:t> </a:t>
                      </a:r>
                      <a:endParaRPr lang="de-DE" sz="700" b="0" i="0" u="sng" strike="noStrike" dirty="0">
                        <a:solidFill>
                          <a:srgbClr val="0000FF"/>
                        </a:solidFill>
                        <a:effectLst/>
                        <a:latin typeface="Calibri" panose="020F0502020204030204" pitchFamily="34" charset="0"/>
                        <a:cs typeface="Calibri" panose="020F0502020204030204" pitchFamily="34" charset="0"/>
                      </a:endParaRPr>
                    </a:p>
                  </a:txBody>
                  <a:tcPr marL="7271" marR="7271" marT="72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700" b="0" i="0" u="none" strike="noStrike" dirty="0">
                          <a:solidFill>
                            <a:srgbClr val="000000"/>
                          </a:solidFill>
                          <a:effectLst/>
                          <a:latin typeface="Calibri"/>
                        </a:rPr>
                        <a:t>Seite </a:t>
                      </a:r>
                      <a:r>
                        <a:rPr lang="de-DE" sz="700" b="0" i="0" u="none" strike="noStrike" dirty="0" smtClean="0">
                          <a:solidFill>
                            <a:srgbClr val="000000"/>
                          </a:solidFill>
                          <a:effectLst/>
                          <a:latin typeface="Calibri"/>
                        </a:rPr>
                        <a:t>  100</a:t>
                      </a:r>
                      <a:endParaRPr lang="de-DE" sz="700" b="0" i="0" u="none" strike="noStrike" dirty="0">
                        <a:solidFill>
                          <a:srgbClr val="000000"/>
                        </a:solidFill>
                        <a:effectLst/>
                        <a:latin typeface="Calibri"/>
                      </a:endParaRPr>
                    </a:p>
                  </a:txBody>
                  <a:tcPr marL="7271" marR="7271" marT="72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700" b="0" i="0" u="none" strike="noStrike" dirty="0">
                          <a:solidFill>
                            <a:srgbClr val="000000"/>
                          </a:solidFill>
                          <a:effectLst/>
                          <a:latin typeface="Calibri"/>
                        </a:rPr>
                        <a:t>Immunsystem, vielfältige Wirkungen</a:t>
                      </a:r>
                    </a:p>
                  </a:txBody>
                  <a:tcPr marL="7271" marR="7271" marT="72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700" b="0" i="0" u="none" strike="noStrike">
                          <a:solidFill>
                            <a:srgbClr val="000000"/>
                          </a:solidFill>
                          <a:effectLst/>
                          <a:latin typeface="Calibri"/>
                        </a:rPr>
                        <a:t>2 Esslöffel, besser bekömmlich als Pollen </a:t>
                      </a:r>
                    </a:p>
                  </a:txBody>
                  <a:tcPr marL="7271" marR="7271" marT="72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7303">
                <a:tc>
                  <a:txBody>
                    <a:bodyPr/>
                    <a:lstStyle/>
                    <a:p>
                      <a:pPr algn="l" fontAlgn="ctr"/>
                      <a:r>
                        <a:rPr lang="de-DE" sz="700" b="0" i="0" u="none" strike="noStrike" dirty="0">
                          <a:solidFill>
                            <a:srgbClr val="000000"/>
                          </a:solidFill>
                          <a:effectLst/>
                          <a:latin typeface="Calibri"/>
                        </a:rPr>
                        <a:t>Bienengift</a:t>
                      </a:r>
                    </a:p>
                  </a:txBody>
                  <a:tcPr marL="7271" marR="7271" marT="72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700" b="0" i="0" u="none" strike="noStrike" dirty="0">
                          <a:solidFill>
                            <a:srgbClr val="000000"/>
                          </a:solidFill>
                          <a:effectLst/>
                          <a:latin typeface="Calibri" panose="020F0502020204030204" pitchFamily="34" charset="0"/>
                          <a:cs typeface="Calibri" panose="020F0502020204030204" pitchFamily="34" charset="0"/>
                        </a:rPr>
                        <a:t>BIO-Imker, Apotheke ( z.B. APIREVEN und </a:t>
                      </a:r>
                      <a:r>
                        <a:rPr lang="de-DE" sz="700" b="0" i="0" u="none" strike="noStrike" dirty="0" err="1">
                          <a:solidFill>
                            <a:srgbClr val="000000"/>
                          </a:solidFill>
                          <a:effectLst/>
                          <a:latin typeface="Calibri" panose="020F0502020204030204" pitchFamily="34" charset="0"/>
                          <a:cs typeface="Calibri" panose="020F0502020204030204" pitchFamily="34" charset="0"/>
                        </a:rPr>
                        <a:t>Apiremin</a:t>
                      </a:r>
                      <a:r>
                        <a:rPr lang="de-DE" sz="700" b="0" i="0" u="none" strike="noStrike" dirty="0">
                          <a:solidFill>
                            <a:srgbClr val="000000"/>
                          </a:solidFill>
                          <a:effectLst/>
                          <a:latin typeface="Calibri" panose="020F0502020204030204" pitchFamily="34" charset="0"/>
                          <a:cs typeface="Calibri" panose="020F0502020204030204" pitchFamily="34" charset="0"/>
                        </a:rPr>
                        <a:t>)</a:t>
                      </a:r>
                    </a:p>
                  </a:txBody>
                  <a:tcPr marL="7271" marR="7271" marT="72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700" b="0" i="0" u="none" strike="noStrike" dirty="0">
                          <a:solidFill>
                            <a:srgbClr val="000000"/>
                          </a:solidFill>
                          <a:effectLst/>
                          <a:latin typeface="Calibri"/>
                        </a:rPr>
                        <a:t> </a:t>
                      </a:r>
                    </a:p>
                  </a:txBody>
                  <a:tcPr marL="7271" marR="7271" marT="72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700" b="0" i="0" u="none" strike="noStrike" dirty="0" smtClean="0">
                          <a:solidFill>
                            <a:srgbClr val="000000"/>
                          </a:solidFill>
                          <a:effectLst/>
                          <a:latin typeface="Calibri"/>
                        </a:rPr>
                        <a:t>Narbenentfernung, Sehnenentzündung,</a:t>
                      </a:r>
                      <a:r>
                        <a:rPr lang="de-DE" sz="700" b="0" i="0" u="none" strike="noStrike" baseline="0" dirty="0" smtClean="0">
                          <a:solidFill>
                            <a:srgbClr val="000000"/>
                          </a:solidFill>
                          <a:effectLst/>
                          <a:latin typeface="Calibri"/>
                        </a:rPr>
                        <a:t> </a:t>
                      </a:r>
                      <a:r>
                        <a:rPr lang="de-DE" sz="700" b="0" i="0" u="none" strike="noStrike" dirty="0" smtClean="0">
                          <a:solidFill>
                            <a:srgbClr val="000000"/>
                          </a:solidFill>
                          <a:effectLst/>
                          <a:latin typeface="Calibri"/>
                          <a:hlinkClick r:id="rId7"/>
                        </a:rPr>
                        <a:t>Kosmetik</a:t>
                      </a:r>
                      <a:r>
                        <a:rPr lang="de-DE" sz="700" b="0" i="0" u="none" strike="noStrike" dirty="0" smtClean="0">
                          <a:solidFill>
                            <a:srgbClr val="000000"/>
                          </a:solidFill>
                          <a:effectLst/>
                          <a:latin typeface="Calibri"/>
                        </a:rPr>
                        <a:t>, </a:t>
                      </a:r>
                      <a:r>
                        <a:rPr lang="de-DE" sz="700" b="0" i="0" u="none" strike="noStrike" dirty="0" smtClean="0">
                          <a:solidFill>
                            <a:srgbClr val="000000"/>
                          </a:solidFill>
                          <a:effectLst/>
                          <a:latin typeface="Calibri"/>
                          <a:hlinkClick r:id="rId8"/>
                        </a:rPr>
                        <a:t>Rheuma</a:t>
                      </a:r>
                      <a:r>
                        <a:rPr lang="de-DE" sz="700" b="0" i="0" u="none" strike="noStrike" dirty="0" smtClean="0">
                          <a:solidFill>
                            <a:srgbClr val="000000"/>
                          </a:solidFill>
                          <a:effectLst/>
                          <a:latin typeface="Calibri"/>
                        </a:rPr>
                        <a:t>, Arthrose…</a:t>
                      </a:r>
                      <a:endParaRPr lang="de-DE" sz="700" b="0" i="0" u="none" strike="noStrike" dirty="0">
                        <a:solidFill>
                          <a:srgbClr val="000000"/>
                        </a:solidFill>
                        <a:effectLst/>
                        <a:latin typeface="Calibri"/>
                      </a:endParaRPr>
                    </a:p>
                  </a:txBody>
                  <a:tcPr marL="7271" marR="7271" marT="72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700" b="0" i="0" u="none" strike="noStrike" dirty="0">
                          <a:solidFill>
                            <a:srgbClr val="000000"/>
                          </a:solidFill>
                          <a:effectLst/>
                          <a:latin typeface="Calibri"/>
                        </a:rPr>
                        <a:t>abhängig von der Erkrankung, auch als Salbe zum Auftragen, Allergietest Pflicht! Über Arzt!</a:t>
                      </a:r>
                    </a:p>
                  </a:txBody>
                  <a:tcPr marL="7271" marR="7271" marT="72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7303">
                <a:tc>
                  <a:txBody>
                    <a:bodyPr/>
                    <a:lstStyle/>
                    <a:p>
                      <a:pPr algn="l" fontAlgn="ctr"/>
                      <a:r>
                        <a:rPr lang="de-DE" sz="700" b="0" i="0" u="none" strike="noStrike" dirty="0">
                          <a:solidFill>
                            <a:srgbClr val="000000"/>
                          </a:solidFill>
                          <a:effectLst/>
                          <a:latin typeface="Calibri"/>
                        </a:rPr>
                        <a:t>Wachs</a:t>
                      </a:r>
                    </a:p>
                  </a:txBody>
                  <a:tcPr marL="7271" marR="7271" marT="72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700" b="0" i="0" u="none" strike="noStrike">
                          <a:solidFill>
                            <a:srgbClr val="000000"/>
                          </a:solidFill>
                          <a:effectLst/>
                          <a:latin typeface="Calibri"/>
                        </a:rPr>
                        <a:t> </a:t>
                      </a:r>
                    </a:p>
                  </a:txBody>
                  <a:tcPr marL="7271" marR="7271" marT="72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700" b="0" i="0" u="none" strike="noStrike">
                          <a:solidFill>
                            <a:srgbClr val="000000"/>
                          </a:solidFill>
                          <a:effectLst/>
                          <a:latin typeface="Calibri"/>
                        </a:rPr>
                        <a:t> </a:t>
                      </a:r>
                    </a:p>
                  </a:txBody>
                  <a:tcPr marL="7271" marR="7271" marT="72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700" b="0" i="0" u="none" strike="noStrike" dirty="0" smtClean="0">
                          <a:solidFill>
                            <a:srgbClr val="000000"/>
                          </a:solidFill>
                          <a:effectLst/>
                          <a:latin typeface="Calibri"/>
                        </a:rPr>
                        <a:t>Hautkosmetik, Schmerzprophylaxe</a:t>
                      </a:r>
                      <a:endParaRPr lang="de-DE" sz="700" b="0" i="0" u="none" strike="noStrike" dirty="0">
                        <a:solidFill>
                          <a:srgbClr val="000000"/>
                        </a:solidFill>
                        <a:effectLst/>
                        <a:latin typeface="Calibri"/>
                      </a:endParaRPr>
                    </a:p>
                  </a:txBody>
                  <a:tcPr marL="7271" marR="7271" marT="72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700" b="0" i="0" u="none" strike="noStrike" dirty="0">
                          <a:solidFill>
                            <a:srgbClr val="000000"/>
                          </a:solidFill>
                          <a:effectLst/>
                          <a:latin typeface="Calibri"/>
                        </a:rPr>
                        <a:t> </a:t>
                      </a:r>
                    </a:p>
                  </a:txBody>
                  <a:tcPr marL="7271" marR="7271" marT="72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7303">
                <a:tc>
                  <a:txBody>
                    <a:bodyPr/>
                    <a:lstStyle/>
                    <a:p>
                      <a:pPr algn="l" fontAlgn="b"/>
                      <a:endParaRPr lang="de-DE" sz="700" b="0" i="0" u="none" strike="noStrike">
                        <a:solidFill>
                          <a:srgbClr val="000000"/>
                        </a:solidFill>
                        <a:effectLst/>
                        <a:latin typeface="Calibri"/>
                      </a:endParaRPr>
                    </a:p>
                  </a:txBody>
                  <a:tcPr marL="7271" marR="7271" marT="72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3">
                  <a:txBody>
                    <a:bodyPr/>
                    <a:lstStyle/>
                    <a:p>
                      <a:pPr algn="l" fontAlgn="ctr"/>
                      <a:r>
                        <a:rPr lang="de-DE" sz="700" b="0" i="0" u="none" strike="noStrike" dirty="0">
                          <a:solidFill>
                            <a:srgbClr val="000000"/>
                          </a:solidFill>
                          <a:effectLst/>
                          <a:latin typeface="Calibri"/>
                        </a:rPr>
                        <a:t>Bienenprodukte haben ein allergisches Potential, das zuvor schulmedizinisch geklärt werden sollte, vor allem bei Bienengift, </a:t>
                      </a:r>
                      <a:r>
                        <a:rPr lang="de-DE" sz="700" b="1" i="0" u="sng" strike="noStrike" dirty="0">
                          <a:solidFill>
                            <a:srgbClr val="FF0000"/>
                          </a:solidFill>
                          <a:effectLst/>
                          <a:latin typeface="Calibri"/>
                        </a:rPr>
                        <a:t>Gelee Royal darf bei Arteriosklerose nur unter ärztlicher Aufsicht und in geringen Mengen eingenommen werden, bei vorhandener Allergie gegen Bienenprodukte, zuerst verantwortliche Gifte ausleiten</a:t>
                      </a:r>
                      <a:endParaRPr lang="de-DE" sz="700" b="0" i="0" u="none" strike="noStrike" dirty="0">
                        <a:solidFill>
                          <a:srgbClr val="000000"/>
                        </a:solidFill>
                        <a:effectLst/>
                        <a:latin typeface="Calibri"/>
                      </a:endParaRPr>
                    </a:p>
                  </a:txBody>
                  <a:tcPr marL="7271" marR="7271" marT="72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a:txBody>
                    <a:bodyPr/>
                    <a:lstStyle/>
                    <a:p>
                      <a:pPr algn="l" fontAlgn="b"/>
                      <a:r>
                        <a:rPr lang="de-DE" sz="700" b="1" i="0" u="sng" strike="noStrike" dirty="0">
                          <a:solidFill>
                            <a:srgbClr val="FF0000"/>
                          </a:solidFill>
                          <a:effectLst/>
                          <a:latin typeface="Calibri"/>
                        </a:rPr>
                        <a:t>Pollen, Bienenbrod, Gelee Royal, Propolispulver und Apilarnil dunkel und im </a:t>
                      </a:r>
                      <a:r>
                        <a:rPr lang="de-DE" sz="700" b="1" i="0" u="sng" strike="noStrike" dirty="0" smtClean="0">
                          <a:solidFill>
                            <a:srgbClr val="FF0000"/>
                          </a:solidFill>
                          <a:effectLst/>
                          <a:latin typeface="Calibri"/>
                        </a:rPr>
                        <a:t>gefrorenem </a:t>
                      </a:r>
                      <a:r>
                        <a:rPr lang="de-DE" sz="700" b="1" i="0" u="sng" strike="noStrike" dirty="0">
                          <a:solidFill>
                            <a:srgbClr val="FF0000"/>
                          </a:solidFill>
                          <a:effectLst/>
                          <a:latin typeface="Calibri"/>
                        </a:rPr>
                        <a:t>Zustand aufbewahren!</a:t>
                      </a:r>
                    </a:p>
                  </a:txBody>
                  <a:tcPr marL="7271" marR="7271" marT="7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Ellipse 4"/>
          <p:cNvSpPr/>
          <p:nvPr/>
        </p:nvSpPr>
        <p:spPr>
          <a:xfrm>
            <a:off x="7740352" y="1669784"/>
            <a:ext cx="1368152"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UG 1, 3, 5</a:t>
            </a:r>
            <a:endParaRPr lang="de-DE" sz="1200" dirty="0"/>
          </a:p>
        </p:txBody>
      </p:sp>
    </p:spTree>
    <p:extLst>
      <p:ext uri="{BB962C8B-B14F-4D97-AF65-F5344CB8AC3E}">
        <p14:creationId xmlns:p14="http://schemas.microsoft.com/office/powerpoint/2010/main" val="4012144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60000" y="2276872"/>
            <a:ext cx="8388464" cy="4176464"/>
          </a:xfrm>
        </p:spPr>
        <p:txBody>
          <a:bodyPr>
            <a:noAutofit/>
          </a:bodyPr>
          <a:lstStyle/>
          <a:p>
            <a:pPr marL="0" indent="0">
              <a:buNone/>
              <a:tabLst>
                <a:tab pos="447675" algn="l"/>
              </a:tabLst>
            </a:pPr>
            <a:r>
              <a:rPr lang="de-DE" sz="2800" dirty="0" smtClean="0">
                <a:solidFill>
                  <a:schemeClr val="bg1"/>
                </a:solidFill>
                <a:latin typeface="Arial" panose="020B0604020202020204" pitchFamily="34" charset="0"/>
                <a:cs typeface="Arial" panose="020B0604020202020204" pitchFamily="34" charset="0"/>
              </a:rPr>
              <a:t>Gesundheit lernt man dann zu schätzen, wenn man sie nicht mehr hat. (Volksweisheit)</a:t>
            </a:r>
          </a:p>
          <a:p>
            <a:pPr marL="0" indent="0">
              <a:buNone/>
              <a:tabLst>
                <a:tab pos="447675" algn="l"/>
              </a:tabLst>
            </a:pPr>
            <a:endParaRPr lang="de-DE" altLang="pt-PT" sz="100" dirty="0">
              <a:solidFill>
                <a:schemeClr val="bg1"/>
              </a:solidFill>
              <a:latin typeface="Arial" panose="020B0604020202020204" pitchFamily="34" charset="0"/>
              <a:cs typeface="Arial" panose="020B0604020202020204" pitchFamily="34" charset="0"/>
            </a:endParaRPr>
          </a:p>
          <a:p>
            <a:pPr marL="0" indent="0">
              <a:buNone/>
              <a:tabLst>
                <a:tab pos="447675" algn="l"/>
              </a:tabLst>
            </a:pPr>
            <a:r>
              <a:rPr lang="de-DE" altLang="pt-PT" sz="2800" dirty="0" smtClean="0">
                <a:solidFill>
                  <a:schemeClr val="bg1"/>
                </a:solidFill>
                <a:latin typeface="Arial" panose="020B0604020202020204" pitchFamily="34" charset="0"/>
                <a:cs typeface="Arial" panose="020B0604020202020204" pitchFamily="34" charset="0"/>
              </a:rPr>
              <a:t>Die phantastischen Möglichkeiten der modernen Medizin stehen oft in diametralem Gegensatz zu deren Missbrauch! </a:t>
            </a:r>
            <a:r>
              <a:rPr lang="de-DE" altLang="pt-PT" sz="2800" dirty="0" smtClean="0">
                <a:solidFill>
                  <a:schemeClr val="bg1"/>
                </a:solidFill>
                <a:latin typeface="Arial" panose="020B0604020202020204" pitchFamily="34" charset="0"/>
                <a:cs typeface="Arial" panose="020B0604020202020204" pitchFamily="34" charset="0"/>
                <a:hlinkClick r:id="rId3"/>
              </a:rPr>
              <a:t>Skandal</a:t>
            </a:r>
            <a:endParaRPr lang="de-DE" altLang="pt-PT" sz="2800" dirty="0" smtClean="0">
              <a:solidFill>
                <a:schemeClr val="bg1"/>
              </a:solidFill>
              <a:latin typeface="Arial" panose="020B0604020202020204" pitchFamily="34" charset="0"/>
              <a:cs typeface="Arial" panose="020B0604020202020204" pitchFamily="34" charset="0"/>
            </a:endParaRPr>
          </a:p>
          <a:p>
            <a:pPr marL="0" indent="0">
              <a:buNone/>
              <a:tabLst>
                <a:tab pos="447675" algn="l"/>
              </a:tabLst>
            </a:pPr>
            <a:endParaRPr lang="de-DE" altLang="pt-PT" sz="100" dirty="0" smtClean="0">
              <a:solidFill>
                <a:schemeClr val="bg1"/>
              </a:solidFill>
              <a:latin typeface="Arial" panose="020B0604020202020204" pitchFamily="34" charset="0"/>
              <a:cs typeface="Arial" panose="020B0604020202020204" pitchFamily="34" charset="0"/>
            </a:endParaRPr>
          </a:p>
          <a:p>
            <a:pPr marL="0" indent="0">
              <a:buNone/>
              <a:tabLst>
                <a:tab pos="447675" algn="l"/>
              </a:tabLst>
            </a:pPr>
            <a:r>
              <a:rPr lang="de-DE" altLang="pt-PT" sz="2800" dirty="0">
                <a:solidFill>
                  <a:schemeClr val="bg1"/>
                </a:solidFill>
                <a:latin typeface="Arial" panose="020B0604020202020204" pitchFamily="34" charset="0"/>
                <a:cs typeface="Arial" panose="020B0604020202020204" pitchFamily="34" charset="0"/>
              </a:rPr>
              <a:t>Firmen die Gelenkprothesen herstellen sind </a:t>
            </a:r>
            <a:r>
              <a:rPr lang="de-DE" altLang="pt-PT" sz="2800" dirty="0">
                <a:solidFill>
                  <a:schemeClr val="bg1"/>
                </a:solidFill>
                <a:latin typeface="Arial" panose="020B0604020202020204" pitchFamily="34" charset="0"/>
                <a:cs typeface="Arial" panose="020B0604020202020204" pitchFamily="34" charset="0"/>
                <a:hlinkClick r:id="rId4"/>
              </a:rPr>
              <a:t>profitorientierte</a:t>
            </a:r>
            <a:r>
              <a:rPr lang="de-DE" altLang="pt-PT" sz="2800" dirty="0">
                <a:solidFill>
                  <a:schemeClr val="bg1"/>
                </a:solidFill>
                <a:latin typeface="Arial" panose="020B0604020202020204" pitchFamily="34" charset="0"/>
                <a:cs typeface="Arial" panose="020B0604020202020204" pitchFamily="34" charset="0"/>
              </a:rPr>
              <a:t> </a:t>
            </a:r>
            <a:r>
              <a:rPr lang="de-DE" altLang="pt-PT" sz="2800" dirty="0" smtClean="0">
                <a:solidFill>
                  <a:schemeClr val="bg1"/>
                </a:solidFill>
                <a:latin typeface="Arial" panose="020B0604020202020204" pitchFamily="34" charset="0"/>
                <a:cs typeface="Arial" panose="020B0604020202020204" pitchFamily="34" charset="0"/>
              </a:rPr>
              <a:t>Unternehmen! Verwechseln Sie sie daher bitte </a:t>
            </a:r>
            <a:r>
              <a:rPr lang="de-DE" altLang="pt-PT" sz="2800" dirty="0">
                <a:solidFill>
                  <a:schemeClr val="bg1"/>
                </a:solidFill>
                <a:latin typeface="Arial" panose="020B0604020202020204" pitchFamily="34" charset="0"/>
                <a:cs typeface="Arial" panose="020B0604020202020204" pitchFamily="34" charset="0"/>
              </a:rPr>
              <a:t>nicht </a:t>
            </a:r>
            <a:r>
              <a:rPr lang="de-DE" altLang="pt-PT" sz="2800" dirty="0" smtClean="0">
                <a:solidFill>
                  <a:schemeClr val="bg1"/>
                </a:solidFill>
                <a:latin typeface="Arial" panose="020B0604020202020204" pitchFamily="34" charset="0"/>
                <a:cs typeface="Arial" panose="020B0604020202020204" pitchFamily="34" charset="0"/>
              </a:rPr>
              <a:t>mit der </a:t>
            </a:r>
            <a:r>
              <a:rPr lang="de-DE" altLang="pt-PT" sz="2800" dirty="0">
                <a:solidFill>
                  <a:schemeClr val="bg1"/>
                </a:solidFill>
                <a:latin typeface="Arial" panose="020B0604020202020204" pitchFamily="34" charset="0"/>
                <a:cs typeface="Arial" panose="020B0604020202020204" pitchFamily="34" charset="0"/>
              </a:rPr>
              <a:t>Heilsarmee</a:t>
            </a:r>
            <a:r>
              <a:rPr lang="de-DE" altLang="pt-PT" sz="2800" dirty="0" smtClean="0">
                <a:solidFill>
                  <a:schemeClr val="bg1"/>
                </a:solidFill>
                <a:latin typeface="Arial" panose="020B0604020202020204" pitchFamily="34" charset="0"/>
                <a:cs typeface="Arial" panose="020B0604020202020204" pitchFamily="34" charset="0"/>
              </a:rPr>
              <a:t>! </a:t>
            </a:r>
            <a:r>
              <a:rPr lang="de-DE" altLang="pt-PT" sz="2800" dirty="0" smtClean="0">
                <a:solidFill>
                  <a:schemeClr val="bg1"/>
                </a:solidFill>
                <a:latin typeface="Arial" panose="020B0604020202020204" pitchFamily="34" charset="0"/>
                <a:cs typeface="Arial" panose="020B0604020202020204" pitchFamily="34" charset="0"/>
                <a:hlinkClick r:id="rId5"/>
              </a:rPr>
              <a:t>Skandal</a:t>
            </a:r>
            <a:endParaRPr lang="de-DE" altLang="pt-PT" sz="2800" dirty="0" smtClean="0">
              <a:solidFill>
                <a:schemeClr val="bg1"/>
              </a:solidFill>
              <a:latin typeface="Arial" panose="020B0604020202020204" pitchFamily="34" charset="0"/>
              <a:cs typeface="Arial" panose="020B0604020202020204" pitchFamily="34" charset="0"/>
            </a:endParaRPr>
          </a:p>
          <a:p>
            <a:pPr marL="0" indent="0">
              <a:buNone/>
              <a:tabLst>
                <a:tab pos="447675" algn="l"/>
              </a:tabLst>
            </a:pPr>
            <a:r>
              <a:rPr lang="de-DE" altLang="pt-PT" sz="2800" dirty="0" smtClean="0">
                <a:solidFill>
                  <a:schemeClr val="bg1"/>
                </a:solidFill>
                <a:latin typeface="Arial" panose="020B0604020202020204" pitchFamily="34" charset="0"/>
                <a:cs typeface="Arial" panose="020B0604020202020204" pitchFamily="34" charset="0"/>
                <a:hlinkClick r:id="rId6"/>
              </a:rPr>
              <a:t>Video</a:t>
            </a:r>
            <a:r>
              <a:rPr lang="de-DE" altLang="pt-PT" sz="2800" dirty="0" smtClean="0">
                <a:solidFill>
                  <a:schemeClr val="bg1"/>
                </a:solidFill>
                <a:latin typeface="Arial" panose="020B0604020202020204" pitchFamily="34" charset="0"/>
                <a:cs typeface="Arial" panose="020B0604020202020204" pitchFamily="34" charset="0"/>
              </a:rPr>
              <a:t> über den </a:t>
            </a:r>
            <a:r>
              <a:rPr lang="de-DE" altLang="pt-PT" sz="2800" dirty="0" smtClean="0">
                <a:solidFill>
                  <a:schemeClr val="bg1"/>
                </a:solidFill>
                <a:latin typeface="Arial" panose="020B0604020202020204" pitchFamily="34" charset="0"/>
                <a:cs typeface="Arial" panose="020B0604020202020204" pitchFamily="34" charset="0"/>
                <a:hlinkClick r:id="rId7"/>
              </a:rPr>
              <a:t>Zulassungspfusch bei Implantaten</a:t>
            </a:r>
            <a:r>
              <a:rPr lang="de-DE" altLang="pt-PT" sz="2800" dirty="0" smtClean="0">
                <a:solidFill>
                  <a:schemeClr val="bg1"/>
                </a:solidFill>
                <a:latin typeface="Arial" panose="020B0604020202020204" pitchFamily="34" charset="0"/>
                <a:cs typeface="Arial" panose="020B0604020202020204" pitchFamily="34" charset="0"/>
              </a:rPr>
              <a:t>!</a:t>
            </a:r>
            <a:endParaRPr lang="de-DE" altLang="pt-PT" sz="2800" dirty="0">
              <a:solidFill>
                <a:schemeClr val="bg1"/>
              </a:solidFill>
              <a:latin typeface="Arial" panose="020B0604020202020204" pitchFamily="34" charset="0"/>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Der Arthrose-Betrug, </a:t>
            </a:r>
            <a:r>
              <a:rPr lang="de-DE" altLang="pt-PT" sz="2000" b="1" dirty="0" smtClean="0">
                <a:effectLst>
                  <a:outerShdw blurRad="38100" dist="38100" dir="2700000" algn="tl">
                    <a:srgbClr val="FFFFFF"/>
                  </a:outerShdw>
                </a:effectLst>
                <a:hlinkClick r:id="rId8"/>
              </a:rPr>
              <a:t>Selbsthilfegruppe</a:t>
            </a:r>
            <a:endParaRPr lang="de-DE" sz="9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5</a:t>
            </a:fld>
            <a:endParaRPr lang="en-US" dirty="0"/>
          </a:p>
        </p:txBody>
      </p:sp>
    </p:spTree>
    <p:extLst>
      <p:ext uri="{BB962C8B-B14F-4D97-AF65-F5344CB8AC3E}">
        <p14:creationId xmlns:p14="http://schemas.microsoft.com/office/powerpoint/2010/main" val="23722146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EFED3CB9-049B-4F4F-82D1-8A95299C975C}" type="slidenum">
              <a:rPr lang="en-US" smtClean="0"/>
              <a:pPr/>
              <a:t>50</a:t>
            </a:fld>
            <a:endParaRPr lang="en-US" dirty="0"/>
          </a:p>
        </p:txBody>
      </p:sp>
      <p:sp>
        <p:nvSpPr>
          <p:cNvPr id="6" name="Inhaltsplatzhalter 5"/>
          <p:cNvSpPr>
            <a:spLocks noGrp="1"/>
          </p:cNvSpPr>
          <p:nvPr>
            <p:ph idx="1"/>
          </p:nvPr>
        </p:nvSpPr>
        <p:spPr>
          <a:xfrm>
            <a:off x="323528" y="2132856"/>
            <a:ext cx="8359080" cy="4464495"/>
          </a:xfrm>
        </p:spPr>
        <p:txBody>
          <a:bodyPr>
            <a:normAutofit fontScale="55000" lnSpcReduction="20000"/>
          </a:bodyPr>
          <a:lstStyle/>
          <a:p>
            <a:pPr marL="0" indent="0" algn="just">
              <a:lnSpc>
                <a:spcPct val="120000"/>
              </a:lnSpc>
              <a:spcBef>
                <a:spcPts val="0"/>
              </a:spcBef>
              <a:spcAft>
                <a:spcPts val="600"/>
              </a:spcAft>
              <a:buNone/>
            </a:pPr>
            <a:r>
              <a:rPr lang="de-DE" sz="2900" dirty="0">
                <a:solidFill>
                  <a:schemeClr val="bg1"/>
                </a:solidFill>
                <a:latin typeface="Calibri" panose="020F0502020204030204" pitchFamily="34" charset="0"/>
              </a:rPr>
              <a:t>Für die Einnahme von Kurkuma mit schwarzem Pfeffer oder Propolispulver ohne Alkohol, eignet sich für die geringen Mengen im Eigenverbrauch, die Anschaffung einer eigenen Kapselmaschine</a:t>
            </a:r>
            <a:r>
              <a:rPr lang="de-DE" sz="2900" dirty="0" smtClean="0">
                <a:solidFill>
                  <a:schemeClr val="bg1"/>
                </a:solidFill>
                <a:latin typeface="Calibri" panose="020F0502020204030204" pitchFamily="34" charset="0"/>
              </a:rPr>
              <a:t>. Damit </a:t>
            </a:r>
            <a:r>
              <a:rPr lang="de-DE" sz="2900" dirty="0">
                <a:solidFill>
                  <a:schemeClr val="bg1"/>
                </a:solidFill>
                <a:latin typeface="Calibri" panose="020F0502020204030204" pitchFamily="34" charset="0"/>
              </a:rPr>
              <a:t>umgeht man z.B. die braunen Rückstände auf den Zähnen durch Propolispulver. </a:t>
            </a:r>
            <a:r>
              <a:rPr lang="de-DE" sz="2900" dirty="0" smtClean="0">
                <a:solidFill>
                  <a:schemeClr val="bg1"/>
                </a:solidFill>
                <a:latin typeface="Calibri" panose="020F0502020204030204" pitchFamily="34" charset="0"/>
              </a:rPr>
              <a:t>Zudem sind selbst hergestellte Kapseln wesentlich günstiger.</a:t>
            </a:r>
            <a:endParaRPr lang="de-DE" sz="2900" dirty="0">
              <a:solidFill>
                <a:schemeClr val="bg1"/>
              </a:solidFill>
              <a:latin typeface="Calibri" panose="020F0502020204030204" pitchFamily="34" charset="0"/>
            </a:endParaRPr>
          </a:p>
          <a:p>
            <a:pPr marL="0" indent="0">
              <a:spcBef>
                <a:spcPts val="0"/>
              </a:spcBef>
              <a:spcAft>
                <a:spcPts val="1200"/>
              </a:spcAft>
              <a:buNone/>
            </a:pPr>
            <a:endParaRPr lang="de-DE" sz="2900" dirty="0">
              <a:solidFill>
                <a:schemeClr val="bg1"/>
              </a:solidFill>
              <a:latin typeface="Calibri" panose="020F0502020204030204" pitchFamily="34" charset="0"/>
            </a:endParaRPr>
          </a:p>
          <a:p>
            <a:pPr marL="0" indent="0">
              <a:spcBef>
                <a:spcPts val="0"/>
              </a:spcBef>
              <a:spcAft>
                <a:spcPts val="1200"/>
              </a:spcAft>
              <a:buNone/>
              <a:tabLst>
                <a:tab pos="2155825" algn="l"/>
              </a:tabLst>
            </a:pPr>
            <a:r>
              <a:rPr lang="de-DE" sz="2900" dirty="0">
                <a:solidFill>
                  <a:schemeClr val="bg1"/>
                </a:solidFill>
                <a:latin typeface="Calibri" panose="020F0502020204030204" pitchFamily="34" charset="0"/>
              </a:rPr>
              <a:t>Beispielhaft: 	</a:t>
            </a:r>
            <a:r>
              <a:rPr lang="de-DE" sz="2900" dirty="0" smtClean="0">
                <a:solidFill>
                  <a:schemeClr val="bg1"/>
                </a:solidFill>
                <a:latin typeface="Calibri" panose="020F0502020204030204" pitchFamily="34" charset="0"/>
                <a:hlinkClick r:id="rId2"/>
              </a:rPr>
              <a:t>http</a:t>
            </a:r>
            <a:r>
              <a:rPr lang="de-DE" sz="2900" dirty="0">
                <a:solidFill>
                  <a:schemeClr val="bg1"/>
                </a:solidFill>
                <a:latin typeface="Calibri" panose="020F0502020204030204" pitchFamily="34" charset="0"/>
                <a:hlinkClick r:id="rId2"/>
              </a:rPr>
              <a:t>://www.bulkpowders.de/kapsel-fullkit.html</a:t>
            </a:r>
            <a:r>
              <a:rPr lang="de-DE" sz="2900" dirty="0">
                <a:solidFill>
                  <a:schemeClr val="bg1"/>
                </a:solidFill>
                <a:latin typeface="Calibri" panose="020F0502020204030204" pitchFamily="34" charset="0"/>
              </a:rPr>
              <a:t> mit Gelatinekapseln</a:t>
            </a:r>
          </a:p>
          <a:p>
            <a:pPr marL="0" indent="0">
              <a:spcBef>
                <a:spcPts val="0"/>
              </a:spcBef>
              <a:spcAft>
                <a:spcPts val="1200"/>
              </a:spcAft>
              <a:buNone/>
              <a:tabLst>
                <a:tab pos="2155825" algn="l"/>
              </a:tabLst>
            </a:pPr>
            <a:r>
              <a:rPr lang="de-DE" sz="2900" dirty="0">
                <a:solidFill>
                  <a:schemeClr val="bg1"/>
                </a:solidFill>
                <a:latin typeface="Calibri" panose="020F0502020204030204" pitchFamily="34" charset="0"/>
              </a:rPr>
              <a:t>	</a:t>
            </a:r>
            <a:r>
              <a:rPr lang="de-DE" sz="2900" dirty="0" smtClean="0">
                <a:solidFill>
                  <a:schemeClr val="bg1"/>
                </a:solidFill>
                <a:latin typeface="Calibri" panose="020F0502020204030204" pitchFamily="34" charset="0"/>
                <a:hlinkClick r:id="rId3"/>
              </a:rPr>
              <a:t>http</a:t>
            </a:r>
            <a:r>
              <a:rPr lang="de-DE" sz="2900" dirty="0">
                <a:solidFill>
                  <a:schemeClr val="bg1"/>
                </a:solidFill>
                <a:latin typeface="Calibri" panose="020F0502020204030204" pitchFamily="34" charset="0"/>
                <a:hlinkClick r:id="rId3"/>
              </a:rPr>
              <a:t>://www.bulkpowders.de/gelatine-kapseln-de.html</a:t>
            </a:r>
            <a:r>
              <a:rPr lang="de-DE" sz="2900" dirty="0">
                <a:solidFill>
                  <a:schemeClr val="bg1"/>
                </a:solidFill>
                <a:latin typeface="Calibri" panose="020F0502020204030204" pitchFamily="34" charset="0"/>
              </a:rPr>
              <a:t> </a:t>
            </a:r>
          </a:p>
          <a:p>
            <a:pPr marL="0" indent="0">
              <a:spcBef>
                <a:spcPts val="0"/>
              </a:spcBef>
              <a:spcAft>
                <a:spcPts val="1200"/>
              </a:spcAft>
              <a:buNone/>
              <a:tabLst>
                <a:tab pos="2155825" algn="l"/>
              </a:tabLst>
            </a:pPr>
            <a:r>
              <a:rPr lang="de-DE" sz="2900" dirty="0">
                <a:solidFill>
                  <a:schemeClr val="bg1"/>
                </a:solidFill>
                <a:latin typeface="Calibri" panose="020F0502020204030204" pitchFamily="34" charset="0"/>
              </a:rPr>
              <a:t>Kurzes Lehrvideo: 	</a:t>
            </a:r>
            <a:r>
              <a:rPr lang="de-DE" sz="2900" dirty="0" smtClean="0">
                <a:solidFill>
                  <a:schemeClr val="bg1"/>
                </a:solidFill>
                <a:latin typeface="Calibri" panose="020F0502020204030204" pitchFamily="34" charset="0"/>
                <a:hlinkClick r:id="rId4"/>
              </a:rPr>
              <a:t>https</a:t>
            </a:r>
            <a:r>
              <a:rPr lang="de-DE" sz="2900" dirty="0">
                <a:solidFill>
                  <a:schemeClr val="bg1"/>
                </a:solidFill>
                <a:latin typeface="Calibri" panose="020F0502020204030204" pitchFamily="34" charset="0"/>
                <a:hlinkClick r:id="rId4"/>
              </a:rPr>
              <a:t>://www.youtube.com/watch?v=MwQPYhtu5RI</a:t>
            </a:r>
            <a:r>
              <a:rPr lang="de-DE" sz="2900" dirty="0">
                <a:solidFill>
                  <a:schemeClr val="bg1"/>
                </a:solidFill>
                <a:latin typeface="Calibri" panose="020F0502020204030204" pitchFamily="34" charset="0"/>
              </a:rPr>
              <a:t> </a:t>
            </a:r>
          </a:p>
          <a:p>
            <a:pPr marL="0" indent="0">
              <a:spcBef>
                <a:spcPts val="0"/>
              </a:spcBef>
              <a:spcAft>
                <a:spcPts val="1200"/>
              </a:spcAft>
              <a:buNone/>
            </a:pPr>
            <a:endParaRPr lang="de-DE" sz="2900" dirty="0">
              <a:solidFill>
                <a:schemeClr val="bg1"/>
              </a:solidFill>
              <a:latin typeface="Calibri" panose="020F0502020204030204" pitchFamily="34" charset="0"/>
            </a:endParaRPr>
          </a:p>
          <a:p>
            <a:pPr marL="0" indent="0">
              <a:spcBef>
                <a:spcPts val="0"/>
              </a:spcBef>
              <a:spcAft>
                <a:spcPts val="1200"/>
              </a:spcAft>
              <a:buNone/>
              <a:tabLst>
                <a:tab pos="2155825" algn="l"/>
              </a:tabLst>
            </a:pPr>
            <a:r>
              <a:rPr lang="de-DE" sz="2900" dirty="0">
                <a:solidFill>
                  <a:schemeClr val="bg1"/>
                </a:solidFill>
                <a:latin typeface="Calibri" panose="020F0502020204030204" pitchFamily="34" charset="0"/>
              </a:rPr>
              <a:t>Weitere Lieferanten: </a:t>
            </a:r>
            <a:r>
              <a:rPr lang="de-DE" sz="2900" dirty="0" smtClean="0">
                <a:solidFill>
                  <a:schemeClr val="bg1"/>
                </a:solidFill>
                <a:latin typeface="Calibri" panose="020F0502020204030204" pitchFamily="34" charset="0"/>
              </a:rPr>
              <a:t>	</a:t>
            </a:r>
            <a:r>
              <a:rPr lang="de-DE" sz="2900" dirty="0" smtClean="0">
                <a:solidFill>
                  <a:schemeClr val="bg1"/>
                </a:solidFill>
                <a:latin typeface="Calibri" panose="020F0502020204030204" pitchFamily="34" charset="0"/>
                <a:hlinkClick r:id="rId5"/>
              </a:rPr>
              <a:t>http</a:t>
            </a:r>
            <a:r>
              <a:rPr lang="de-DE" sz="2900" dirty="0">
                <a:solidFill>
                  <a:schemeClr val="bg1"/>
                </a:solidFill>
                <a:latin typeface="Calibri" panose="020F0502020204030204" pitchFamily="34" charset="0"/>
                <a:hlinkClick r:id="rId5"/>
              </a:rPr>
              <a:t>://www.kapselwelt.de/shop-norbert54.html</a:t>
            </a:r>
            <a:r>
              <a:rPr lang="de-DE" sz="2900" dirty="0">
                <a:solidFill>
                  <a:schemeClr val="bg1"/>
                </a:solidFill>
                <a:latin typeface="Calibri" panose="020F0502020204030204" pitchFamily="34" charset="0"/>
              </a:rPr>
              <a:t> </a:t>
            </a:r>
          </a:p>
          <a:p>
            <a:pPr marL="0" indent="0">
              <a:spcBef>
                <a:spcPts val="0"/>
              </a:spcBef>
              <a:spcAft>
                <a:spcPts val="1200"/>
              </a:spcAft>
              <a:buNone/>
            </a:pPr>
            <a:endParaRPr lang="de-DE" dirty="0">
              <a:solidFill>
                <a:schemeClr val="bg1"/>
              </a:solidFill>
            </a:endParaRPr>
          </a:p>
          <a:p>
            <a:pPr marL="0" indent="0">
              <a:spcBef>
                <a:spcPts val="0"/>
              </a:spcBef>
              <a:spcAft>
                <a:spcPts val="1200"/>
              </a:spcAft>
              <a:buNone/>
            </a:pPr>
            <a:endParaRPr lang="de-DE" sz="200" dirty="0">
              <a:solidFill>
                <a:schemeClr val="bg1"/>
              </a:solidFill>
            </a:endParaRPr>
          </a:p>
          <a:p>
            <a:pPr marL="0" indent="0">
              <a:spcBef>
                <a:spcPts val="0"/>
              </a:spcBef>
              <a:spcAft>
                <a:spcPts val="1200"/>
              </a:spcAft>
              <a:buNone/>
            </a:pPr>
            <a:endParaRPr lang="de-DE" dirty="0">
              <a:solidFill>
                <a:schemeClr val="bg1"/>
              </a:solidFill>
            </a:endParaRPr>
          </a:p>
          <a:p>
            <a:pPr marL="0" indent="0">
              <a:spcBef>
                <a:spcPts val="0"/>
              </a:spcBef>
              <a:spcAft>
                <a:spcPts val="1200"/>
              </a:spcAft>
              <a:buNone/>
            </a:pPr>
            <a:endParaRPr lang="de-DE" dirty="0" smtClean="0">
              <a:solidFill>
                <a:schemeClr val="bg1"/>
              </a:solidFill>
            </a:endParaRPr>
          </a:p>
          <a:p>
            <a:pPr marL="0" indent="0">
              <a:spcBef>
                <a:spcPts val="0"/>
              </a:spcBef>
              <a:spcAft>
                <a:spcPts val="1200"/>
              </a:spcAft>
              <a:buNone/>
            </a:pPr>
            <a:r>
              <a:rPr lang="de-DE" dirty="0">
                <a:solidFill>
                  <a:schemeClr val="bg1"/>
                </a:solidFill>
              </a:rPr>
              <a:t>					</a:t>
            </a:r>
            <a:r>
              <a:rPr lang="de-DE" dirty="0" smtClean="0">
                <a:solidFill>
                  <a:schemeClr val="bg1"/>
                </a:solidFill>
              </a:rPr>
              <a:t>	  </a:t>
            </a:r>
            <a:r>
              <a:rPr lang="de-DE" sz="2000" dirty="0" smtClean="0">
                <a:solidFill>
                  <a:schemeClr val="bg1"/>
                </a:solidFill>
                <a:latin typeface="Calibri" panose="020F0502020204030204" pitchFamily="34" charset="0"/>
              </a:rPr>
              <a:t>(</a:t>
            </a:r>
            <a:r>
              <a:rPr lang="de-DE" sz="2000" dirty="0">
                <a:solidFill>
                  <a:schemeClr val="bg1"/>
                </a:solidFill>
                <a:latin typeface="Calibri" panose="020F0502020204030204" pitchFamily="34" charset="0"/>
              </a:rPr>
              <a:t>Bild-Quelle: </a:t>
            </a:r>
            <a:r>
              <a:rPr lang="de-DE" sz="2000" dirty="0">
                <a:solidFill>
                  <a:schemeClr val="bg1"/>
                </a:solidFill>
                <a:latin typeface="Calibri" panose="020F0502020204030204" pitchFamily="34" charset="0"/>
                <a:hlinkClick r:id="rId6"/>
              </a:rPr>
              <a:t>www.kapselwelt.de</a:t>
            </a:r>
            <a:r>
              <a:rPr lang="de-DE" sz="2000" dirty="0" smtClean="0">
                <a:solidFill>
                  <a:schemeClr val="bg1"/>
                </a:solidFill>
                <a:latin typeface="Calibri" panose="020F0502020204030204" pitchFamily="34" charset="0"/>
              </a:rPr>
              <a:t>)</a:t>
            </a:r>
            <a:endParaRPr lang="de-DE" sz="2000" dirty="0">
              <a:solidFill>
                <a:schemeClr val="bg1"/>
              </a:solidFill>
              <a:latin typeface="Calibri" panose="020F0502020204030204" pitchFamily="34" charset="0"/>
            </a:endParaRPr>
          </a:p>
        </p:txBody>
      </p:sp>
      <p:pic>
        <p:nvPicPr>
          <p:cNvPr id="7" name="Grafik 6"/>
          <p:cNvPicPr>
            <a:picLocks noChangeAspect="1"/>
          </p:cNvPicPr>
          <p:nvPr/>
        </p:nvPicPr>
        <p:blipFill>
          <a:blip r:embed="rId7"/>
          <a:stretch>
            <a:fillRect/>
          </a:stretch>
        </p:blipFill>
        <p:spPr>
          <a:xfrm>
            <a:off x="5886753" y="4797152"/>
            <a:ext cx="2213639" cy="1368152"/>
          </a:xfrm>
          <a:prstGeom prst="rect">
            <a:avLst/>
          </a:prstGeom>
        </p:spPr>
      </p:pic>
      <p:sp>
        <p:nvSpPr>
          <p:cNvPr id="8" name="Título 1"/>
          <p:cNvSpPr txBox="1">
            <a:spLocks/>
          </p:cNvSpPr>
          <p:nvPr/>
        </p:nvSpPr>
        <p:spPr>
          <a:xfrm>
            <a:off x="323999" y="609186"/>
            <a:ext cx="7200000" cy="13681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de-DE" altLang="pt-PT" sz="3200" b="1" dirty="0" smtClean="0">
                <a:effectLst>
                  <a:outerShdw blurRad="38100" dist="38100" dir="2700000" algn="tl">
                    <a:srgbClr val="FFFFFF"/>
                  </a:outerShdw>
                </a:effectLst>
              </a:rPr>
              <a:t>Kapseln selbst herstellen</a:t>
            </a:r>
            <a:endParaRPr lang="de-DE" sz="1100" dirty="0"/>
          </a:p>
        </p:txBody>
      </p:sp>
    </p:spTree>
    <p:extLst>
      <p:ext uri="{BB962C8B-B14F-4D97-AF65-F5344CB8AC3E}">
        <p14:creationId xmlns:p14="http://schemas.microsoft.com/office/powerpoint/2010/main" val="33278956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Beispiel für tägl. Nahrungsergänzung </a:t>
            </a:r>
            <a:r>
              <a:rPr lang="de-DE" altLang="pt-PT" sz="1600" b="1" dirty="0" smtClean="0">
                <a:effectLst>
                  <a:outerShdw blurRad="38100" dist="38100" dir="2700000" algn="tl">
                    <a:srgbClr val="FFFFFF"/>
                  </a:outerShdw>
                </a:effectLst>
              </a:rPr>
              <a:t>(</a:t>
            </a:r>
            <a:r>
              <a:rPr lang="de-DE" altLang="pt-PT" sz="1600" b="1" dirty="0" smtClean="0">
                <a:effectLst>
                  <a:outerShdw blurRad="38100" dist="38100" dir="2700000" algn="tl">
                    <a:srgbClr val="FFFFFF"/>
                  </a:outerShdw>
                </a:effectLst>
                <a:hlinkClick r:id="rId3"/>
              </a:rPr>
              <a:t>Ergänzung zum Ernährungsplan</a:t>
            </a:r>
            <a:r>
              <a:rPr lang="de-DE" altLang="pt-PT" sz="1600" b="1" dirty="0">
                <a:effectLst>
                  <a:outerShdw blurRad="38100" dist="38100" dir="2700000" algn="tl">
                    <a:srgbClr val="FFFFFF"/>
                  </a:outerShdw>
                </a:effectLst>
              </a:rPr>
              <a:t>, </a:t>
            </a:r>
            <a:r>
              <a:rPr lang="de-DE" altLang="pt-PT" sz="1600" b="1" dirty="0">
                <a:effectLst>
                  <a:outerShdw blurRad="38100" dist="38100" dir="2700000" algn="tl">
                    <a:srgbClr val="FFFFFF"/>
                  </a:outerShdw>
                </a:effectLst>
                <a:hlinkClick r:id="rId4"/>
              </a:rPr>
              <a:t>Ernährungsratgeber Arthrose</a:t>
            </a:r>
            <a:r>
              <a:rPr lang="de-DE" altLang="pt-PT" sz="1600" b="1" dirty="0">
                <a:effectLst>
                  <a:outerShdw blurRad="38100" dist="38100" dir="2700000" algn="tl">
                    <a:srgbClr val="FFFFFF"/>
                  </a:outerShdw>
                </a:effectLst>
              </a:rPr>
              <a:t>)</a:t>
            </a:r>
            <a:endParaRPr lang="de-DE" sz="7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51</a:t>
            </a:fld>
            <a:endParaRPr lang="en-US" dirty="0"/>
          </a:p>
        </p:txBody>
      </p:sp>
      <p:sp>
        <p:nvSpPr>
          <p:cNvPr id="11" name="Ellipse 10"/>
          <p:cNvSpPr/>
          <p:nvPr/>
        </p:nvSpPr>
        <p:spPr>
          <a:xfrm>
            <a:off x="7956376" y="1669784"/>
            <a:ext cx="1008111"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UG 1</a:t>
            </a:r>
            <a:endParaRPr lang="de-DE" sz="1200" dirty="0"/>
          </a:p>
        </p:txBody>
      </p:sp>
      <p:sp>
        <p:nvSpPr>
          <p:cNvPr id="12" name="Rectangle 3"/>
          <p:cNvSpPr txBox="1">
            <a:spLocks noChangeArrowheads="1"/>
          </p:cNvSpPr>
          <p:nvPr/>
        </p:nvSpPr>
        <p:spPr>
          <a:xfrm>
            <a:off x="321861" y="2204864"/>
            <a:ext cx="8532480" cy="4464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tabLst>
                <a:tab pos="358775" algn="l"/>
              </a:tabLst>
            </a:pPr>
            <a:r>
              <a:rPr lang="de-DE" dirty="0" smtClean="0">
                <a:solidFill>
                  <a:schemeClr val="bg1"/>
                </a:solidFill>
                <a:latin typeface="Arial" panose="020B0604020202020204" pitchFamily="34" charset="0"/>
                <a:cs typeface="Arial" panose="020B0604020202020204" pitchFamily="34" charset="0"/>
              </a:rPr>
              <a:t>(bei Erkrankung nur vom Arzt zu verordnen)</a:t>
            </a:r>
          </a:p>
          <a:p>
            <a:pPr marL="0" indent="0">
              <a:buNone/>
              <a:tabLst>
                <a:tab pos="358775" algn="l"/>
              </a:tabLst>
            </a:pPr>
            <a:r>
              <a:rPr lang="de-DE" dirty="0" smtClean="0">
                <a:solidFill>
                  <a:schemeClr val="bg1"/>
                </a:solidFill>
                <a:latin typeface="Arial" panose="020B0604020202020204" pitchFamily="34" charset="0"/>
                <a:cs typeface="Arial" panose="020B0604020202020204" pitchFamily="34" charset="0"/>
              </a:rPr>
              <a:t>1. mind. 3x 400 mg pflanz. </a:t>
            </a:r>
            <a:r>
              <a:rPr lang="de-DE" dirty="0" smtClean="0">
                <a:solidFill>
                  <a:schemeClr val="bg1"/>
                </a:solidFill>
                <a:latin typeface="Arial" panose="020B0604020202020204" pitchFamily="34" charset="0"/>
                <a:cs typeface="Arial" panose="020B0604020202020204" pitchFamily="34" charset="0"/>
                <a:hlinkClick r:id="rId5"/>
              </a:rPr>
              <a:t>Vitamin C</a:t>
            </a:r>
            <a:r>
              <a:rPr lang="de-DE" dirty="0" smtClean="0">
                <a:solidFill>
                  <a:schemeClr val="bg1"/>
                </a:solidFill>
                <a:latin typeface="Arial" panose="020B0604020202020204" pitchFamily="34" charset="0"/>
                <a:cs typeface="Arial" panose="020B0604020202020204" pitchFamily="34" charset="0"/>
              </a:rPr>
              <a:t> + 490 mg </a:t>
            </a:r>
            <a:r>
              <a:rPr lang="de-DE" dirty="0" smtClean="0">
                <a:solidFill>
                  <a:schemeClr val="bg1"/>
                </a:solidFill>
                <a:latin typeface="Arial" panose="020B0604020202020204" pitchFamily="34" charset="0"/>
                <a:cs typeface="Arial" panose="020B0604020202020204" pitchFamily="34" charset="0"/>
                <a:hlinkClick r:id="rId6"/>
              </a:rPr>
              <a:t>OPC</a:t>
            </a:r>
            <a:endParaRPr lang="de-DE"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tabLst>
                <a:tab pos="358775" algn="l"/>
              </a:tabLst>
            </a:pPr>
            <a:r>
              <a:rPr lang="de-DE" dirty="0" smtClean="0">
                <a:solidFill>
                  <a:schemeClr val="bg1"/>
                </a:solidFill>
                <a:latin typeface="Arial" panose="020B0604020202020204" pitchFamily="34" charset="0"/>
                <a:cs typeface="Arial" panose="020B0604020202020204" pitchFamily="34" charset="0"/>
              </a:rPr>
              <a:t>2. </a:t>
            </a:r>
            <a:r>
              <a:rPr lang="de-DE" sz="1200" dirty="0" smtClean="0">
                <a:solidFill>
                  <a:schemeClr val="bg1"/>
                </a:solidFill>
                <a:latin typeface="Arial" panose="020B0604020202020204" pitchFamily="34" charset="0"/>
                <a:cs typeface="Arial" panose="020B0604020202020204" pitchFamily="34" charset="0"/>
              </a:rPr>
              <a:t>bis zu </a:t>
            </a:r>
            <a:r>
              <a:rPr lang="de-DE" dirty="0" smtClean="0">
                <a:solidFill>
                  <a:schemeClr val="bg1"/>
                </a:solidFill>
                <a:latin typeface="Arial" panose="020B0604020202020204" pitchFamily="34" charset="0"/>
                <a:cs typeface="Arial" panose="020B0604020202020204" pitchFamily="34" charset="0"/>
                <a:hlinkClick r:id="rId7"/>
              </a:rPr>
              <a:t>10000 IE. Vitamin D3 + 200 µg K2</a:t>
            </a:r>
            <a:r>
              <a:rPr lang="de-DE" dirty="0" smtClean="0">
                <a:solidFill>
                  <a:schemeClr val="bg1"/>
                </a:solidFill>
                <a:latin typeface="Arial" panose="020B0604020202020204" pitchFamily="34" charset="0"/>
                <a:cs typeface="Arial" panose="020B0604020202020204" pitchFamily="34" charset="0"/>
              </a:rPr>
              <a:t>, </a:t>
            </a:r>
            <a:r>
              <a:rPr lang="de-DE" sz="1200" dirty="0" smtClean="0">
                <a:solidFill>
                  <a:srgbClr val="FF0000"/>
                </a:solidFill>
                <a:latin typeface="Arial" panose="020B0604020202020204" pitchFamily="34" charset="0"/>
                <a:cs typeface="Arial" panose="020B0604020202020204" pitchFamily="34" charset="0"/>
              </a:rPr>
              <a:t>Kontrolle: Blutserumspiegel: 50-70 </a:t>
            </a:r>
            <a:r>
              <a:rPr lang="de-DE" sz="1200" b="1" u="sng" dirty="0" err="1" smtClean="0">
                <a:solidFill>
                  <a:srgbClr val="FF0000"/>
                </a:solidFill>
                <a:latin typeface="Arial" panose="020B0604020202020204" pitchFamily="34" charset="0"/>
                <a:cs typeface="Arial" panose="020B0604020202020204" pitchFamily="34" charset="0"/>
              </a:rPr>
              <a:t>ng</a:t>
            </a:r>
            <a:r>
              <a:rPr lang="de-DE" sz="1200" dirty="0" smtClean="0">
                <a:solidFill>
                  <a:srgbClr val="FF0000"/>
                </a:solidFill>
                <a:latin typeface="Arial" panose="020B0604020202020204" pitchFamily="34" charset="0"/>
                <a:cs typeface="Arial" panose="020B0604020202020204" pitchFamily="34" charset="0"/>
              </a:rPr>
              <a:t>/ml</a:t>
            </a:r>
          </a:p>
          <a:p>
            <a:pPr marL="0" indent="0">
              <a:buFont typeface="Arial" panose="020B0604020202020204" pitchFamily="34" charset="0"/>
              <a:buNone/>
              <a:tabLst>
                <a:tab pos="358775" algn="l"/>
              </a:tabLst>
            </a:pPr>
            <a:r>
              <a:rPr lang="de-DE" dirty="0" smtClean="0">
                <a:solidFill>
                  <a:schemeClr val="bg1"/>
                </a:solidFill>
                <a:latin typeface="Arial" panose="020B0604020202020204" pitchFamily="34" charset="0"/>
                <a:cs typeface="Arial" panose="020B0604020202020204" pitchFamily="34" charset="0"/>
              </a:rPr>
              <a:t>3. </a:t>
            </a:r>
            <a:r>
              <a:rPr lang="de-DE" dirty="0" smtClean="0">
                <a:solidFill>
                  <a:schemeClr val="bg1"/>
                </a:solidFill>
                <a:latin typeface="Arial" panose="020B0604020202020204" pitchFamily="34" charset="0"/>
                <a:cs typeface="Arial" panose="020B0604020202020204" pitchFamily="34" charset="0"/>
                <a:hlinkClick r:id="rId8"/>
              </a:rPr>
              <a:t>1000 µg Vitamin B12</a:t>
            </a:r>
            <a:endParaRPr lang="de-DE"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tabLst>
                <a:tab pos="358775" algn="l"/>
              </a:tabLst>
            </a:pPr>
            <a:r>
              <a:rPr lang="de-DE" dirty="0" smtClean="0">
                <a:solidFill>
                  <a:schemeClr val="bg1"/>
                </a:solidFill>
                <a:latin typeface="Arial" panose="020B0604020202020204" pitchFamily="34" charset="0"/>
                <a:cs typeface="Arial" panose="020B0604020202020204" pitchFamily="34" charset="0"/>
              </a:rPr>
              <a:t>4. 30-50 mg Borax oder 100 g Quitten / 50 g Honig </a:t>
            </a:r>
            <a:r>
              <a:rPr lang="de-DE" sz="1100" dirty="0" smtClean="0">
                <a:solidFill>
                  <a:srgbClr val="FF0000"/>
                </a:solidFill>
                <a:latin typeface="Arial" panose="020B0604020202020204" pitchFamily="34" charset="0"/>
                <a:cs typeface="Arial" panose="020B0604020202020204" pitchFamily="34" charset="0"/>
              </a:rPr>
              <a:t>(Vorsicht Obergrenze)</a:t>
            </a:r>
            <a:endParaRPr lang="de-DE" dirty="0" smtClean="0">
              <a:solidFill>
                <a:srgbClr val="FF0000"/>
              </a:solidFill>
              <a:latin typeface="Arial" panose="020B0604020202020204" pitchFamily="34" charset="0"/>
              <a:cs typeface="Arial" panose="020B0604020202020204" pitchFamily="34" charset="0"/>
            </a:endParaRPr>
          </a:p>
          <a:p>
            <a:pPr marL="0" indent="0">
              <a:buFont typeface="Arial" panose="020B0604020202020204" pitchFamily="34" charset="0"/>
              <a:buNone/>
              <a:tabLst>
                <a:tab pos="358775" algn="l"/>
              </a:tabLst>
            </a:pPr>
            <a:r>
              <a:rPr lang="de-DE" dirty="0" smtClean="0">
                <a:solidFill>
                  <a:schemeClr val="bg1"/>
                </a:solidFill>
                <a:latin typeface="Arial" panose="020B0604020202020204" pitchFamily="34" charset="0"/>
                <a:cs typeface="Arial" panose="020B0604020202020204" pitchFamily="34" charset="0"/>
              </a:rPr>
              <a:t>5. 20 g organischer Schwefel (</a:t>
            </a:r>
            <a:r>
              <a:rPr lang="de-DE" dirty="0" smtClean="0">
                <a:solidFill>
                  <a:schemeClr val="bg1"/>
                </a:solidFill>
                <a:latin typeface="Arial" panose="020B0604020202020204" pitchFamily="34" charset="0"/>
                <a:cs typeface="Arial" panose="020B0604020202020204" pitchFamily="34" charset="0"/>
                <a:hlinkClick r:id="rId9"/>
              </a:rPr>
              <a:t>MSM</a:t>
            </a:r>
            <a:r>
              <a:rPr lang="de-DE" dirty="0" smtClean="0">
                <a:solidFill>
                  <a:schemeClr val="bg1"/>
                </a:solidFill>
                <a:latin typeface="Arial" panose="020B0604020202020204" pitchFamily="34" charset="0"/>
                <a:cs typeface="Arial" panose="020B0604020202020204" pitchFamily="34" charset="0"/>
              </a:rPr>
              <a:t>)</a:t>
            </a:r>
          </a:p>
          <a:p>
            <a:pPr marL="0" indent="0">
              <a:buFont typeface="Arial" panose="020B0604020202020204" pitchFamily="34" charset="0"/>
              <a:buNone/>
              <a:tabLst>
                <a:tab pos="358775" algn="l"/>
              </a:tabLst>
            </a:pPr>
            <a:r>
              <a:rPr lang="de-DE" dirty="0" smtClean="0">
                <a:solidFill>
                  <a:schemeClr val="bg1"/>
                </a:solidFill>
                <a:latin typeface="Arial" panose="020B0604020202020204" pitchFamily="34" charset="0"/>
                <a:cs typeface="Arial" panose="020B0604020202020204" pitchFamily="34" charset="0"/>
              </a:rPr>
              <a:t>6. 2 g Haifischknorpelpulver oder 10 g </a:t>
            </a:r>
            <a:r>
              <a:rPr lang="de-DE" dirty="0" smtClean="0">
                <a:solidFill>
                  <a:schemeClr val="bg1"/>
                </a:solidFill>
                <a:latin typeface="Arial" panose="020B0604020202020204" pitchFamily="34" charset="0"/>
                <a:cs typeface="Arial" panose="020B0604020202020204" pitchFamily="34" charset="0"/>
                <a:hlinkClick r:id="rId10"/>
              </a:rPr>
              <a:t>Kollagenhydrolysat</a:t>
            </a:r>
            <a:endParaRPr lang="de-DE"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tabLst>
                <a:tab pos="358775" algn="l"/>
              </a:tabLst>
            </a:pPr>
            <a:r>
              <a:rPr lang="de-DE" dirty="0" smtClean="0">
                <a:solidFill>
                  <a:schemeClr val="bg1"/>
                </a:solidFill>
                <a:latin typeface="Arial" panose="020B0604020202020204" pitchFamily="34" charset="0"/>
                <a:cs typeface="Arial" panose="020B0604020202020204" pitchFamily="34" charset="0"/>
              </a:rPr>
              <a:t>7. 2 Teelöffel </a:t>
            </a:r>
            <a:r>
              <a:rPr lang="de-DE" dirty="0" smtClean="0">
                <a:solidFill>
                  <a:schemeClr val="bg1"/>
                </a:solidFill>
                <a:latin typeface="Arial" panose="020B0604020202020204" pitchFamily="34" charset="0"/>
                <a:cs typeface="Arial" panose="020B0604020202020204" pitchFamily="34" charset="0"/>
                <a:hlinkClick r:id="rId11"/>
              </a:rPr>
              <a:t>schwarze Melasse</a:t>
            </a:r>
            <a:endParaRPr lang="de-DE"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tabLst>
                <a:tab pos="358775" algn="l"/>
              </a:tabLst>
            </a:pPr>
            <a:r>
              <a:rPr lang="de-DE" dirty="0" smtClean="0">
                <a:solidFill>
                  <a:schemeClr val="bg1"/>
                </a:solidFill>
                <a:latin typeface="Arial" panose="020B0604020202020204" pitchFamily="34" charset="0"/>
                <a:cs typeface="Arial" panose="020B0604020202020204" pitchFamily="34" charset="0"/>
              </a:rPr>
              <a:t>8. 1 g Propolis oder 4-8 g </a:t>
            </a:r>
            <a:r>
              <a:rPr lang="de-DE" dirty="0" smtClean="0">
                <a:solidFill>
                  <a:schemeClr val="bg1"/>
                </a:solidFill>
                <a:latin typeface="Arial" panose="020B0604020202020204" pitchFamily="34" charset="0"/>
                <a:cs typeface="Arial" panose="020B0604020202020204" pitchFamily="34" charset="0"/>
                <a:hlinkClick r:id="rId12"/>
              </a:rPr>
              <a:t>Kurkuma</a:t>
            </a:r>
            <a:r>
              <a:rPr lang="de-DE" dirty="0" smtClean="0">
                <a:solidFill>
                  <a:schemeClr val="bg1"/>
                </a:solidFill>
                <a:latin typeface="Arial" panose="020B0604020202020204" pitchFamily="34" charset="0"/>
                <a:cs typeface="Arial" panose="020B0604020202020204" pitchFamily="34" charset="0"/>
              </a:rPr>
              <a:t>/</a:t>
            </a:r>
            <a:r>
              <a:rPr lang="de-DE" dirty="0" smtClean="0">
                <a:solidFill>
                  <a:schemeClr val="bg1"/>
                </a:solidFill>
                <a:latin typeface="Arial" panose="020B0604020202020204" pitchFamily="34" charset="0"/>
                <a:cs typeface="Arial" panose="020B0604020202020204" pitchFamily="34" charset="0"/>
                <a:hlinkClick r:id="rId13"/>
              </a:rPr>
              <a:t>schwarzer Pfeffer </a:t>
            </a:r>
            <a:r>
              <a:rPr lang="de-DE" dirty="0" smtClean="0">
                <a:solidFill>
                  <a:schemeClr val="bg1"/>
                </a:solidFill>
                <a:latin typeface="Arial" panose="020B0604020202020204" pitchFamily="34" charset="0"/>
                <a:cs typeface="Arial" panose="020B0604020202020204" pitchFamily="34" charset="0"/>
              </a:rPr>
              <a:t>(4:1)</a:t>
            </a:r>
            <a:endParaRPr lang="de-DE" dirty="0" smtClean="0">
              <a:solidFill>
                <a:schemeClr val="bg1"/>
              </a:solidFill>
            </a:endParaRPr>
          </a:p>
          <a:p>
            <a:pPr marL="0" indent="0">
              <a:buFont typeface="Arial" panose="020B0604020202020204" pitchFamily="34" charset="0"/>
              <a:buNone/>
              <a:tabLst>
                <a:tab pos="447675" algn="l"/>
              </a:tabLst>
            </a:pPr>
            <a:r>
              <a:rPr lang="de-DE" altLang="pt-PT" sz="1400" dirty="0" smtClean="0">
                <a:solidFill>
                  <a:srgbClr val="FF0000"/>
                </a:solidFill>
                <a:latin typeface="Arial" panose="020B0604020202020204" pitchFamily="34" charset="0"/>
                <a:cs typeface="Arial" panose="020B0604020202020204" pitchFamily="34" charset="0"/>
              </a:rPr>
              <a:t>Diese Nährstoffe kommen nur durch ausreichend körperliche Bewegung in die betroffenen Gelenke!</a:t>
            </a:r>
          </a:p>
          <a:p>
            <a:pPr marL="0" indent="0">
              <a:buFont typeface="Arial" panose="020B0604020202020204" pitchFamily="34" charset="0"/>
              <a:buNone/>
              <a:tabLst>
                <a:tab pos="447675" algn="l"/>
              </a:tabLst>
            </a:pPr>
            <a:endParaRPr lang="de-DE" altLang="pt-PT"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47662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24001" y="764704"/>
            <a:ext cx="6912296" cy="1077218"/>
          </a:xfrm>
          <a:prstGeom prst="rect">
            <a:avLst/>
          </a:prstGeom>
          <a:noFill/>
        </p:spPr>
        <p:txBody>
          <a:bodyPr wrap="square" rtlCol="0">
            <a:spAutoFit/>
          </a:bodyPr>
          <a:lstStyle/>
          <a:p>
            <a:r>
              <a:rPr lang="de-DE" altLang="pt-PT" sz="3200" b="1" dirty="0" smtClean="0">
                <a:effectLst>
                  <a:outerShdw blurRad="38100" dist="38100" dir="2700000" algn="tl">
                    <a:srgbClr val="FFFFFF"/>
                  </a:outerShdw>
                </a:effectLst>
              </a:rPr>
              <a:t>Arthroseernährung, Bienenprodukte schonend lagern</a:t>
            </a:r>
            <a:endParaRPr lang="de-DE" altLang="pt-PT" sz="2800" b="1" dirty="0" smtClean="0">
              <a:effectLst>
                <a:outerShdw blurRad="38100" dist="38100" dir="2700000" algn="tl">
                  <a:srgbClr val="FFFFFF"/>
                </a:outerShdw>
              </a:effectLst>
            </a:endParaRPr>
          </a:p>
        </p:txBody>
      </p:sp>
      <p:sp>
        <p:nvSpPr>
          <p:cNvPr id="2" name="Foliennummernplatzhalter 1"/>
          <p:cNvSpPr>
            <a:spLocks noGrp="1"/>
          </p:cNvSpPr>
          <p:nvPr>
            <p:ph type="sldNum" sz="quarter" idx="12"/>
          </p:nvPr>
        </p:nvSpPr>
        <p:spPr/>
        <p:txBody>
          <a:bodyPr/>
          <a:lstStyle/>
          <a:p>
            <a:fld id="{EFED3CB9-049B-4F4F-82D1-8A95299C975C}" type="slidenum">
              <a:rPr lang="en-US" smtClean="0"/>
              <a:pPr/>
              <a:t>52</a:t>
            </a:fld>
            <a:endParaRPr lang="en-US" dirty="0"/>
          </a:p>
        </p:txBody>
      </p:sp>
      <p:sp>
        <p:nvSpPr>
          <p:cNvPr id="5" name="Ellipse 4"/>
          <p:cNvSpPr/>
          <p:nvPr/>
        </p:nvSpPr>
        <p:spPr>
          <a:xfrm>
            <a:off x="7740352" y="1669784"/>
            <a:ext cx="1368152"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UG 1, 3, 5</a:t>
            </a:r>
            <a:endParaRPr lang="de-DE" sz="1200" dirty="0"/>
          </a:p>
        </p:txBody>
      </p:sp>
      <p:sp>
        <p:nvSpPr>
          <p:cNvPr id="3" name="Rechteck 2"/>
          <p:cNvSpPr/>
          <p:nvPr/>
        </p:nvSpPr>
        <p:spPr>
          <a:xfrm>
            <a:off x="324000" y="2132856"/>
            <a:ext cx="8496471" cy="4616648"/>
          </a:xfrm>
          <a:prstGeom prst="rect">
            <a:avLst/>
          </a:prstGeom>
        </p:spPr>
        <p:txBody>
          <a:bodyPr wrap="square">
            <a:spAutoFit/>
          </a:bodyPr>
          <a:lstStyle/>
          <a:p>
            <a:pPr algn="just"/>
            <a:r>
              <a:rPr lang="de-DE" sz="1400" dirty="0">
                <a:solidFill>
                  <a:schemeClr val="bg1"/>
                </a:solidFill>
              </a:rPr>
              <a:t>Da viele Konsumenten von Bienenprodukten nicht genügend über die Lagerung dieser Produkte wissen, habe ich ein kurzes </a:t>
            </a:r>
            <a:r>
              <a:rPr lang="de-DE" sz="1400" dirty="0" smtClean="0">
                <a:solidFill>
                  <a:schemeClr val="bg1"/>
                </a:solidFill>
              </a:rPr>
              <a:t>Merkfolie </a:t>
            </a:r>
            <a:r>
              <a:rPr lang="de-DE" sz="1400" dirty="0">
                <a:solidFill>
                  <a:schemeClr val="bg1"/>
                </a:solidFill>
              </a:rPr>
              <a:t>erstellt</a:t>
            </a:r>
            <a:r>
              <a:rPr lang="de-DE" sz="1400" dirty="0" smtClean="0">
                <a:solidFill>
                  <a:schemeClr val="bg1"/>
                </a:solidFill>
              </a:rPr>
              <a:t>. Bienenprodukte </a:t>
            </a:r>
            <a:r>
              <a:rPr lang="de-DE" sz="1400" dirty="0">
                <a:solidFill>
                  <a:schemeClr val="bg1"/>
                </a:solidFill>
              </a:rPr>
              <a:t>sind Lebensmittel – notwendige Lagerung und Konservierung</a:t>
            </a:r>
            <a:r>
              <a:rPr lang="de-DE" sz="1400" dirty="0" smtClean="0">
                <a:solidFill>
                  <a:schemeClr val="bg1"/>
                </a:solidFill>
              </a:rPr>
              <a:t>:</a:t>
            </a:r>
            <a:endParaRPr lang="de-DE" sz="1400" dirty="0">
              <a:solidFill>
                <a:schemeClr val="bg1"/>
              </a:solidFill>
            </a:endParaRPr>
          </a:p>
          <a:p>
            <a:pPr algn="just"/>
            <a:r>
              <a:rPr lang="de-DE" sz="1400" dirty="0">
                <a:solidFill>
                  <a:schemeClr val="bg1"/>
                </a:solidFill>
              </a:rPr>
              <a:t>Grundsätzlich sind Bienenprodukte, licht-, sauerstoff-, wasser- und hitzeempfindlich.</a:t>
            </a:r>
          </a:p>
          <a:p>
            <a:pPr algn="just"/>
            <a:endParaRPr lang="de-DE" sz="1400" dirty="0">
              <a:solidFill>
                <a:schemeClr val="bg1"/>
              </a:solidFill>
            </a:endParaRPr>
          </a:p>
          <a:p>
            <a:pPr algn="just"/>
            <a:r>
              <a:rPr lang="de-DE" sz="1400" dirty="0">
                <a:solidFill>
                  <a:schemeClr val="bg1"/>
                </a:solidFill>
              </a:rPr>
              <a:t>Daher sind Bienenprodukte kühl, trocken und dunkel zu lagern. Ansonsten verlieren sie innerhalb weniger Wochen viele Nährstoffe, können wie Honig bei einem Wassergehalt von über 17% in Gärung übergehen oder verderben wie Gelee Royal und Apilarnil innerhalb von 1-3 Tagen!</a:t>
            </a:r>
          </a:p>
          <a:p>
            <a:pPr algn="just"/>
            <a:endParaRPr lang="de-DE" sz="1400" dirty="0">
              <a:solidFill>
                <a:schemeClr val="bg1"/>
              </a:solidFill>
            </a:endParaRPr>
          </a:p>
          <a:p>
            <a:pPr algn="just" defTabSz="747713"/>
            <a:r>
              <a:rPr lang="de-DE" sz="1400" dirty="0">
                <a:solidFill>
                  <a:schemeClr val="bg1"/>
                </a:solidFill>
              </a:rPr>
              <a:t>Honig: 	</a:t>
            </a:r>
            <a:r>
              <a:rPr lang="de-DE" sz="1400" dirty="0" smtClean="0">
                <a:solidFill>
                  <a:schemeClr val="bg1"/>
                </a:solidFill>
              </a:rPr>
              <a:t>		kühl</a:t>
            </a:r>
            <a:r>
              <a:rPr lang="de-DE" sz="1400" dirty="0">
                <a:solidFill>
                  <a:schemeClr val="bg1"/>
                </a:solidFill>
              </a:rPr>
              <a:t>, trocken und dunkel, (Keller) nicht über 42°C erwärmen (Tee), </a:t>
            </a:r>
            <a:r>
              <a:rPr lang="de-DE" sz="1400" dirty="0" smtClean="0">
                <a:solidFill>
                  <a:schemeClr val="bg1"/>
                </a:solidFill>
              </a:rPr>
              <a:t>				sonst </a:t>
            </a:r>
            <a:r>
              <a:rPr lang="de-DE" sz="1400" dirty="0">
                <a:solidFill>
                  <a:schemeClr val="bg1"/>
                </a:solidFill>
              </a:rPr>
              <a:t>gehen die wertvollen </a:t>
            </a:r>
            <a:r>
              <a:rPr lang="de-DE" sz="1400" dirty="0" smtClean="0">
                <a:solidFill>
                  <a:schemeClr val="bg1"/>
                </a:solidFill>
              </a:rPr>
              <a:t>vorhandenen </a:t>
            </a:r>
            <a:r>
              <a:rPr lang="de-DE" sz="1400" dirty="0">
                <a:solidFill>
                  <a:schemeClr val="bg1"/>
                </a:solidFill>
              </a:rPr>
              <a:t>Enzyme verloren</a:t>
            </a:r>
          </a:p>
          <a:p>
            <a:pPr algn="just" defTabSz="747713"/>
            <a:r>
              <a:rPr lang="de-DE" sz="1400" dirty="0">
                <a:solidFill>
                  <a:schemeClr val="bg1"/>
                </a:solidFill>
              </a:rPr>
              <a:t>Bienenwachs:		</a:t>
            </a:r>
            <a:r>
              <a:rPr lang="de-DE" sz="1400" dirty="0" smtClean="0">
                <a:solidFill>
                  <a:schemeClr val="bg1"/>
                </a:solidFill>
              </a:rPr>
              <a:t>kühl</a:t>
            </a:r>
            <a:r>
              <a:rPr lang="de-DE" sz="1400" dirty="0">
                <a:solidFill>
                  <a:schemeClr val="bg1"/>
                </a:solidFill>
              </a:rPr>
              <a:t>, trocken und dunkel (Keller)</a:t>
            </a:r>
          </a:p>
          <a:p>
            <a:pPr algn="just" defTabSz="747713"/>
            <a:r>
              <a:rPr lang="de-DE" sz="1400" dirty="0" smtClean="0">
                <a:solidFill>
                  <a:schemeClr val="bg1"/>
                </a:solidFill>
              </a:rPr>
              <a:t>Pollen/Bienenbrot:</a:t>
            </a:r>
            <a:r>
              <a:rPr lang="de-DE" sz="1400" dirty="0">
                <a:solidFill>
                  <a:schemeClr val="bg1"/>
                </a:solidFill>
              </a:rPr>
              <a:t>	</a:t>
            </a:r>
            <a:r>
              <a:rPr lang="de-DE" sz="1400" dirty="0" smtClean="0">
                <a:solidFill>
                  <a:schemeClr val="bg1"/>
                </a:solidFill>
              </a:rPr>
              <a:t>gefroren </a:t>
            </a:r>
            <a:r>
              <a:rPr lang="de-DE" sz="1400" dirty="0">
                <a:solidFill>
                  <a:schemeClr val="bg1"/>
                </a:solidFill>
              </a:rPr>
              <a:t>bei -18°C bis -27°C</a:t>
            </a:r>
          </a:p>
          <a:p>
            <a:pPr algn="just" defTabSz="747713"/>
            <a:r>
              <a:rPr lang="de-DE" sz="1400" dirty="0">
                <a:solidFill>
                  <a:schemeClr val="bg1"/>
                </a:solidFill>
              </a:rPr>
              <a:t>			</a:t>
            </a:r>
            <a:r>
              <a:rPr lang="de-DE" sz="1400" dirty="0" smtClean="0">
                <a:solidFill>
                  <a:schemeClr val="bg1"/>
                </a:solidFill>
              </a:rPr>
              <a:t>kurzfristig </a:t>
            </a:r>
            <a:r>
              <a:rPr lang="de-DE" sz="1400" dirty="0">
                <a:solidFill>
                  <a:schemeClr val="bg1"/>
                </a:solidFill>
              </a:rPr>
              <a:t>für Tage auch im Kühlschrank</a:t>
            </a:r>
          </a:p>
          <a:p>
            <a:pPr algn="just" defTabSz="747713"/>
            <a:r>
              <a:rPr lang="de-DE" sz="1400" dirty="0" err="1" smtClean="0">
                <a:solidFill>
                  <a:schemeClr val="bg1"/>
                </a:solidFill>
              </a:rPr>
              <a:t>Gelée</a:t>
            </a:r>
            <a:r>
              <a:rPr lang="de-DE" sz="1400" dirty="0" smtClean="0">
                <a:solidFill>
                  <a:schemeClr val="bg1"/>
                </a:solidFill>
              </a:rPr>
              <a:t> </a:t>
            </a:r>
            <a:r>
              <a:rPr lang="de-DE" sz="1400" dirty="0">
                <a:solidFill>
                  <a:schemeClr val="bg1"/>
                </a:solidFill>
              </a:rPr>
              <a:t>Royal:		</a:t>
            </a:r>
            <a:r>
              <a:rPr lang="de-DE" sz="1400" dirty="0" smtClean="0">
                <a:solidFill>
                  <a:schemeClr val="bg1"/>
                </a:solidFill>
              </a:rPr>
              <a:t>gefroren </a:t>
            </a:r>
            <a:r>
              <a:rPr lang="de-DE" sz="1400" dirty="0">
                <a:solidFill>
                  <a:schemeClr val="bg1"/>
                </a:solidFill>
              </a:rPr>
              <a:t>bei -18°C bis -27°C</a:t>
            </a:r>
          </a:p>
          <a:p>
            <a:pPr algn="just" defTabSz="747713"/>
            <a:r>
              <a:rPr lang="de-DE" sz="1400" dirty="0">
                <a:solidFill>
                  <a:schemeClr val="bg1"/>
                </a:solidFill>
              </a:rPr>
              <a:t>Apilarnil:			gefroren bei -18°C bis -27°C</a:t>
            </a:r>
          </a:p>
          <a:p>
            <a:pPr algn="just" defTabSz="747713"/>
            <a:r>
              <a:rPr lang="de-DE" sz="1400" dirty="0" err="1">
                <a:solidFill>
                  <a:schemeClr val="bg1"/>
                </a:solidFill>
              </a:rPr>
              <a:t>Propolis</a:t>
            </a:r>
            <a:r>
              <a:rPr lang="de-DE" sz="1400" dirty="0">
                <a:solidFill>
                  <a:schemeClr val="bg1"/>
                </a:solidFill>
              </a:rPr>
              <a:t> als Pulver: 	gefroren bei -18°C bis -27°C</a:t>
            </a:r>
          </a:p>
          <a:p>
            <a:pPr algn="just" defTabSz="747713"/>
            <a:r>
              <a:rPr lang="de-DE" sz="1400" dirty="0" err="1">
                <a:solidFill>
                  <a:schemeClr val="bg1"/>
                </a:solidFill>
              </a:rPr>
              <a:t>Propolistinktur</a:t>
            </a:r>
            <a:r>
              <a:rPr lang="de-DE" sz="1400" dirty="0">
                <a:solidFill>
                  <a:schemeClr val="bg1"/>
                </a:solidFill>
              </a:rPr>
              <a:t> </a:t>
            </a:r>
            <a:r>
              <a:rPr lang="de-DE" sz="1400" dirty="0" smtClean="0">
                <a:solidFill>
                  <a:schemeClr val="bg1"/>
                </a:solidFill>
              </a:rPr>
              <a:t>in</a:t>
            </a:r>
          </a:p>
          <a:p>
            <a:pPr algn="just" defTabSz="747713"/>
            <a:r>
              <a:rPr lang="de-DE" sz="1400" dirty="0" smtClean="0">
                <a:solidFill>
                  <a:schemeClr val="bg1"/>
                </a:solidFill>
              </a:rPr>
              <a:t>Wasser/Ethanol</a:t>
            </a:r>
            <a:r>
              <a:rPr lang="de-DE" sz="1400" dirty="0">
                <a:solidFill>
                  <a:schemeClr val="bg1"/>
                </a:solidFill>
              </a:rPr>
              <a:t>:	</a:t>
            </a:r>
            <a:r>
              <a:rPr lang="de-DE" sz="1400" dirty="0" smtClean="0">
                <a:solidFill>
                  <a:schemeClr val="bg1"/>
                </a:solidFill>
              </a:rPr>
              <a:t>	kühl </a:t>
            </a:r>
            <a:r>
              <a:rPr lang="de-DE" sz="1400" dirty="0">
                <a:solidFill>
                  <a:schemeClr val="bg1"/>
                </a:solidFill>
              </a:rPr>
              <a:t>und dunkel (Keller)</a:t>
            </a:r>
          </a:p>
          <a:p>
            <a:pPr algn="just"/>
            <a:endParaRPr lang="de-DE" sz="1400" dirty="0">
              <a:solidFill>
                <a:schemeClr val="bg1"/>
              </a:solidFill>
            </a:endParaRPr>
          </a:p>
          <a:p>
            <a:pPr algn="just"/>
            <a:r>
              <a:rPr lang="de-DE" sz="1400" dirty="0">
                <a:solidFill>
                  <a:schemeClr val="bg1"/>
                </a:solidFill>
              </a:rPr>
              <a:t>Honigmischung mit Propolis, Gelee Royal und Pollen langfristig im Kühlschrank lagern. </a:t>
            </a:r>
          </a:p>
        </p:txBody>
      </p:sp>
    </p:spTree>
    <p:extLst>
      <p:ext uri="{BB962C8B-B14F-4D97-AF65-F5344CB8AC3E}">
        <p14:creationId xmlns:p14="http://schemas.microsoft.com/office/powerpoint/2010/main" val="1263349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24000" y="818709"/>
            <a:ext cx="7321235" cy="954107"/>
          </a:xfrm>
          <a:prstGeom prst="rect">
            <a:avLst/>
          </a:prstGeom>
          <a:noFill/>
        </p:spPr>
        <p:txBody>
          <a:bodyPr wrap="none" rtlCol="0">
            <a:spAutoFit/>
          </a:bodyPr>
          <a:lstStyle/>
          <a:p>
            <a:r>
              <a:rPr lang="de-DE" altLang="pt-PT" sz="2800" b="1" dirty="0" smtClean="0">
                <a:effectLst>
                  <a:outerShdw blurRad="38100" dist="38100" dir="2700000" algn="tl">
                    <a:srgbClr val="FFFFFF"/>
                  </a:outerShdw>
                </a:effectLst>
              </a:rPr>
              <a:t>Arthrosestoffwechsel, Schmerzprophylaxe</a:t>
            </a:r>
            <a:endParaRPr lang="de-DE" altLang="pt-PT" sz="2800" b="1" dirty="0">
              <a:effectLst>
                <a:outerShdw blurRad="38100" dist="38100" dir="2700000" algn="tl">
                  <a:srgbClr val="FFFFFF"/>
                </a:outerShdw>
              </a:effectLst>
            </a:endParaRPr>
          </a:p>
          <a:p>
            <a:r>
              <a:rPr lang="de-DE" altLang="pt-PT" sz="2800" b="1" dirty="0" smtClean="0">
                <a:effectLst>
                  <a:outerShdw blurRad="38100" dist="38100" dir="2700000" algn="tl">
                    <a:srgbClr val="FFFFFF"/>
                  </a:outerShdw>
                </a:effectLst>
              </a:rPr>
              <a:t>Schlangen- und Bienengiftcremen</a:t>
            </a:r>
            <a:endParaRPr lang="pt-PT" sz="2800" dirty="0"/>
          </a:p>
        </p:txBody>
      </p:sp>
      <p:sp>
        <p:nvSpPr>
          <p:cNvPr id="2" name="Foliennummernplatzhalter 1"/>
          <p:cNvSpPr>
            <a:spLocks noGrp="1"/>
          </p:cNvSpPr>
          <p:nvPr>
            <p:ph type="sldNum" sz="quarter" idx="12"/>
          </p:nvPr>
        </p:nvSpPr>
        <p:spPr/>
        <p:txBody>
          <a:bodyPr/>
          <a:lstStyle/>
          <a:p>
            <a:fld id="{EFED3CB9-049B-4F4F-82D1-8A95299C975C}" type="slidenum">
              <a:rPr lang="en-US" smtClean="0"/>
              <a:pPr/>
              <a:t>53</a:t>
            </a:fld>
            <a:endParaRPr lang="en-US" dirty="0"/>
          </a:p>
        </p:txBody>
      </p:sp>
      <p:pic>
        <p:nvPicPr>
          <p:cNvPr id="5" name="Grafik 4"/>
          <p:cNvPicPr>
            <a:picLocks noChangeAspect="1"/>
          </p:cNvPicPr>
          <p:nvPr/>
        </p:nvPicPr>
        <p:blipFill>
          <a:blip r:embed="rId2"/>
          <a:stretch>
            <a:fillRect/>
          </a:stretch>
        </p:blipFill>
        <p:spPr>
          <a:xfrm>
            <a:off x="443970" y="2383858"/>
            <a:ext cx="2016224" cy="937983"/>
          </a:xfrm>
          <a:prstGeom prst="rect">
            <a:avLst/>
          </a:prstGeom>
        </p:spPr>
      </p:pic>
      <p:pic>
        <p:nvPicPr>
          <p:cNvPr id="6" name="Grafik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15816" y="2957526"/>
            <a:ext cx="1919999" cy="1728192"/>
          </a:xfrm>
          <a:prstGeom prst="rect">
            <a:avLst/>
          </a:prstGeom>
        </p:spPr>
      </p:pic>
      <p:pic>
        <p:nvPicPr>
          <p:cNvPr id="7" name="Grafik 6"/>
          <p:cNvPicPr>
            <a:picLocks noChangeAspect="1"/>
          </p:cNvPicPr>
          <p:nvPr/>
        </p:nvPicPr>
        <p:blipFill>
          <a:blip r:embed="rId4"/>
          <a:stretch>
            <a:fillRect/>
          </a:stretch>
        </p:blipFill>
        <p:spPr>
          <a:xfrm>
            <a:off x="7164288" y="4725144"/>
            <a:ext cx="1133954" cy="1725318"/>
          </a:xfrm>
          <a:prstGeom prst="rect">
            <a:avLst/>
          </a:prstGeom>
        </p:spPr>
      </p:pic>
      <p:pic>
        <p:nvPicPr>
          <p:cNvPr id="1026" name="Picture 2" descr="https://eveline24.de/media/catalog/product/cache/4/small_image/420x/602f0fa2c1f0d1ba5e241f914e856ff9/j/i/jivikost-biene.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287844" y="3717032"/>
            <a:ext cx="1228372" cy="2160241"/>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p:cNvPicPr>
            <a:picLocks noChangeAspect="1"/>
          </p:cNvPicPr>
          <p:nvPr/>
        </p:nvPicPr>
        <p:blipFill rotWithShape="1">
          <a:blip r:embed="rId6" cstate="screen">
            <a:extLst>
              <a:ext uri="{28A0092B-C50C-407E-A947-70E740481C1C}">
                <a14:useLocalDpi xmlns:a14="http://schemas.microsoft.com/office/drawing/2010/main"/>
              </a:ext>
            </a:extLst>
          </a:blip>
          <a:srcRect l="14838" t="25306" r="13240" b="34805"/>
          <a:stretch/>
        </p:blipFill>
        <p:spPr>
          <a:xfrm>
            <a:off x="635455" y="4940953"/>
            <a:ext cx="2496385" cy="1164980"/>
          </a:xfrm>
          <a:prstGeom prst="rect">
            <a:avLst/>
          </a:prstGeom>
        </p:spPr>
      </p:pic>
      <p:sp>
        <p:nvSpPr>
          <p:cNvPr id="9" name="Ellipse 8"/>
          <p:cNvSpPr/>
          <p:nvPr/>
        </p:nvSpPr>
        <p:spPr>
          <a:xfrm>
            <a:off x="8040487" y="1669784"/>
            <a:ext cx="773900"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UG 3</a:t>
            </a:r>
            <a:endParaRPr lang="de-DE" sz="1200" dirty="0"/>
          </a:p>
        </p:txBody>
      </p:sp>
    </p:spTree>
    <p:extLst>
      <p:ext uri="{BB962C8B-B14F-4D97-AF65-F5344CB8AC3E}">
        <p14:creationId xmlns:p14="http://schemas.microsoft.com/office/powerpoint/2010/main" val="15964818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24000" y="975456"/>
            <a:ext cx="7356501" cy="584775"/>
          </a:xfrm>
          <a:prstGeom prst="rect">
            <a:avLst/>
          </a:prstGeom>
          <a:noFill/>
        </p:spPr>
        <p:txBody>
          <a:bodyPr wrap="none" rtlCol="0">
            <a:spAutoFit/>
          </a:bodyPr>
          <a:lstStyle/>
          <a:p>
            <a:r>
              <a:rPr lang="de-DE" altLang="pt-PT" sz="3200" b="1" dirty="0" err="1" smtClean="0">
                <a:effectLst>
                  <a:outerShdw blurRad="38100" dist="38100" dir="2700000" algn="tl">
                    <a:srgbClr val="FFFFFF"/>
                  </a:outerShdw>
                </a:effectLst>
              </a:rPr>
              <a:t>Nahrungs</a:t>
            </a:r>
            <a:r>
              <a:rPr lang="de-DE" altLang="pt-PT" sz="3200" b="1" dirty="0" smtClean="0">
                <a:effectLst>
                  <a:outerShdw blurRad="38100" dist="38100" dir="2700000" algn="tl">
                    <a:srgbClr val="FFFFFF"/>
                  </a:outerShdw>
                </a:effectLst>
              </a:rPr>
              <a:t>(</a:t>
            </a:r>
            <a:r>
              <a:rPr lang="de-DE" altLang="pt-PT" sz="3200" b="1" dirty="0" err="1" smtClean="0">
                <a:effectLst>
                  <a:outerShdw blurRad="38100" dist="38100" dir="2700000" algn="tl">
                    <a:srgbClr val="FFFFFF"/>
                  </a:outerShdw>
                </a:effectLst>
              </a:rPr>
              <a:t>ergänzungs</a:t>
            </a:r>
            <a:r>
              <a:rPr lang="de-DE" altLang="pt-PT" sz="3200" b="1" dirty="0" smtClean="0">
                <a:effectLst>
                  <a:outerShdw blurRad="38100" dist="38100" dir="2700000" algn="tl">
                    <a:srgbClr val="FFFFFF"/>
                  </a:outerShdw>
                </a:effectLst>
              </a:rPr>
              <a:t>)mittel Rheuma</a:t>
            </a:r>
            <a:r>
              <a:rPr lang="de-DE" altLang="pt-PT" sz="2800" b="1" dirty="0" smtClean="0">
                <a:effectLst>
                  <a:outerShdw blurRad="38100" dist="38100" dir="2700000" algn="tl">
                    <a:srgbClr val="FFFFFF"/>
                  </a:outerShdw>
                </a:effectLst>
              </a:rPr>
              <a:t> </a:t>
            </a:r>
          </a:p>
        </p:txBody>
      </p:sp>
      <p:sp>
        <p:nvSpPr>
          <p:cNvPr id="2" name="Foliennummernplatzhalter 1"/>
          <p:cNvSpPr>
            <a:spLocks noGrp="1"/>
          </p:cNvSpPr>
          <p:nvPr>
            <p:ph type="sldNum" sz="quarter" idx="12"/>
          </p:nvPr>
        </p:nvSpPr>
        <p:spPr/>
        <p:txBody>
          <a:bodyPr/>
          <a:lstStyle/>
          <a:p>
            <a:fld id="{EFED3CB9-049B-4F4F-82D1-8A95299C975C}" type="slidenum">
              <a:rPr lang="en-US" smtClean="0"/>
              <a:pPr/>
              <a:t>54</a:t>
            </a:fld>
            <a:endParaRPr lang="en-US" dirty="0"/>
          </a:p>
        </p:txBody>
      </p:sp>
      <p:sp>
        <p:nvSpPr>
          <p:cNvPr id="13" name="Rectangle 3"/>
          <p:cNvSpPr txBox="1">
            <a:spLocks noChangeArrowheads="1"/>
          </p:cNvSpPr>
          <p:nvPr/>
        </p:nvSpPr>
        <p:spPr>
          <a:xfrm>
            <a:off x="395536" y="2204864"/>
            <a:ext cx="4248472" cy="453650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lvl="0"/>
            <a:r>
              <a:rPr lang="de-DE" sz="1800" b="1" dirty="0" smtClean="0">
                <a:solidFill>
                  <a:schemeClr val="bg1"/>
                </a:solidFill>
              </a:rPr>
              <a:t>Alpha-</a:t>
            </a:r>
            <a:r>
              <a:rPr lang="de-DE" sz="1800" b="1" dirty="0" err="1" smtClean="0">
                <a:solidFill>
                  <a:schemeClr val="bg1"/>
                </a:solidFill>
              </a:rPr>
              <a:t>Linolensäure</a:t>
            </a:r>
            <a:endParaRPr lang="de-DE" sz="1800" dirty="0">
              <a:solidFill>
                <a:schemeClr val="bg1"/>
              </a:solidFill>
            </a:endParaRPr>
          </a:p>
          <a:p>
            <a:pPr lvl="0"/>
            <a:r>
              <a:rPr lang="de-DE" sz="1800" b="1" dirty="0">
                <a:solidFill>
                  <a:schemeClr val="bg1"/>
                </a:solidFill>
              </a:rPr>
              <a:t>Apipunktur</a:t>
            </a:r>
            <a:endParaRPr lang="de-DE" sz="1800" dirty="0">
              <a:solidFill>
                <a:schemeClr val="bg1"/>
              </a:solidFill>
            </a:endParaRPr>
          </a:p>
          <a:p>
            <a:pPr lvl="0"/>
            <a:r>
              <a:rPr lang="de-DE" sz="1800" b="1" dirty="0">
                <a:solidFill>
                  <a:schemeClr val="bg1"/>
                </a:solidFill>
              </a:rPr>
              <a:t>ausreichend Trinken (mindestens 2 Liter täglich)</a:t>
            </a:r>
            <a:endParaRPr lang="de-DE" sz="1800" dirty="0">
              <a:solidFill>
                <a:schemeClr val="bg1"/>
              </a:solidFill>
            </a:endParaRPr>
          </a:p>
          <a:p>
            <a:pPr lvl="0"/>
            <a:r>
              <a:rPr lang="de-DE" sz="1800" b="1" dirty="0">
                <a:solidFill>
                  <a:schemeClr val="bg1"/>
                </a:solidFill>
              </a:rPr>
              <a:t>basische Ernährung</a:t>
            </a:r>
            <a:endParaRPr lang="de-DE" sz="1800" dirty="0">
              <a:solidFill>
                <a:schemeClr val="bg1"/>
              </a:solidFill>
            </a:endParaRPr>
          </a:p>
          <a:p>
            <a:pPr lvl="0"/>
            <a:r>
              <a:rPr lang="de-DE" sz="1800" b="1" dirty="0" smtClean="0">
                <a:solidFill>
                  <a:schemeClr val="bg1"/>
                </a:solidFill>
              </a:rPr>
              <a:t>Preiselbeeren</a:t>
            </a:r>
            <a:r>
              <a:rPr lang="de-DE" sz="1800" b="1" dirty="0">
                <a:solidFill>
                  <a:schemeClr val="bg1"/>
                </a:solidFill>
              </a:rPr>
              <a:t>, Erdbeeren, </a:t>
            </a:r>
            <a:r>
              <a:rPr lang="de-DE" sz="1800" b="1" dirty="0" smtClean="0">
                <a:solidFill>
                  <a:schemeClr val="bg1"/>
                </a:solidFill>
              </a:rPr>
              <a:t>Heidelbeeren</a:t>
            </a:r>
            <a:r>
              <a:rPr lang="de-DE" sz="1800" b="1" dirty="0">
                <a:solidFill>
                  <a:schemeClr val="bg1"/>
                </a:solidFill>
              </a:rPr>
              <a:t>, Johannisbeeren, Brombeeren, Himbeeren… </a:t>
            </a:r>
            <a:endParaRPr lang="de-DE" sz="1800" dirty="0">
              <a:solidFill>
                <a:schemeClr val="bg1"/>
              </a:solidFill>
            </a:endParaRPr>
          </a:p>
          <a:p>
            <a:pPr lvl="0"/>
            <a:r>
              <a:rPr lang="de-DE" sz="1800" b="1" dirty="0">
                <a:solidFill>
                  <a:schemeClr val="bg1"/>
                </a:solidFill>
              </a:rPr>
              <a:t>Bienengiftsalbe</a:t>
            </a:r>
            <a:endParaRPr lang="de-DE" sz="1800" dirty="0">
              <a:solidFill>
                <a:schemeClr val="bg1"/>
              </a:solidFill>
            </a:endParaRPr>
          </a:p>
          <a:p>
            <a:pPr lvl="0"/>
            <a:r>
              <a:rPr lang="de-DE" sz="1800" b="1" dirty="0">
                <a:solidFill>
                  <a:schemeClr val="bg1"/>
                </a:solidFill>
              </a:rPr>
              <a:t>Enzymtherapie mit </a:t>
            </a:r>
            <a:r>
              <a:rPr lang="de-DE" sz="1800" b="1" dirty="0" err="1">
                <a:solidFill>
                  <a:schemeClr val="bg1"/>
                </a:solidFill>
              </a:rPr>
              <a:t>Papain</a:t>
            </a:r>
            <a:r>
              <a:rPr lang="de-DE" sz="1800" b="1" dirty="0">
                <a:solidFill>
                  <a:schemeClr val="bg1"/>
                </a:solidFill>
              </a:rPr>
              <a:t>, Trypsin und </a:t>
            </a:r>
            <a:r>
              <a:rPr lang="de-DE" sz="1800" b="1" dirty="0" err="1">
                <a:solidFill>
                  <a:schemeClr val="bg1"/>
                </a:solidFill>
              </a:rPr>
              <a:t>Chymotrypsin</a:t>
            </a:r>
            <a:endParaRPr lang="de-DE" sz="1800" dirty="0">
              <a:solidFill>
                <a:schemeClr val="bg1"/>
              </a:solidFill>
            </a:endParaRPr>
          </a:p>
          <a:p>
            <a:pPr lvl="0"/>
            <a:r>
              <a:rPr lang="de-DE" sz="1800" b="1" dirty="0">
                <a:solidFill>
                  <a:schemeClr val="bg1"/>
                </a:solidFill>
              </a:rPr>
              <a:t>Gelée </a:t>
            </a:r>
            <a:r>
              <a:rPr lang="de-DE" sz="1800" b="1" dirty="0" smtClean="0">
                <a:solidFill>
                  <a:schemeClr val="bg1"/>
                </a:solidFill>
              </a:rPr>
              <a:t>Royal, Honig (</a:t>
            </a:r>
            <a:r>
              <a:rPr lang="de-DE" sz="1800" b="1" dirty="0">
                <a:solidFill>
                  <a:schemeClr val="bg1"/>
                </a:solidFill>
              </a:rPr>
              <a:t>Bor</a:t>
            </a:r>
            <a:r>
              <a:rPr lang="de-DE" sz="1800" b="1" dirty="0" smtClean="0">
                <a:solidFill>
                  <a:schemeClr val="bg1"/>
                </a:solidFill>
              </a:rPr>
              <a:t>), Pollen, Propolis</a:t>
            </a:r>
            <a:endParaRPr lang="de-DE" sz="1800" dirty="0">
              <a:solidFill>
                <a:schemeClr val="bg1"/>
              </a:solidFill>
            </a:endParaRPr>
          </a:p>
          <a:p>
            <a:pPr lvl="0"/>
            <a:r>
              <a:rPr lang="de-DE" sz="1800" b="1" dirty="0">
                <a:solidFill>
                  <a:schemeClr val="bg1"/>
                </a:solidFill>
              </a:rPr>
              <a:t>Gerstengras</a:t>
            </a:r>
            <a:endParaRPr lang="de-DE" sz="1800" dirty="0">
              <a:solidFill>
                <a:schemeClr val="bg1"/>
              </a:solidFill>
            </a:endParaRPr>
          </a:p>
          <a:p>
            <a:pPr lvl="0"/>
            <a:r>
              <a:rPr lang="de-DE" sz="1800" b="1" dirty="0">
                <a:solidFill>
                  <a:schemeClr val="bg1"/>
                </a:solidFill>
              </a:rPr>
              <a:t>Grüntee</a:t>
            </a:r>
            <a:endParaRPr lang="de-DE" sz="1800" dirty="0">
              <a:solidFill>
                <a:schemeClr val="bg1"/>
              </a:solidFill>
            </a:endParaRPr>
          </a:p>
          <a:p>
            <a:pPr lvl="0"/>
            <a:r>
              <a:rPr lang="de-DE" sz="1800" b="1" dirty="0">
                <a:solidFill>
                  <a:schemeClr val="bg1"/>
                </a:solidFill>
              </a:rPr>
              <a:t>Hanföl (Omega 3 Fettsäuren)</a:t>
            </a:r>
            <a:endParaRPr lang="de-DE" sz="1800" dirty="0">
              <a:solidFill>
                <a:schemeClr val="bg1"/>
              </a:solidFill>
            </a:endParaRPr>
          </a:p>
          <a:p>
            <a:pPr lvl="0"/>
            <a:r>
              <a:rPr lang="de-DE" sz="1800" b="1" dirty="0" smtClean="0">
                <a:solidFill>
                  <a:schemeClr val="bg1"/>
                </a:solidFill>
              </a:rPr>
              <a:t>Kurkuma</a:t>
            </a:r>
            <a:endParaRPr lang="de-DE" sz="1800" dirty="0">
              <a:solidFill>
                <a:schemeClr val="bg1"/>
              </a:solidFill>
            </a:endParaRPr>
          </a:p>
          <a:p>
            <a:pPr lvl="0"/>
            <a:r>
              <a:rPr lang="de-DE" sz="1800" b="1" dirty="0">
                <a:solidFill>
                  <a:schemeClr val="bg1"/>
                </a:solidFill>
              </a:rPr>
              <a:t>Leinöl (Omega 3 Fettsäuren)</a:t>
            </a:r>
            <a:endParaRPr lang="de-DE" sz="1800" dirty="0">
              <a:solidFill>
                <a:schemeClr val="bg1"/>
              </a:solidFill>
            </a:endParaRPr>
          </a:p>
          <a:p>
            <a:pPr lvl="0"/>
            <a:r>
              <a:rPr lang="de-DE" sz="1800" b="1" dirty="0">
                <a:solidFill>
                  <a:schemeClr val="bg1"/>
                </a:solidFill>
              </a:rPr>
              <a:t>Magnesium</a:t>
            </a:r>
            <a:endParaRPr lang="de-DE" sz="1800" dirty="0">
              <a:solidFill>
                <a:schemeClr val="bg1"/>
              </a:solidFill>
            </a:endParaRPr>
          </a:p>
          <a:p>
            <a:pPr>
              <a:lnSpc>
                <a:spcPct val="200000"/>
              </a:lnSpc>
              <a:tabLst>
                <a:tab pos="447675" algn="l"/>
              </a:tabLst>
            </a:pPr>
            <a:endParaRPr lang="de-DE" sz="1600" dirty="0">
              <a:solidFill>
                <a:schemeClr val="bg1"/>
              </a:solidFill>
              <a:latin typeface="Arial" panose="020B0604020202020204" pitchFamily="34" charset="0"/>
              <a:cs typeface="Arial" panose="020B0604020202020204" pitchFamily="34" charset="0"/>
            </a:endParaRPr>
          </a:p>
          <a:p>
            <a:pPr>
              <a:lnSpc>
                <a:spcPct val="200000"/>
              </a:lnSpc>
              <a:tabLst>
                <a:tab pos="447675" algn="l"/>
              </a:tabLst>
            </a:pPr>
            <a:endParaRPr lang="de-DE" altLang="pt-PT" sz="1600" dirty="0">
              <a:solidFill>
                <a:schemeClr val="bg1"/>
              </a:solidFill>
              <a:latin typeface="Arial" panose="020B0604020202020204" pitchFamily="34" charset="0"/>
              <a:cs typeface="Arial" panose="020B0604020202020204" pitchFamily="34" charset="0"/>
            </a:endParaRPr>
          </a:p>
          <a:p>
            <a:pPr>
              <a:lnSpc>
                <a:spcPct val="200000"/>
              </a:lnSpc>
              <a:tabLst>
                <a:tab pos="447675" algn="l"/>
              </a:tabLst>
            </a:pPr>
            <a:endParaRPr lang="de-DE" altLang="pt-PT" sz="1600" dirty="0">
              <a:solidFill>
                <a:schemeClr val="bg1"/>
              </a:solidFill>
              <a:latin typeface="Arial" panose="020B0604020202020204" pitchFamily="34" charset="0"/>
              <a:cs typeface="Arial" panose="020B0604020202020204" pitchFamily="34" charset="0"/>
            </a:endParaRPr>
          </a:p>
          <a:p>
            <a:pPr>
              <a:lnSpc>
                <a:spcPct val="200000"/>
              </a:lnSpc>
              <a:tabLst>
                <a:tab pos="447675" algn="l"/>
              </a:tabLst>
            </a:pPr>
            <a:endParaRPr lang="de-DE" altLang="pt-PT" sz="1600" dirty="0">
              <a:solidFill>
                <a:schemeClr val="bg1"/>
              </a:solidFill>
              <a:latin typeface="Arial" panose="020B0604020202020204" pitchFamily="34" charset="0"/>
              <a:cs typeface="Arial" panose="020B0604020202020204" pitchFamily="34" charset="0"/>
            </a:endParaRPr>
          </a:p>
          <a:p>
            <a:pPr>
              <a:lnSpc>
                <a:spcPct val="200000"/>
              </a:lnSpc>
              <a:tabLst>
                <a:tab pos="447675" algn="l"/>
              </a:tabLst>
            </a:pPr>
            <a:endParaRPr lang="de-DE" altLang="pt-PT" sz="1600" dirty="0">
              <a:solidFill>
                <a:schemeClr val="bg1"/>
              </a:solidFill>
              <a:latin typeface="Arial" panose="020B0604020202020204" pitchFamily="34" charset="0"/>
              <a:cs typeface="Arial" panose="020B0604020202020204" pitchFamily="34" charset="0"/>
            </a:endParaRPr>
          </a:p>
          <a:p>
            <a:pPr>
              <a:lnSpc>
                <a:spcPct val="200000"/>
              </a:lnSpc>
              <a:tabLst>
                <a:tab pos="447675" algn="l"/>
              </a:tabLst>
            </a:pPr>
            <a:endParaRPr lang="de-DE" altLang="pt-PT" sz="1600" dirty="0">
              <a:solidFill>
                <a:schemeClr val="bg1"/>
              </a:solidFill>
              <a:latin typeface="Arial" panose="020B0604020202020204" pitchFamily="34" charset="0"/>
              <a:cs typeface="Arial" panose="020B0604020202020204" pitchFamily="34" charset="0"/>
            </a:endParaRPr>
          </a:p>
          <a:p>
            <a:pPr>
              <a:lnSpc>
                <a:spcPct val="200000"/>
              </a:lnSpc>
              <a:tabLst>
                <a:tab pos="447675" algn="l"/>
              </a:tabLst>
            </a:pPr>
            <a:endParaRPr lang="de-DE" sz="1600" dirty="0">
              <a:solidFill>
                <a:schemeClr val="bg1"/>
              </a:solidFill>
              <a:latin typeface="Arial" panose="020B0604020202020204" pitchFamily="34" charset="0"/>
              <a:cs typeface="Arial" panose="020B0604020202020204" pitchFamily="34" charset="0"/>
            </a:endParaRPr>
          </a:p>
          <a:p>
            <a:pPr>
              <a:lnSpc>
                <a:spcPct val="200000"/>
              </a:lnSpc>
              <a:tabLst>
                <a:tab pos="447675" algn="l"/>
              </a:tabLst>
            </a:pPr>
            <a:endParaRPr lang="de-DE" altLang="pt-PT" sz="1600" dirty="0">
              <a:solidFill>
                <a:schemeClr val="bg1"/>
              </a:solidFill>
              <a:latin typeface="Arial" panose="020B0604020202020204" pitchFamily="34" charset="0"/>
              <a:cs typeface="Arial" panose="020B0604020202020204" pitchFamily="34" charset="0"/>
            </a:endParaRPr>
          </a:p>
          <a:p>
            <a:pPr>
              <a:lnSpc>
                <a:spcPct val="200000"/>
              </a:lnSpc>
              <a:tabLst>
                <a:tab pos="447675" algn="l"/>
              </a:tabLst>
            </a:pPr>
            <a:endParaRPr lang="de-DE" altLang="pt-PT" sz="1600" dirty="0">
              <a:solidFill>
                <a:schemeClr val="bg1"/>
              </a:solidFill>
              <a:latin typeface="Arial" panose="020B0604020202020204" pitchFamily="34" charset="0"/>
              <a:cs typeface="Arial" panose="020B0604020202020204" pitchFamily="34" charset="0"/>
            </a:endParaRPr>
          </a:p>
          <a:p>
            <a:pPr>
              <a:lnSpc>
                <a:spcPct val="200000"/>
              </a:lnSpc>
              <a:tabLst>
                <a:tab pos="447675" algn="l"/>
              </a:tabLst>
            </a:pPr>
            <a:endParaRPr lang="de-DE" altLang="pt-PT" sz="1600" dirty="0" smtClean="0">
              <a:solidFill>
                <a:schemeClr val="bg1"/>
              </a:solidFill>
              <a:latin typeface="Arial" panose="020B0604020202020204" pitchFamily="34" charset="0"/>
              <a:cs typeface="Arial" panose="020B0604020202020204" pitchFamily="34" charset="0"/>
            </a:endParaRPr>
          </a:p>
        </p:txBody>
      </p:sp>
      <p:sp>
        <p:nvSpPr>
          <p:cNvPr id="18" name="Ellipse 17"/>
          <p:cNvSpPr/>
          <p:nvPr/>
        </p:nvSpPr>
        <p:spPr>
          <a:xfrm>
            <a:off x="8040487" y="1669784"/>
            <a:ext cx="773900"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UG 1</a:t>
            </a:r>
            <a:endParaRPr lang="de-DE" sz="1200" dirty="0"/>
          </a:p>
        </p:txBody>
      </p:sp>
      <p:sp>
        <p:nvSpPr>
          <p:cNvPr id="7" name="Rectangle 3"/>
          <p:cNvSpPr txBox="1">
            <a:spLocks noChangeArrowheads="1"/>
          </p:cNvSpPr>
          <p:nvPr/>
        </p:nvSpPr>
        <p:spPr>
          <a:xfrm>
            <a:off x="4788024" y="2200203"/>
            <a:ext cx="4032448" cy="453650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de-DE" sz="1400" b="1" dirty="0">
                <a:solidFill>
                  <a:schemeClr val="bg1"/>
                </a:solidFill>
              </a:rPr>
              <a:t>OPC</a:t>
            </a:r>
            <a:endParaRPr lang="de-DE" sz="1400" dirty="0">
              <a:solidFill>
                <a:schemeClr val="bg1"/>
              </a:solidFill>
            </a:endParaRPr>
          </a:p>
          <a:p>
            <a:pPr lvl="0"/>
            <a:r>
              <a:rPr lang="de-DE" sz="1400" b="1" dirty="0" smtClean="0">
                <a:solidFill>
                  <a:schemeClr val="bg1"/>
                </a:solidFill>
              </a:rPr>
              <a:t>Organischer </a:t>
            </a:r>
            <a:r>
              <a:rPr lang="de-DE" sz="1400" b="1" dirty="0">
                <a:solidFill>
                  <a:schemeClr val="bg1"/>
                </a:solidFill>
              </a:rPr>
              <a:t>Schwefel (MSM)</a:t>
            </a:r>
            <a:endParaRPr lang="de-DE" sz="1400" dirty="0">
              <a:solidFill>
                <a:schemeClr val="bg1"/>
              </a:solidFill>
            </a:endParaRPr>
          </a:p>
          <a:p>
            <a:pPr lvl="0"/>
            <a:r>
              <a:rPr lang="de-DE" sz="1400" b="1" dirty="0" smtClean="0">
                <a:solidFill>
                  <a:schemeClr val="bg1"/>
                </a:solidFill>
              </a:rPr>
              <a:t>Quercetin</a:t>
            </a:r>
            <a:endParaRPr lang="de-DE" sz="1400" dirty="0">
              <a:solidFill>
                <a:schemeClr val="bg1"/>
              </a:solidFill>
            </a:endParaRPr>
          </a:p>
          <a:p>
            <a:pPr lvl="0"/>
            <a:r>
              <a:rPr lang="de-DE" sz="1400" b="1" dirty="0">
                <a:solidFill>
                  <a:schemeClr val="bg1"/>
                </a:solidFill>
              </a:rPr>
              <a:t>Quitten (Bor)</a:t>
            </a:r>
            <a:endParaRPr lang="de-DE" sz="1400" dirty="0">
              <a:solidFill>
                <a:schemeClr val="bg1"/>
              </a:solidFill>
            </a:endParaRPr>
          </a:p>
          <a:p>
            <a:pPr lvl="0"/>
            <a:r>
              <a:rPr lang="de-DE" sz="1400" b="1" dirty="0">
                <a:solidFill>
                  <a:schemeClr val="bg1"/>
                </a:solidFill>
              </a:rPr>
              <a:t>regelmäßige körperliche Bewegung</a:t>
            </a:r>
            <a:endParaRPr lang="de-DE" sz="1400" dirty="0">
              <a:solidFill>
                <a:schemeClr val="bg1"/>
              </a:solidFill>
            </a:endParaRPr>
          </a:p>
          <a:p>
            <a:pPr lvl="0"/>
            <a:r>
              <a:rPr lang="de-DE" sz="1400" b="1" dirty="0">
                <a:solidFill>
                  <a:schemeClr val="bg1"/>
                </a:solidFill>
              </a:rPr>
              <a:t>Rohkost (mindestens 51% der Ernährung, wegen der Enzyme)</a:t>
            </a:r>
            <a:endParaRPr lang="de-DE" sz="1400" dirty="0">
              <a:solidFill>
                <a:schemeClr val="bg1"/>
              </a:solidFill>
            </a:endParaRPr>
          </a:p>
          <a:p>
            <a:pPr lvl="0"/>
            <a:r>
              <a:rPr lang="de-DE" sz="1400" b="1" dirty="0">
                <a:solidFill>
                  <a:schemeClr val="bg1"/>
                </a:solidFill>
              </a:rPr>
              <a:t>Schwarzkümmelöl</a:t>
            </a:r>
            <a:endParaRPr lang="de-DE" sz="1400" dirty="0">
              <a:solidFill>
                <a:schemeClr val="bg1"/>
              </a:solidFill>
            </a:endParaRPr>
          </a:p>
          <a:p>
            <a:pPr lvl="0"/>
            <a:r>
              <a:rPr lang="de-DE" sz="1400" b="1" dirty="0" smtClean="0">
                <a:solidFill>
                  <a:schemeClr val="bg1"/>
                </a:solidFill>
              </a:rPr>
              <a:t>Selen</a:t>
            </a:r>
          </a:p>
          <a:p>
            <a:pPr lvl="0"/>
            <a:r>
              <a:rPr lang="de-DE" sz="1400" b="1" dirty="0" smtClean="0">
                <a:solidFill>
                  <a:schemeClr val="bg1"/>
                </a:solidFill>
              </a:rPr>
              <a:t>Stachelannone (</a:t>
            </a:r>
            <a:r>
              <a:rPr lang="de-DE" sz="1400" b="1" dirty="0" err="1" smtClean="0">
                <a:solidFill>
                  <a:schemeClr val="bg1"/>
                </a:solidFill>
              </a:rPr>
              <a:t>Graviola</a:t>
            </a:r>
            <a:r>
              <a:rPr lang="de-DE" sz="1400" b="1" dirty="0" smtClean="0">
                <a:solidFill>
                  <a:schemeClr val="bg1"/>
                </a:solidFill>
              </a:rPr>
              <a:t>)</a:t>
            </a:r>
            <a:endParaRPr lang="de-DE" sz="1400" dirty="0">
              <a:solidFill>
                <a:schemeClr val="bg1"/>
              </a:solidFill>
            </a:endParaRPr>
          </a:p>
          <a:p>
            <a:pPr lvl="0"/>
            <a:r>
              <a:rPr lang="de-DE" sz="1400" b="1" dirty="0">
                <a:solidFill>
                  <a:schemeClr val="bg1"/>
                </a:solidFill>
              </a:rPr>
              <a:t>Trennkost</a:t>
            </a:r>
            <a:endParaRPr lang="de-DE" sz="1400" dirty="0">
              <a:solidFill>
                <a:schemeClr val="bg1"/>
              </a:solidFill>
            </a:endParaRPr>
          </a:p>
          <a:p>
            <a:pPr lvl="0"/>
            <a:r>
              <a:rPr lang="de-DE" sz="1400" b="1" dirty="0">
                <a:solidFill>
                  <a:schemeClr val="bg1"/>
                </a:solidFill>
              </a:rPr>
              <a:t>Vitamin A</a:t>
            </a:r>
            <a:endParaRPr lang="de-DE" sz="1400" dirty="0">
              <a:solidFill>
                <a:schemeClr val="bg1"/>
              </a:solidFill>
            </a:endParaRPr>
          </a:p>
          <a:p>
            <a:pPr lvl="0"/>
            <a:r>
              <a:rPr lang="de-DE" sz="1400" b="1" dirty="0">
                <a:solidFill>
                  <a:schemeClr val="bg1"/>
                </a:solidFill>
              </a:rPr>
              <a:t>Vitamin C (organisch)</a:t>
            </a:r>
            <a:endParaRPr lang="de-DE" sz="1400" dirty="0">
              <a:solidFill>
                <a:schemeClr val="bg1"/>
              </a:solidFill>
            </a:endParaRPr>
          </a:p>
          <a:p>
            <a:pPr lvl="0"/>
            <a:r>
              <a:rPr lang="de-DE" sz="1400" b="1" dirty="0">
                <a:solidFill>
                  <a:schemeClr val="bg1"/>
                </a:solidFill>
              </a:rPr>
              <a:t>Vitamin D3/K2 (Sonnenlicht, Lebertran)</a:t>
            </a:r>
            <a:endParaRPr lang="de-DE" sz="1400" dirty="0">
              <a:solidFill>
                <a:schemeClr val="bg1"/>
              </a:solidFill>
            </a:endParaRPr>
          </a:p>
          <a:p>
            <a:r>
              <a:rPr lang="de-DE" sz="1400" b="1" dirty="0">
                <a:solidFill>
                  <a:schemeClr val="bg1"/>
                </a:solidFill>
              </a:rPr>
              <a:t>Vitamin E (organisch)</a:t>
            </a:r>
            <a:endParaRPr lang="de-DE" sz="1600" dirty="0">
              <a:solidFill>
                <a:schemeClr val="bg1"/>
              </a:solidFill>
              <a:latin typeface="Arial" panose="020B0604020202020204" pitchFamily="34" charset="0"/>
              <a:cs typeface="Arial" panose="020B0604020202020204" pitchFamily="34" charset="0"/>
            </a:endParaRPr>
          </a:p>
          <a:p>
            <a:pPr>
              <a:lnSpc>
                <a:spcPct val="200000"/>
              </a:lnSpc>
              <a:tabLst>
                <a:tab pos="447675" algn="l"/>
              </a:tabLst>
            </a:pPr>
            <a:endParaRPr lang="de-DE" altLang="pt-PT" sz="1600" dirty="0">
              <a:solidFill>
                <a:schemeClr val="bg1"/>
              </a:solidFill>
              <a:latin typeface="Arial" panose="020B0604020202020204" pitchFamily="34" charset="0"/>
              <a:cs typeface="Arial" panose="020B0604020202020204" pitchFamily="34" charset="0"/>
            </a:endParaRPr>
          </a:p>
          <a:p>
            <a:pPr>
              <a:lnSpc>
                <a:spcPct val="200000"/>
              </a:lnSpc>
              <a:tabLst>
                <a:tab pos="447675" algn="l"/>
              </a:tabLst>
            </a:pPr>
            <a:endParaRPr lang="de-DE" altLang="pt-PT" sz="1600" dirty="0">
              <a:solidFill>
                <a:schemeClr val="bg1"/>
              </a:solidFill>
              <a:latin typeface="Arial" panose="020B0604020202020204" pitchFamily="34" charset="0"/>
              <a:cs typeface="Arial" panose="020B0604020202020204" pitchFamily="34" charset="0"/>
            </a:endParaRPr>
          </a:p>
          <a:p>
            <a:pPr>
              <a:lnSpc>
                <a:spcPct val="200000"/>
              </a:lnSpc>
              <a:tabLst>
                <a:tab pos="447675" algn="l"/>
              </a:tabLst>
            </a:pPr>
            <a:endParaRPr lang="de-DE" altLang="pt-PT" sz="1600" dirty="0">
              <a:solidFill>
                <a:schemeClr val="bg1"/>
              </a:solidFill>
              <a:latin typeface="Arial" panose="020B0604020202020204" pitchFamily="34" charset="0"/>
              <a:cs typeface="Arial" panose="020B0604020202020204" pitchFamily="34" charset="0"/>
            </a:endParaRPr>
          </a:p>
          <a:p>
            <a:pPr>
              <a:lnSpc>
                <a:spcPct val="200000"/>
              </a:lnSpc>
              <a:tabLst>
                <a:tab pos="447675" algn="l"/>
              </a:tabLst>
            </a:pPr>
            <a:endParaRPr lang="de-DE" altLang="pt-PT" sz="1600" dirty="0">
              <a:solidFill>
                <a:schemeClr val="bg1"/>
              </a:solidFill>
              <a:latin typeface="Arial" panose="020B0604020202020204" pitchFamily="34" charset="0"/>
              <a:cs typeface="Arial" panose="020B0604020202020204" pitchFamily="34" charset="0"/>
            </a:endParaRPr>
          </a:p>
          <a:p>
            <a:pPr>
              <a:lnSpc>
                <a:spcPct val="200000"/>
              </a:lnSpc>
              <a:tabLst>
                <a:tab pos="447675" algn="l"/>
              </a:tabLst>
            </a:pPr>
            <a:endParaRPr lang="de-DE" altLang="pt-PT" sz="1600" dirty="0">
              <a:solidFill>
                <a:schemeClr val="bg1"/>
              </a:solidFill>
              <a:latin typeface="Arial" panose="020B0604020202020204" pitchFamily="34" charset="0"/>
              <a:cs typeface="Arial" panose="020B0604020202020204" pitchFamily="34" charset="0"/>
            </a:endParaRPr>
          </a:p>
          <a:p>
            <a:pPr>
              <a:lnSpc>
                <a:spcPct val="200000"/>
              </a:lnSpc>
              <a:tabLst>
                <a:tab pos="447675" algn="l"/>
              </a:tabLst>
            </a:pPr>
            <a:endParaRPr lang="de-DE" sz="1600" dirty="0">
              <a:solidFill>
                <a:schemeClr val="bg1"/>
              </a:solidFill>
              <a:latin typeface="Arial" panose="020B0604020202020204" pitchFamily="34" charset="0"/>
              <a:cs typeface="Arial" panose="020B0604020202020204" pitchFamily="34" charset="0"/>
            </a:endParaRPr>
          </a:p>
          <a:p>
            <a:pPr>
              <a:lnSpc>
                <a:spcPct val="200000"/>
              </a:lnSpc>
              <a:tabLst>
                <a:tab pos="447675" algn="l"/>
              </a:tabLst>
            </a:pPr>
            <a:endParaRPr lang="de-DE" altLang="pt-PT" sz="1600" dirty="0">
              <a:solidFill>
                <a:schemeClr val="bg1"/>
              </a:solidFill>
              <a:latin typeface="Arial" panose="020B0604020202020204" pitchFamily="34" charset="0"/>
              <a:cs typeface="Arial" panose="020B0604020202020204" pitchFamily="34" charset="0"/>
            </a:endParaRPr>
          </a:p>
          <a:p>
            <a:pPr>
              <a:lnSpc>
                <a:spcPct val="200000"/>
              </a:lnSpc>
              <a:tabLst>
                <a:tab pos="447675" algn="l"/>
              </a:tabLst>
            </a:pPr>
            <a:endParaRPr lang="de-DE" altLang="pt-PT" sz="1600" dirty="0">
              <a:solidFill>
                <a:schemeClr val="bg1"/>
              </a:solidFill>
              <a:latin typeface="Arial" panose="020B0604020202020204" pitchFamily="34" charset="0"/>
              <a:cs typeface="Arial" panose="020B0604020202020204" pitchFamily="34" charset="0"/>
            </a:endParaRPr>
          </a:p>
          <a:p>
            <a:pPr>
              <a:lnSpc>
                <a:spcPct val="200000"/>
              </a:lnSpc>
              <a:tabLst>
                <a:tab pos="447675" algn="l"/>
              </a:tabLst>
            </a:pPr>
            <a:endParaRPr lang="de-DE" altLang="pt-PT" sz="16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6026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24000" y="975456"/>
            <a:ext cx="4735592" cy="584775"/>
          </a:xfrm>
          <a:prstGeom prst="rect">
            <a:avLst/>
          </a:prstGeom>
          <a:noFill/>
        </p:spPr>
        <p:txBody>
          <a:bodyPr wrap="none" rtlCol="0">
            <a:spAutoFit/>
          </a:bodyPr>
          <a:lstStyle/>
          <a:p>
            <a:r>
              <a:rPr lang="de-DE" altLang="pt-PT" sz="3200" b="1" dirty="0" smtClean="0">
                <a:effectLst>
                  <a:outerShdw blurRad="38100" dist="38100" dir="2700000" algn="tl">
                    <a:srgbClr val="FFFFFF"/>
                  </a:outerShdw>
                </a:effectLst>
              </a:rPr>
              <a:t>Bei Rheuma</a:t>
            </a:r>
            <a:r>
              <a:rPr lang="de-DE" altLang="pt-PT" sz="3200" b="1" dirty="0">
                <a:effectLst>
                  <a:outerShdw blurRad="38100" dist="38100" dir="2700000" algn="tl">
                    <a:srgbClr val="FFFFFF"/>
                  </a:outerShdw>
                </a:effectLst>
              </a:rPr>
              <a:t> </a:t>
            </a:r>
            <a:r>
              <a:rPr lang="de-DE" altLang="pt-PT" sz="3200" b="1" dirty="0" smtClean="0">
                <a:effectLst>
                  <a:outerShdw blurRad="38100" dist="38100" dir="2700000" algn="tl">
                    <a:srgbClr val="FFFFFF"/>
                  </a:outerShdw>
                </a:effectLst>
              </a:rPr>
              <a:t>vermeiden</a:t>
            </a:r>
            <a:r>
              <a:rPr lang="de-DE" altLang="pt-PT" sz="2800" b="1" dirty="0" smtClean="0">
                <a:effectLst>
                  <a:outerShdw blurRad="38100" dist="38100" dir="2700000" algn="tl">
                    <a:srgbClr val="FFFFFF"/>
                  </a:outerShdw>
                </a:effectLst>
              </a:rPr>
              <a:t> </a:t>
            </a:r>
          </a:p>
        </p:txBody>
      </p:sp>
      <p:sp>
        <p:nvSpPr>
          <p:cNvPr id="2" name="Foliennummernplatzhalter 1"/>
          <p:cNvSpPr>
            <a:spLocks noGrp="1"/>
          </p:cNvSpPr>
          <p:nvPr>
            <p:ph type="sldNum" sz="quarter" idx="12"/>
          </p:nvPr>
        </p:nvSpPr>
        <p:spPr/>
        <p:txBody>
          <a:bodyPr/>
          <a:lstStyle/>
          <a:p>
            <a:fld id="{EFED3CB9-049B-4F4F-82D1-8A95299C975C}" type="slidenum">
              <a:rPr lang="en-US" smtClean="0"/>
              <a:pPr/>
              <a:t>55</a:t>
            </a:fld>
            <a:endParaRPr lang="en-US" dirty="0"/>
          </a:p>
        </p:txBody>
      </p:sp>
      <p:sp>
        <p:nvSpPr>
          <p:cNvPr id="13" name="Rectangle 3"/>
          <p:cNvSpPr txBox="1">
            <a:spLocks noChangeArrowheads="1"/>
          </p:cNvSpPr>
          <p:nvPr/>
        </p:nvSpPr>
        <p:spPr>
          <a:xfrm>
            <a:off x="395536" y="2204864"/>
            <a:ext cx="4104456" cy="4464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de-DE" sz="1800" b="1" dirty="0" smtClean="0">
                <a:solidFill>
                  <a:schemeClr val="bg1"/>
                </a:solidFill>
              </a:rPr>
              <a:t>Arachidonsäure</a:t>
            </a:r>
            <a:endParaRPr lang="de-DE" sz="1800" b="1" dirty="0">
              <a:solidFill>
                <a:schemeClr val="bg1"/>
              </a:solidFill>
            </a:endParaRPr>
          </a:p>
          <a:p>
            <a:r>
              <a:rPr lang="de-DE" sz="1800" b="1" dirty="0" smtClean="0">
                <a:solidFill>
                  <a:schemeClr val="bg1"/>
                </a:solidFill>
              </a:rPr>
              <a:t>chronische </a:t>
            </a:r>
            <a:r>
              <a:rPr lang="de-DE" sz="1800" b="1" dirty="0">
                <a:solidFill>
                  <a:schemeClr val="bg1"/>
                </a:solidFill>
              </a:rPr>
              <a:t>Übersäuerung</a:t>
            </a:r>
          </a:p>
          <a:p>
            <a:r>
              <a:rPr lang="de-DE" sz="1800" b="1" dirty="0" err="1" smtClean="0">
                <a:solidFill>
                  <a:schemeClr val="bg1"/>
                </a:solidFill>
              </a:rPr>
              <a:t>Glyphosathaltige</a:t>
            </a:r>
            <a:r>
              <a:rPr lang="de-DE" sz="1800" b="1" dirty="0" smtClean="0">
                <a:solidFill>
                  <a:schemeClr val="bg1"/>
                </a:solidFill>
              </a:rPr>
              <a:t> </a:t>
            </a:r>
            <a:r>
              <a:rPr lang="de-DE" sz="1800" b="1" dirty="0">
                <a:solidFill>
                  <a:schemeClr val="bg1"/>
                </a:solidFill>
              </a:rPr>
              <a:t>Lebensmittel</a:t>
            </a:r>
          </a:p>
          <a:p>
            <a:r>
              <a:rPr lang="de-DE" sz="1800" b="1" dirty="0" smtClean="0">
                <a:solidFill>
                  <a:schemeClr val="bg1"/>
                </a:solidFill>
              </a:rPr>
              <a:t>Industriezucker</a:t>
            </a:r>
          </a:p>
          <a:p>
            <a:r>
              <a:rPr lang="de-DE" sz="1800" b="1" dirty="0" smtClean="0">
                <a:solidFill>
                  <a:schemeClr val="bg1"/>
                </a:solidFill>
              </a:rPr>
              <a:t>Milch und Fleisch stehen </a:t>
            </a:r>
            <a:r>
              <a:rPr lang="de-DE" sz="1800" b="1" dirty="0">
                <a:solidFill>
                  <a:schemeClr val="bg1"/>
                </a:solidFill>
              </a:rPr>
              <a:t>in Verdacht: </a:t>
            </a:r>
            <a:r>
              <a:rPr lang="de-DE" sz="1800" b="1" dirty="0">
                <a:solidFill>
                  <a:schemeClr val="bg1"/>
                </a:solidFill>
                <a:hlinkClick r:id="rId2"/>
              </a:rPr>
              <a:t>https://</a:t>
            </a:r>
            <a:r>
              <a:rPr lang="de-DE" sz="1800" b="1" dirty="0" smtClean="0">
                <a:solidFill>
                  <a:schemeClr val="bg1"/>
                </a:solidFill>
                <a:hlinkClick r:id="rId2"/>
              </a:rPr>
              <a:t>www.animalequality.de/neuigkeiten/studie-rheuma-milch-fleisch</a:t>
            </a:r>
            <a:r>
              <a:rPr lang="de-DE" sz="1800" b="1" dirty="0" smtClean="0">
                <a:solidFill>
                  <a:schemeClr val="bg1"/>
                </a:solidFill>
              </a:rPr>
              <a:t> </a:t>
            </a:r>
            <a:endParaRPr lang="de-DE" sz="1800" b="1" dirty="0">
              <a:solidFill>
                <a:schemeClr val="bg1"/>
              </a:solidFill>
            </a:endParaRPr>
          </a:p>
          <a:p>
            <a:r>
              <a:rPr lang="de-DE" sz="1800" b="1" dirty="0" smtClean="0">
                <a:solidFill>
                  <a:schemeClr val="bg1"/>
                </a:solidFill>
              </a:rPr>
              <a:t>Quecksilber (Amalgam)</a:t>
            </a:r>
            <a:endParaRPr lang="de-DE" sz="1800" b="1" dirty="0">
              <a:solidFill>
                <a:schemeClr val="bg1"/>
              </a:solidFill>
            </a:endParaRPr>
          </a:p>
          <a:p>
            <a:r>
              <a:rPr lang="de-DE" sz="1800" b="1" dirty="0" smtClean="0">
                <a:solidFill>
                  <a:schemeClr val="bg1"/>
                </a:solidFill>
              </a:rPr>
              <a:t>Parodontitis</a:t>
            </a:r>
            <a:endParaRPr lang="de-DE" sz="1800" b="1" dirty="0">
              <a:solidFill>
                <a:schemeClr val="bg1"/>
              </a:solidFill>
            </a:endParaRPr>
          </a:p>
          <a:p>
            <a:r>
              <a:rPr lang="de-DE" sz="1800" b="1" dirty="0" smtClean="0">
                <a:solidFill>
                  <a:schemeClr val="bg1"/>
                </a:solidFill>
              </a:rPr>
              <a:t>Solanin </a:t>
            </a:r>
            <a:r>
              <a:rPr lang="de-DE" sz="1800" b="1" dirty="0">
                <a:solidFill>
                  <a:schemeClr val="bg1"/>
                </a:solidFill>
              </a:rPr>
              <a:t>(Nachtschattengewächse)</a:t>
            </a:r>
          </a:p>
          <a:p>
            <a:pPr marL="0" indent="0">
              <a:buNone/>
            </a:pPr>
            <a:endParaRPr lang="de-DE" sz="1800" b="1" dirty="0">
              <a:solidFill>
                <a:schemeClr val="bg1"/>
              </a:solidFill>
            </a:endParaRPr>
          </a:p>
          <a:p>
            <a:endParaRPr lang="de-DE" sz="1800" b="1" dirty="0" smtClean="0">
              <a:solidFill>
                <a:schemeClr val="bg1"/>
              </a:solidFill>
            </a:endParaRPr>
          </a:p>
          <a:p>
            <a:endParaRPr lang="de-DE" sz="1800" b="1" dirty="0">
              <a:solidFill>
                <a:schemeClr val="bg1"/>
              </a:solidFill>
            </a:endParaRPr>
          </a:p>
          <a:p>
            <a:endParaRPr lang="de-DE" sz="1800" b="1" dirty="0" smtClean="0">
              <a:solidFill>
                <a:schemeClr val="bg1"/>
              </a:solidFill>
            </a:endParaRPr>
          </a:p>
          <a:p>
            <a:endParaRPr lang="de-DE" sz="1800" b="1" dirty="0">
              <a:solidFill>
                <a:schemeClr val="bg1"/>
              </a:solidFill>
            </a:endParaRPr>
          </a:p>
          <a:p>
            <a:endParaRPr lang="de-DE" sz="1800" b="1" dirty="0" smtClean="0">
              <a:solidFill>
                <a:schemeClr val="bg1"/>
              </a:solidFill>
            </a:endParaRPr>
          </a:p>
          <a:p>
            <a:endParaRPr lang="de-DE" sz="1800" b="1" dirty="0">
              <a:solidFill>
                <a:schemeClr val="bg1"/>
              </a:solidFill>
            </a:endParaRPr>
          </a:p>
          <a:p>
            <a:endParaRPr lang="de-DE" sz="1800" b="1" dirty="0" smtClean="0">
              <a:solidFill>
                <a:schemeClr val="bg1"/>
              </a:solidFill>
            </a:endParaRPr>
          </a:p>
          <a:p>
            <a:endParaRPr lang="de-DE" sz="1800" b="1" dirty="0">
              <a:solidFill>
                <a:schemeClr val="bg1"/>
              </a:solidFill>
            </a:endParaRPr>
          </a:p>
          <a:p>
            <a:endParaRPr lang="de-DE" sz="1800" b="1" dirty="0" smtClean="0">
              <a:solidFill>
                <a:schemeClr val="bg1"/>
              </a:solidFill>
            </a:endParaRPr>
          </a:p>
          <a:p>
            <a:endParaRPr lang="de-DE" sz="1800" b="1" dirty="0">
              <a:solidFill>
                <a:schemeClr val="bg1"/>
              </a:solidFill>
            </a:endParaRPr>
          </a:p>
          <a:p>
            <a:endParaRPr lang="de-DE" sz="1800" b="1" dirty="0" smtClean="0">
              <a:solidFill>
                <a:schemeClr val="bg1"/>
              </a:solidFill>
            </a:endParaRPr>
          </a:p>
          <a:p>
            <a:endParaRPr lang="de-DE" sz="1800" b="1" dirty="0">
              <a:solidFill>
                <a:schemeClr val="bg1"/>
              </a:solidFill>
            </a:endParaRPr>
          </a:p>
          <a:p>
            <a:endParaRPr lang="de-DE" sz="1800" b="1" dirty="0" smtClean="0">
              <a:solidFill>
                <a:schemeClr val="bg1"/>
              </a:solidFill>
            </a:endParaRPr>
          </a:p>
          <a:p>
            <a:endParaRPr lang="de-DE" sz="1800" b="1" dirty="0">
              <a:solidFill>
                <a:schemeClr val="bg1"/>
              </a:solidFill>
            </a:endParaRPr>
          </a:p>
          <a:p>
            <a:endParaRPr lang="de-DE" sz="1800" b="1" dirty="0" smtClean="0">
              <a:solidFill>
                <a:schemeClr val="bg1"/>
              </a:solidFill>
            </a:endParaRPr>
          </a:p>
          <a:p>
            <a:endParaRPr lang="de-DE" sz="1800" b="1" dirty="0">
              <a:solidFill>
                <a:schemeClr val="bg1"/>
              </a:solidFill>
            </a:endParaRPr>
          </a:p>
          <a:p>
            <a:endParaRPr lang="de-DE" sz="1800" b="1" dirty="0" smtClean="0">
              <a:solidFill>
                <a:schemeClr val="bg1"/>
              </a:solidFill>
            </a:endParaRPr>
          </a:p>
          <a:p>
            <a:endParaRPr lang="de-DE" sz="1800" b="1" dirty="0">
              <a:solidFill>
                <a:schemeClr val="bg1"/>
              </a:solidFill>
            </a:endParaRPr>
          </a:p>
          <a:p>
            <a:endParaRPr lang="de-DE" sz="1800" b="1" dirty="0" smtClean="0">
              <a:solidFill>
                <a:schemeClr val="bg1"/>
              </a:solidFill>
            </a:endParaRPr>
          </a:p>
          <a:p>
            <a:endParaRPr lang="de-DE" sz="1800" b="1" dirty="0">
              <a:solidFill>
                <a:schemeClr val="bg1"/>
              </a:solidFill>
            </a:endParaRPr>
          </a:p>
          <a:p>
            <a:endParaRPr lang="de-DE" sz="1800" b="1" dirty="0" smtClean="0">
              <a:solidFill>
                <a:schemeClr val="bg1"/>
              </a:solidFill>
            </a:endParaRPr>
          </a:p>
          <a:p>
            <a:endParaRPr lang="de-DE" sz="1800" b="1" dirty="0">
              <a:solidFill>
                <a:schemeClr val="bg1"/>
              </a:solidFill>
            </a:endParaRPr>
          </a:p>
          <a:p>
            <a:endParaRPr lang="de-DE" sz="1800" b="1" dirty="0" smtClean="0">
              <a:solidFill>
                <a:schemeClr val="bg1"/>
              </a:solidFill>
            </a:endParaRPr>
          </a:p>
          <a:p>
            <a:endParaRPr lang="de-DE" sz="1800" b="1" dirty="0">
              <a:solidFill>
                <a:schemeClr val="bg1"/>
              </a:solidFill>
            </a:endParaRPr>
          </a:p>
          <a:p>
            <a:endParaRPr lang="de-DE" sz="1800" b="1" dirty="0" smtClean="0">
              <a:solidFill>
                <a:schemeClr val="bg1"/>
              </a:solidFill>
            </a:endParaRPr>
          </a:p>
          <a:p>
            <a:endParaRPr lang="de-DE" sz="1800" b="1" dirty="0">
              <a:solidFill>
                <a:schemeClr val="bg1"/>
              </a:solidFill>
            </a:endParaRPr>
          </a:p>
          <a:p>
            <a:endParaRPr lang="de-DE" sz="1800" b="1" dirty="0" smtClean="0">
              <a:solidFill>
                <a:schemeClr val="bg1"/>
              </a:solidFill>
            </a:endParaRPr>
          </a:p>
          <a:p>
            <a:endParaRPr lang="de-DE" sz="1800" b="1" dirty="0">
              <a:solidFill>
                <a:schemeClr val="bg1"/>
              </a:solidFill>
            </a:endParaRPr>
          </a:p>
          <a:p>
            <a:endParaRPr lang="de-DE" sz="1800" b="1" dirty="0">
              <a:solidFill>
                <a:schemeClr val="bg1"/>
              </a:solidFill>
            </a:endParaRPr>
          </a:p>
          <a:p>
            <a:pPr>
              <a:lnSpc>
                <a:spcPct val="200000"/>
              </a:lnSpc>
              <a:tabLst>
                <a:tab pos="447675" algn="l"/>
              </a:tabLst>
            </a:pPr>
            <a:endParaRPr lang="de-DE" sz="1600" dirty="0">
              <a:solidFill>
                <a:schemeClr val="bg1"/>
              </a:solidFill>
              <a:latin typeface="Arial" panose="020B0604020202020204" pitchFamily="34" charset="0"/>
              <a:cs typeface="Arial" panose="020B0604020202020204" pitchFamily="34" charset="0"/>
            </a:endParaRPr>
          </a:p>
          <a:p>
            <a:pPr>
              <a:lnSpc>
                <a:spcPct val="200000"/>
              </a:lnSpc>
              <a:tabLst>
                <a:tab pos="447675" algn="l"/>
              </a:tabLst>
            </a:pPr>
            <a:endParaRPr lang="de-DE" altLang="pt-PT" sz="1600" dirty="0">
              <a:solidFill>
                <a:schemeClr val="bg1"/>
              </a:solidFill>
              <a:latin typeface="Arial" panose="020B0604020202020204" pitchFamily="34" charset="0"/>
              <a:cs typeface="Arial" panose="020B0604020202020204" pitchFamily="34" charset="0"/>
            </a:endParaRPr>
          </a:p>
          <a:p>
            <a:pPr>
              <a:lnSpc>
                <a:spcPct val="200000"/>
              </a:lnSpc>
              <a:tabLst>
                <a:tab pos="447675" algn="l"/>
              </a:tabLst>
            </a:pPr>
            <a:endParaRPr lang="de-DE" altLang="pt-PT" sz="1600" dirty="0">
              <a:solidFill>
                <a:schemeClr val="bg1"/>
              </a:solidFill>
              <a:latin typeface="Arial" panose="020B0604020202020204" pitchFamily="34" charset="0"/>
              <a:cs typeface="Arial" panose="020B0604020202020204" pitchFamily="34" charset="0"/>
            </a:endParaRPr>
          </a:p>
          <a:p>
            <a:pPr>
              <a:lnSpc>
                <a:spcPct val="200000"/>
              </a:lnSpc>
              <a:tabLst>
                <a:tab pos="447675" algn="l"/>
              </a:tabLst>
            </a:pPr>
            <a:endParaRPr lang="de-DE" altLang="pt-PT" sz="1600" dirty="0">
              <a:solidFill>
                <a:schemeClr val="bg1"/>
              </a:solidFill>
              <a:latin typeface="Arial" panose="020B0604020202020204" pitchFamily="34" charset="0"/>
              <a:cs typeface="Arial" panose="020B0604020202020204" pitchFamily="34" charset="0"/>
            </a:endParaRPr>
          </a:p>
          <a:p>
            <a:pPr>
              <a:lnSpc>
                <a:spcPct val="200000"/>
              </a:lnSpc>
              <a:tabLst>
                <a:tab pos="447675" algn="l"/>
              </a:tabLst>
            </a:pPr>
            <a:endParaRPr lang="de-DE" altLang="pt-PT" sz="1600" dirty="0">
              <a:solidFill>
                <a:schemeClr val="bg1"/>
              </a:solidFill>
              <a:latin typeface="Arial" panose="020B0604020202020204" pitchFamily="34" charset="0"/>
              <a:cs typeface="Arial" panose="020B0604020202020204" pitchFamily="34" charset="0"/>
            </a:endParaRPr>
          </a:p>
          <a:p>
            <a:pPr>
              <a:lnSpc>
                <a:spcPct val="200000"/>
              </a:lnSpc>
              <a:tabLst>
                <a:tab pos="447675" algn="l"/>
              </a:tabLst>
            </a:pPr>
            <a:endParaRPr lang="de-DE" altLang="pt-PT" sz="1600" dirty="0">
              <a:solidFill>
                <a:schemeClr val="bg1"/>
              </a:solidFill>
              <a:latin typeface="Arial" panose="020B0604020202020204" pitchFamily="34" charset="0"/>
              <a:cs typeface="Arial" panose="020B0604020202020204" pitchFamily="34" charset="0"/>
            </a:endParaRPr>
          </a:p>
          <a:p>
            <a:pPr>
              <a:lnSpc>
                <a:spcPct val="200000"/>
              </a:lnSpc>
              <a:tabLst>
                <a:tab pos="447675" algn="l"/>
              </a:tabLst>
            </a:pPr>
            <a:endParaRPr lang="de-DE" sz="1600" dirty="0">
              <a:solidFill>
                <a:schemeClr val="bg1"/>
              </a:solidFill>
              <a:latin typeface="Arial" panose="020B0604020202020204" pitchFamily="34" charset="0"/>
              <a:cs typeface="Arial" panose="020B0604020202020204" pitchFamily="34" charset="0"/>
            </a:endParaRPr>
          </a:p>
          <a:p>
            <a:pPr>
              <a:lnSpc>
                <a:spcPct val="200000"/>
              </a:lnSpc>
              <a:tabLst>
                <a:tab pos="447675" algn="l"/>
              </a:tabLst>
            </a:pPr>
            <a:endParaRPr lang="de-DE" altLang="pt-PT" sz="1600" dirty="0">
              <a:solidFill>
                <a:schemeClr val="bg1"/>
              </a:solidFill>
              <a:latin typeface="Arial" panose="020B0604020202020204" pitchFamily="34" charset="0"/>
              <a:cs typeface="Arial" panose="020B0604020202020204" pitchFamily="34" charset="0"/>
            </a:endParaRPr>
          </a:p>
          <a:p>
            <a:pPr>
              <a:lnSpc>
                <a:spcPct val="200000"/>
              </a:lnSpc>
              <a:tabLst>
                <a:tab pos="447675" algn="l"/>
              </a:tabLst>
            </a:pPr>
            <a:endParaRPr lang="de-DE" altLang="pt-PT" sz="1600" dirty="0">
              <a:solidFill>
                <a:schemeClr val="bg1"/>
              </a:solidFill>
              <a:latin typeface="Arial" panose="020B0604020202020204" pitchFamily="34" charset="0"/>
              <a:cs typeface="Arial" panose="020B0604020202020204" pitchFamily="34" charset="0"/>
            </a:endParaRPr>
          </a:p>
          <a:p>
            <a:pPr>
              <a:lnSpc>
                <a:spcPct val="200000"/>
              </a:lnSpc>
              <a:tabLst>
                <a:tab pos="447675" algn="l"/>
              </a:tabLst>
            </a:pPr>
            <a:endParaRPr lang="de-DE" altLang="pt-PT" sz="1600" dirty="0" smtClean="0">
              <a:solidFill>
                <a:schemeClr val="bg1"/>
              </a:solidFill>
              <a:latin typeface="Arial" panose="020B0604020202020204" pitchFamily="34" charset="0"/>
              <a:cs typeface="Arial" panose="020B0604020202020204" pitchFamily="34" charset="0"/>
            </a:endParaRPr>
          </a:p>
        </p:txBody>
      </p:sp>
      <p:sp>
        <p:nvSpPr>
          <p:cNvPr id="18" name="Ellipse 17"/>
          <p:cNvSpPr/>
          <p:nvPr/>
        </p:nvSpPr>
        <p:spPr>
          <a:xfrm>
            <a:off x="8040487" y="1669784"/>
            <a:ext cx="773900"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UG 1</a:t>
            </a:r>
            <a:endParaRPr lang="de-DE" sz="1200" dirty="0"/>
          </a:p>
        </p:txBody>
      </p:sp>
      <p:sp>
        <p:nvSpPr>
          <p:cNvPr id="6" name="Rectangle 3"/>
          <p:cNvSpPr txBox="1">
            <a:spLocks noChangeArrowheads="1"/>
          </p:cNvSpPr>
          <p:nvPr/>
        </p:nvSpPr>
        <p:spPr>
          <a:xfrm>
            <a:off x="4903101" y="2204864"/>
            <a:ext cx="4061387" cy="4464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de-DE" sz="1800" b="1" dirty="0">
                <a:solidFill>
                  <a:schemeClr val="bg1"/>
                </a:solidFill>
              </a:rPr>
              <a:t>Stress </a:t>
            </a:r>
            <a:r>
              <a:rPr lang="de-DE" sz="1800" b="1" dirty="0">
                <a:solidFill>
                  <a:schemeClr val="bg1"/>
                </a:solidFill>
                <a:hlinkClick r:id="rId3"/>
              </a:rPr>
              <a:t>https://www.rheuma-liga.de/stress/</a:t>
            </a:r>
            <a:r>
              <a:rPr lang="de-DE" sz="1800" b="1" dirty="0">
                <a:solidFill>
                  <a:schemeClr val="bg1"/>
                </a:solidFill>
              </a:rPr>
              <a:t> </a:t>
            </a:r>
          </a:p>
          <a:p>
            <a:r>
              <a:rPr lang="de-DE" sz="1800" b="1" dirty="0" smtClean="0">
                <a:solidFill>
                  <a:schemeClr val="bg1"/>
                </a:solidFill>
              </a:rPr>
              <a:t>Schweinefleisch</a:t>
            </a:r>
            <a:r>
              <a:rPr lang="de-DE" sz="1800" b="1" dirty="0">
                <a:solidFill>
                  <a:schemeClr val="bg1"/>
                </a:solidFill>
              </a:rPr>
              <a:t>, tierisches Eiweiß das mit (Gen-)Soja und Mais erzeugt </a:t>
            </a:r>
            <a:r>
              <a:rPr lang="de-DE" sz="1800" b="1" dirty="0" smtClean="0">
                <a:solidFill>
                  <a:schemeClr val="bg1"/>
                </a:solidFill>
              </a:rPr>
              <a:t>wurde</a:t>
            </a:r>
          </a:p>
          <a:p>
            <a:r>
              <a:rPr lang="de-DE" sz="1800" b="1" dirty="0" smtClean="0">
                <a:solidFill>
                  <a:schemeClr val="bg1"/>
                </a:solidFill>
              </a:rPr>
              <a:t>Silikonimplantate</a:t>
            </a:r>
          </a:p>
          <a:p>
            <a:endParaRPr lang="de-DE" sz="1800" b="1" dirty="0">
              <a:solidFill>
                <a:schemeClr val="bg1"/>
              </a:solidFill>
            </a:endParaRPr>
          </a:p>
          <a:p>
            <a:endParaRPr lang="de-DE" sz="1800" b="1" dirty="0" smtClean="0">
              <a:solidFill>
                <a:schemeClr val="bg1"/>
              </a:solidFill>
            </a:endParaRPr>
          </a:p>
          <a:p>
            <a:endParaRPr lang="de-DE" sz="1800" b="1" dirty="0">
              <a:solidFill>
                <a:schemeClr val="bg1"/>
              </a:solidFill>
            </a:endParaRPr>
          </a:p>
          <a:p>
            <a:endParaRPr lang="de-DE" sz="1800" b="1" dirty="0" smtClean="0">
              <a:solidFill>
                <a:schemeClr val="bg1"/>
              </a:solidFill>
            </a:endParaRPr>
          </a:p>
          <a:p>
            <a:endParaRPr lang="de-DE" sz="1800" b="1" dirty="0">
              <a:solidFill>
                <a:schemeClr val="bg1"/>
              </a:solidFill>
            </a:endParaRPr>
          </a:p>
          <a:p>
            <a:endParaRPr lang="de-DE" sz="1800" b="1" dirty="0" smtClean="0">
              <a:solidFill>
                <a:schemeClr val="bg1"/>
              </a:solidFill>
            </a:endParaRPr>
          </a:p>
          <a:p>
            <a:endParaRPr lang="de-DE" sz="1800" b="1" dirty="0">
              <a:solidFill>
                <a:schemeClr val="bg1"/>
              </a:solidFill>
            </a:endParaRPr>
          </a:p>
          <a:p>
            <a:endParaRPr lang="de-DE" sz="1800" b="1" dirty="0" smtClean="0">
              <a:solidFill>
                <a:schemeClr val="bg1"/>
              </a:solidFill>
            </a:endParaRPr>
          </a:p>
          <a:p>
            <a:endParaRPr lang="de-DE" sz="1800" b="1" dirty="0">
              <a:solidFill>
                <a:schemeClr val="bg1"/>
              </a:solidFill>
            </a:endParaRPr>
          </a:p>
          <a:p>
            <a:endParaRPr lang="de-DE" sz="1800" b="1" dirty="0" smtClean="0">
              <a:solidFill>
                <a:schemeClr val="bg1"/>
              </a:solidFill>
            </a:endParaRPr>
          </a:p>
          <a:p>
            <a:endParaRPr lang="de-DE" sz="1800" b="1" dirty="0">
              <a:solidFill>
                <a:schemeClr val="bg1"/>
              </a:solidFill>
            </a:endParaRPr>
          </a:p>
          <a:p>
            <a:endParaRPr lang="de-DE" sz="1800" b="1" dirty="0" smtClean="0">
              <a:solidFill>
                <a:schemeClr val="bg1"/>
              </a:solidFill>
            </a:endParaRPr>
          </a:p>
          <a:p>
            <a:endParaRPr lang="de-DE" sz="1800" b="1" dirty="0">
              <a:solidFill>
                <a:schemeClr val="bg1"/>
              </a:solidFill>
            </a:endParaRPr>
          </a:p>
          <a:p>
            <a:endParaRPr lang="de-DE" sz="1800" b="1" dirty="0" smtClean="0">
              <a:solidFill>
                <a:schemeClr val="bg1"/>
              </a:solidFill>
            </a:endParaRPr>
          </a:p>
          <a:p>
            <a:endParaRPr lang="de-DE" sz="1800" b="1" dirty="0">
              <a:solidFill>
                <a:schemeClr val="bg1"/>
              </a:solidFill>
            </a:endParaRPr>
          </a:p>
          <a:p>
            <a:endParaRPr lang="de-DE" sz="1800" b="1" dirty="0" smtClean="0">
              <a:solidFill>
                <a:schemeClr val="bg1"/>
              </a:solidFill>
            </a:endParaRPr>
          </a:p>
          <a:p>
            <a:endParaRPr lang="de-DE" sz="1800" b="1" dirty="0">
              <a:solidFill>
                <a:schemeClr val="bg1"/>
              </a:solidFill>
            </a:endParaRPr>
          </a:p>
          <a:p>
            <a:endParaRPr lang="de-DE" sz="1800" b="1" dirty="0" smtClean="0">
              <a:solidFill>
                <a:schemeClr val="bg1"/>
              </a:solidFill>
            </a:endParaRPr>
          </a:p>
          <a:p>
            <a:endParaRPr lang="de-DE" sz="1800" b="1" dirty="0">
              <a:solidFill>
                <a:schemeClr val="bg1"/>
              </a:solidFill>
            </a:endParaRPr>
          </a:p>
          <a:p>
            <a:endParaRPr lang="de-DE" sz="1800" b="1" dirty="0" smtClean="0">
              <a:solidFill>
                <a:schemeClr val="bg1"/>
              </a:solidFill>
            </a:endParaRPr>
          </a:p>
          <a:p>
            <a:endParaRPr lang="de-DE" sz="1800" b="1" dirty="0">
              <a:solidFill>
                <a:schemeClr val="bg1"/>
              </a:solidFill>
            </a:endParaRPr>
          </a:p>
          <a:p>
            <a:endParaRPr lang="de-DE" sz="1800" b="1" dirty="0" smtClean="0">
              <a:solidFill>
                <a:schemeClr val="bg1"/>
              </a:solidFill>
            </a:endParaRPr>
          </a:p>
          <a:p>
            <a:endParaRPr lang="de-DE" sz="1800" b="1" dirty="0">
              <a:solidFill>
                <a:schemeClr val="bg1"/>
              </a:solidFill>
            </a:endParaRPr>
          </a:p>
          <a:p>
            <a:endParaRPr lang="de-DE" sz="1800" b="1" dirty="0" smtClean="0">
              <a:solidFill>
                <a:schemeClr val="bg1"/>
              </a:solidFill>
            </a:endParaRPr>
          </a:p>
          <a:p>
            <a:endParaRPr lang="de-DE" sz="1800" b="1" dirty="0">
              <a:solidFill>
                <a:schemeClr val="bg1"/>
              </a:solidFill>
            </a:endParaRPr>
          </a:p>
          <a:p>
            <a:endParaRPr lang="de-DE" sz="1800" b="1" dirty="0" smtClean="0">
              <a:solidFill>
                <a:schemeClr val="bg1"/>
              </a:solidFill>
            </a:endParaRPr>
          </a:p>
          <a:p>
            <a:endParaRPr lang="de-DE" sz="1800" b="1" dirty="0">
              <a:solidFill>
                <a:schemeClr val="bg1"/>
              </a:solidFill>
            </a:endParaRPr>
          </a:p>
          <a:p>
            <a:endParaRPr lang="de-DE" sz="1800" b="1" dirty="0" smtClean="0">
              <a:solidFill>
                <a:schemeClr val="bg1"/>
              </a:solidFill>
            </a:endParaRPr>
          </a:p>
          <a:p>
            <a:endParaRPr lang="de-DE" sz="1800" b="1" dirty="0">
              <a:solidFill>
                <a:schemeClr val="bg1"/>
              </a:solidFill>
            </a:endParaRPr>
          </a:p>
          <a:p>
            <a:endParaRPr lang="de-DE" sz="1800" b="1" dirty="0">
              <a:solidFill>
                <a:schemeClr val="bg1"/>
              </a:solidFill>
            </a:endParaRPr>
          </a:p>
          <a:p>
            <a:pPr>
              <a:lnSpc>
                <a:spcPct val="200000"/>
              </a:lnSpc>
              <a:tabLst>
                <a:tab pos="447675" algn="l"/>
              </a:tabLst>
            </a:pPr>
            <a:endParaRPr lang="de-DE" sz="1600" dirty="0">
              <a:solidFill>
                <a:schemeClr val="bg1"/>
              </a:solidFill>
              <a:latin typeface="Arial" panose="020B0604020202020204" pitchFamily="34" charset="0"/>
              <a:cs typeface="Arial" panose="020B0604020202020204" pitchFamily="34" charset="0"/>
            </a:endParaRPr>
          </a:p>
          <a:p>
            <a:pPr>
              <a:lnSpc>
                <a:spcPct val="200000"/>
              </a:lnSpc>
              <a:tabLst>
                <a:tab pos="447675" algn="l"/>
              </a:tabLst>
            </a:pPr>
            <a:endParaRPr lang="de-DE" altLang="pt-PT" sz="1600" dirty="0">
              <a:solidFill>
                <a:schemeClr val="bg1"/>
              </a:solidFill>
              <a:latin typeface="Arial" panose="020B0604020202020204" pitchFamily="34" charset="0"/>
              <a:cs typeface="Arial" panose="020B0604020202020204" pitchFamily="34" charset="0"/>
            </a:endParaRPr>
          </a:p>
          <a:p>
            <a:pPr>
              <a:lnSpc>
                <a:spcPct val="200000"/>
              </a:lnSpc>
              <a:tabLst>
                <a:tab pos="447675" algn="l"/>
              </a:tabLst>
            </a:pPr>
            <a:endParaRPr lang="de-DE" altLang="pt-PT" sz="1600" dirty="0">
              <a:solidFill>
                <a:schemeClr val="bg1"/>
              </a:solidFill>
              <a:latin typeface="Arial" panose="020B0604020202020204" pitchFamily="34" charset="0"/>
              <a:cs typeface="Arial" panose="020B0604020202020204" pitchFamily="34" charset="0"/>
            </a:endParaRPr>
          </a:p>
          <a:p>
            <a:pPr>
              <a:lnSpc>
                <a:spcPct val="200000"/>
              </a:lnSpc>
              <a:tabLst>
                <a:tab pos="447675" algn="l"/>
              </a:tabLst>
            </a:pPr>
            <a:endParaRPr lang="de-DE" altLang="pt-PT" sz="1600" dirty="0">
              <a:solidFill>
                <a:schemeClr val="bg1"/>
              </a:solidFill>
              <a:latin typeface="Arial" panose="020B0604020202020204" pitchFamily="34" charset="0"/>
              <a:cs typeface="Arial" panose="020B0604020202020204" pitchFamily="34" charset="0"/>
            </a:endParaRPr>
          </a:p>
          <a:p>
            <a:pPr>
              <a:lnSpc>
                <a:spcPct val="200000"/>
              </a:lnSpc>
              <a:tabLst>
                <a:tab pos="447675" algn="l"/>
              </a:tabLst>
            </a:pPr>
            <a:endParaRPr lang="de-DE" altLang="pt-PT" sz="1600" dirty="0">
              <a:solidFill>
                <a:schemeClr val="bg1"/>
              </a:solidFill>
              <a:latin typeface="Arial" panose="020B0604020202020204" pitchFamily="34" charset="0"/>
              <a:cs typeface="Arial" panose="020B0604020202020204" pitchFamily="34" charset="0"/>
            </a:endParaRPr>
          </a:p>
          <a:p>
            <a:pPr>
              <a:lnSpc>
                <a:spcPct val="200000"/>
              </a:lnSpc>
              <a:tabLst>
                <a:tab pos="447675" algn="l"/>
              </a:tabLst>
            </a:pPr>
            <a:endParaRPr lang="de-DE" altLang="pt-PT" sz="1600" dirty="0">
              <a:solidFill>
                <a:schemeClr val="bg1"/>
              </a:solidFill>
              <a:latin typeface="Arial" panose="020B0604020202020204" pitchFamily="34" charset="0"/>
              <a:cs typeface="Arial" panose="020B0604020202020204" pitchFamily="34" charset="0"/>
            </a:endParaRPr>
          </a:p>
          <a:p>
            <a:pPr>
              <a:lnSpc>
                <a:spcPct val="200000"/>
              </a:lnSpc>
              <a:tabLst>
                <a:tab pos="447675" algn="l"/>
              </a:tabLst>
            </a:pPr>
            <a:endParaRPr lang="de-DE" sz="1600" dirty="0">
              <a:solidFill>
                <a:schemeClr val="bg1"/>
              </a:solidFill>
              <a:latin typeface="Arial" panose="020B0604020202020204" pitchFamily="34" charset="0"/>
              <a:cs typeface="Arial" panose="020B0604020202020204" pitchFamily="34" charset="0"/>
            </a:endParaRPr>
          </a:p>
          <a:p>
            <a:pPr>
              <a:lnSpc>
                <a:spcPct val="200000"/>
              </a:lnSpc>
              <a:tabLst>
                <a:tab pos="447675" algn="l"/>
              </a:tabLst>
            </a:pPr>
            <a:endParaRPr lang="de-DE" altLang="pt-PT" sz="1600" dirty="0">
              <a:solidFill>
                <a:schemeClr val="bg1"/>
              </a:solidFill>
              <a:latin typeface="Arial" panose="020B0604020202020204" pitchFamily="34" charset="0"/>
              <a:cs typeface="Arial" panose="020B0604020202020204" pitchFamily="34" charset="0"/>
            </a:endParaRPr>
          </a:p>
          <a:p>
            <a:pPr>
              <a:lnSpc>
                <a:spcPct val="200000"/>
              </a:lnSpc>
              <a:tabLst>
                <a:tab pos="447675" algn="l"/>
              </a:tabLst>
            </a:pPr>
            <a:endParaRPr lang="de-DE" altLang="pt-PT" sz="1600" dirty="0">
              <a:solidFill>
                <a:schemeClr val="bg1"/>
              </a:solidFill>
              <a:latin typeface="Arial" panose="020B0604020202020204" pitchFamily="34" charset="0"/>
              <a:cs typeface="Arial" panose="020B0604020202020204" pitchFamily="34" charset="0"/>
            </a:endParaRPr>
          </a:p>
          <a:p>
            <a:pPr>
              <a:lnSpc>
                <a:spcPct val="200000"/>
              </a:lnSpc>
              <a:tabLst>
                <a:tab pos="447675" algn="l"/>
              </a:tabLst>
            </a:pPr>
            <a:endParaRPr lang="de-DE" altLang="pt-PT" sz="16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2678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24000" y="1033572"/>
            <a:ext cx="5750292" cy="738664"/>
          </a:xfrm>
          <a:prstGeom prst="rect">
            <a:avLst/>
          </a:prstGeom>
          <a:noFill/>
        </p:spPr>
        <p:txBody>
          <a:bodyPr wrap="none" rtlCol="0">
            <a:spAutoFit/>
          </a:bodyPr>
          <a:lstStyle/>
          <a:p>
            <a:r>
              <a:rPr lang="de-DE" altLang="pt-PT" sz="2800" b="1" dirty="0" smtClean="0">
                <a:effectLst>
                  <a:outerShdw blurRad="38100" dist="38100" dir="2700000" algn="tl">
                    <a:srgbClr val="FFFFFF"/>
                  </a:outerShdw>
                </a:effectLst>
              </a:rPr>
              <a:t>Arthrose - Stoffwechsel, Traumas</a:t>
            </a:r>
          </a:p>
          <a:p>
            <a:r>
              <a:rPr lang="de-DE" sz="1400" b="1" dirty="0" smtClean="0">
                <a:effectLst>
                  <a:outerShdw blurRad="38100" dist="38100" dir="2700000" algn="tl">
                    <a:srgbClr val="FFFFFF"/>
                  </a:outerShdw>
                </a:effectLst>
                <a:hlinkClick r:id="rId2"/>
              </a:rPr>
              <a:t>Bewegung</a:t>
            </a:r>
            <a:endParaRPr lang="pt-PT" sz="1400" dirty="0"/>
          </a:p>
        </p:txBody>
      </p:sp>
      <p:sp>
        <p:nvSpPr>
          <p:cNvPr id="2" name="Foliennummernplatzhalter 1"/>
          <p:cNvSpPr>
            <a:spLocks noGrp="1"/>
          </p:cNvSpPr>
          <p:nvPr>
            <p:ph type="sldNum" sz="quarter" idx="12"/>
          </p:nvPr>
        </p:nvSpPr>
        <p:spPr/>
        <p:txBody>
          <a:bodyPr/>
          <a:lstStyle/>
          <a:p>
            <a:fld id="{EFED3CB9-049B-4F4F-82D1-8A95299C975C}" type="slidenum">
              <a:rPr lang="en-US" smtClean="0"/>
              <a:pPr/>
              <a:t>56</a:t>
            </a:fld>
            <a:endParaRPr lang="en-US" dirty="0"/>
          </a:p>
        </p:txBody>
      </p:sp>
      <p:sp>
        <p:nvSpPr>
          <p:cNvPr id="9" name="Ellipse 8"/>
          <p:cNvSpPr/>
          <p:nvPr/>
        </p:nvSpPr>
        <p:spPr>
          <a:xfrm>
            <a:off x="7884368" y="1669784"/>
            <a:ext cx="1080120"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UG 3, 4</a:t>
            </a:r>
            <a:endParaRPr lang="de-DE" sz="1200" dirty="0"/>
          </a:p>
        </p:txBody>
      </p:sp>
      <p:pic>
        <p:nvPicPr>
          <p:cNvPr id="3" name="Grafik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91880" y="2132856"/>
            <a:ext cx="1656184" cy="2055942"/>
          </a:xfrm>
          <a:prstGeom prst="rect">
            <a:avLst/>
          </a:prstGeom>
        </p:spPr>
      </p:pic>
      <p:sp>
        <p:nvSpPr>
          <p:cNvPr id="6" name="Rechteck 5"/>
          <p:cNvSpPr/>
          <p:nvPr/>
        </p:nvSpPr>
        <p:spPr>
          <a:xfrm>
            <a:off x="3419872" y="4293096"/>
            <a:ext cx="1872208" cy="461665"/>
          </a:xfrm>
          <a:prstGeom prst="rect">
            <a:avLst/>
          </a:prstGeom>
        </p:spPr>
        <p:txBody>
          <a:bodyPr wrap="square">
            <a:spAutoFit/>
          </a:bodyPr>
          <a:lstStyle/>
          <a:p>
            <a:r>
              <a:rPr lang="de-DE" sz="1200" dirty="0" smtClean="0">
                <a:solidFill>
                  <a:schemeClr val="bg1"/>
                </a:solidFill>
              </a:rPr>
              <a:t>Sanfte Gelenkbelastung,</a:t>
            </a:r>
          </a:p>
          <a:p>
            <a:r>
              <a:rPr lang="de-DE" sz="1200" dirty="0" smtClean="0">
                <a:solidFill>
                  <a:schemeClr val="bg1"/>
                </a:solidFill>
              </a:rPr>
              <a:t>aber Sturzgefahr, 82 kg</a:t>
            </a:r>
            <a:endParaRPr lang="de-DE" sz="1200" dirty="0">
              <a:solidFill>
                <a:schemeClr val="bg1"/>
              </a:solidFill>
            </a:endParaRPr>
          </a:p>
        </p:txBody>
      </p:sp>
      <p:pic>
        <p:nvPicPr>
          <p:cNvPr id="5" name="Grafik 4"/>
          <p:cNvPicPr>
            <a:picLocks noChangeAspect="1"/>
          </p:cNvPicPr>
          <p:nvPr/>
        </p:nvPicPr>
        <p:blipFill>
          <a:blip r:embed="rId4"/>
          <a:stretch>
            <a:fillRect/>
          </a:stretch>
        </p:blipFill>
        <p:spPr>
          <a:xfrm>
            <a:off x="6030540" y="2132856"/>
            <a:ext cx="2619375" cy="1743075"/>
          </a:xfrm>
          <a:prstGeom prst="rect">
            <a:avLst/>
          </a:prstGeom>
        </p:spPr>
      </p:pic>
      <p:pic>
        <p:nvPicPr>
          <p:cNvPr id="7" name="Grafik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36931" y="2132856"/>
            <a:ext cx="2683389" cy="2055942"/>
          </a:xfrm>
          <a:prstGeom prst="rect">
            <a:avLst/>
          </a:prstGeom>
        </p:spPr>
      </p:pic>
      <p:sp>
        <p:nvSpPr>
          <p:cNvPr id="10" name="Rechteck 9"/>
          <p:cNvSpPr/>
          <p:nvPr/>
        </p:nvSpPr>
        <p:spPr>
          <a:xfrm>
            <a:off x="726497" y="4293096"/>
            <a:ext cx="2304256" cy="276999"/>
          </a:xfrm>
          <a:prstGeom prst="rect">
            <a:avLst/>
          </a:prstGeom>
        </p:spPr>
        <p:txBody>
          <a:bodyPr wrap="square">
            <a:spAutoFit/>
          </a:bodyPr>
          <a:lstStyle/>
          <a:p>
            <a:pPr algn="ctr"/>
            <a:r>
              <a:rPr lang="de-DE" sz="1200" dirty="0" smtClean="0">
                <a:solidFill>
                  <a:schemeClr val="bg1"/>
                </a:solidFill>
              </a:rPr>
              <a:t>Junkfood-Müllhalde, 96 kg</a:t>
            </a:r>
            <a:endParaRPr lang="de-DE" sz="1200" dirty="0">
              <a:solidFill>
                <a:schemeClr val="bg1"/>
              </a:solidFill>
            </a:endParaRPr>
          </a:p>
        </p:txBody>
      </p:sp>
      <p:pic>
        <p:nvPicPr>
          <p:cNvPr id="8" name="Grafik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6931" y="4758021"/>
            <a:ext cx="2660862" cy="1773465"/>
          </a:xfrm>
          <a:prstGeom prst="rect">
            <a:avLst/>
          </a:prstGeom>
        </p:spPr>
      </p:pic>
      <p:pic>
        <p:nvPicPr>
          <p:cNvPr id="11" name="Grafik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11432" y="4754761"/>
            <a:ext cx="2638483" cy="1757889"/>
          </a:xfrm>
          <a:prstGeom prst="rect">
            <a:avLst/>
          </a:prstGeom>
        </p:spPr>
      </p:pic>
    </p:spTree>
    <p:extLst>
      <p:ext uri="{BB962C8B-B14F-4D97-AF65-F5344CB8AC3E}">
        <p14:creationId xmlns:p14="http://schemas.microsoft.com/office/powerpoint/2010/main" val="31740501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3999" y="2276872"/>
            <a:ext cx="8388464" cy="4464496"/>
          </a:xfrm>
        </p:spPr>
        <p:txBody>
          <a:bodyPr>
            <a:normAutofit fontScale="92500"/>
          </a:bodyPr>
          <a:lstStyle/>
          <a:p>
            <a:pPr marL="0" indent="0" algn="just">
              <a:lnSpc>
                <a:spcPts val="2400"/>
              </a:lnSpc>
              <a:spcBef>
                <a:spcPts val="0"/>
              </a:spcBef>
              <a:buNone/>
              <a:tabLst>
                <a:tab pos="447675" algn="l"/>
              </a:tabLst>
            </a:pPr>
            <a:r>
              <a:rPr lang="de-DE" sz="1600" b="1" dirty="0" smtClean="0">
                <a:solidFill>
                  <a:schemeClr val="bg1"/>
                </a:solidFill>
                <a:cs typeface="Arial" panose="020B0604020202020204" pitchFamily="34" charset="0"/>
                <a:hlinkClick r:id="rId3"/>
              </a:rPr>
              <a:t>Die derzeitige Festlegung von Grenzwerten ist Betrug:</a:t>
            </a:r>
            <a:endParaRPr lang="de-DE" sz="1600" b="1" dirty="0" smtClean="0">
              <a:solidFill>
                <a:schemeClr val="bg1"/>
              </a:solidFill>
              <a:cs typeface="Arial" panose="020B0604020202020204" pitchFamily="34" charset="0"/>
            </a:endParaRPr>
          </a:p>
          <a:p>
            <a:pPr marL="0" indent="0" algn="just">
              <a:lnSpc>
                <a:spcPts val="2400"/>
              </a:lnSpc>
              <a:spcBef>
                <a:spcPts val="0"/>
              </a:spcBef>
              <a:buNone/>
              <a:tabLst>
                <a:tab pos="447675" algn="l"/>
              </a:tabLst>
            </a:pPr>
            <a:r>
              <a:rPr lang="de-DE" sz="1600" dirty="0">
                <a:solidFill>
                  <a:schemeClr val="bg1"/>
                </a:solidFill>
                <a:cs typeface="Arial" panose="020B0604020202020204" pitchFamily="34" charset="0"/>
              </a:rPr>
              <a:t>Harmlose Konzentrationen von Umweltgiften können in der Kombination mit anderen Stoffen giftig wirken.</a:t>
            </a:r>
            <a:endParaRPr lang="de-DE" altLang="pt-PT" sz="1600" dirty="0">
              <a:solidFill>
                <a:schemeClr val="bg1"/>
              </a:solidFill>
              <a:cs typeface="Arial" panose="020B0604020202020204" pitchFamily="34" charset="0"/>
            </a:endParaRPr>
          </a:p>
          <a:p>
            <a:pPr marL="0" indent="0" algn="just">
              <a:lnSpc>
                <a:spcPts val="2400"/>
              </a:lnSpc>
              <a:spcBef>
                <a:spcPts val="0"/>
              </a:spcBef>
              <a:buNone/>
              <a:tabLst>
                <a:tab pos="447675" algn="l"/>
              </a:tabLst>
            </a:pPr>
            <a:r>
              <a:rPr lang="de-DE" sz="1600" dirty="0" smtClean="0">
                <a:solidFill>
                  <a:schemeClr val="bg1"/>
                </a:solidFill>
                <a:cs typeface="Arial" panose="020B0604020202020204" pitchFamily="34" charset="0"/>
              </a:rPr>
              <a:t>Angesichts </a:t>
            </a:r>
            <a:r>
              <a:rPr lang="de-DE" sz="1600" dirty="0">
                <a:solidFill>
                  <a:schemeClr val="bg1"/>
                </a:solidFill>
                <a:cs typeface="Arial" panose="020B0604020202020204" pitchFamily="34" charset="0"/>
              </a:rPr>
              <a:t>der derzeitigen Risikoeinschätzung, bei der Kombinationswirkungen keine Rolle spielten, könnten viele von Umweltgiften verursachte Krankheiten nicht erklärt werden. Viele Erkrankte würden von ihren Ärzten und der Gesellschaft nicht ernst genommen, weil behauptet werde, </a:t>
            </a:r>
            <a:r>
              <a:rPr lang="de-DE" sz="1600" dirty="0" smtClean="0">
                <a:solidFill>
                  <a:schemeClr val="bg1"/>
                </a:solidFill>
                <a:cs typeface="Arial" panose="020B0604020202020204" pitchFamily="34" charset="0"/>
              </a:rPr>
              <a:t>dass </a:t>
            </a:r>
            <a:r>
              <a:rPr lang="de-DE" sz="1600" dirty="0">
                <a:solidFill>
                  <a:schemeClr val="bg1"/>
                </a:solidFill>
                <a:cs typeface="Arial" panose="020B0604020202020204" pitchFamily="34" charset="0"/>
              </a:rPr>
              <a:t>die Belastung durch Umweltgifte zu gering sei, um krankmachende Wirkungen auszuüben. </a:t>
            </a:r>
            <a:r>
              <a:rPr lang="de-DE" sz="1600" u="sng" dirty="0">
                <a:solidFill>
                  <a:srgbClr val="FF0000"/>
                </a:solidFill>
                <a:cs typeface="Arial" panose="020B0604020202020204" pitchFamily="34" charset="0"/>
              </a:rPr>
              <a:t>"Alle Grenzwerte sind nur auf der Grundlage einer toxikologischen Einzelstoffbeurteilung festgesetzt worden</a:t>
            </a:r>
            <a:r>
              <a:rPr lang="de-DE" sz="1600" u="sng" dirty="0" smtClean="0">
                <a:solidFill>
                  <a:srgbClr val="FF0000"/>
                </a:solidFill>
                <a:cs typeface="Arial" panose="020B0604020202020204" pitchFamily="34" charset="0"/>
              </a:rPr>
              <a:t>.</a:t>
            </a:r>
            <a:r>
              <a:rPr lang="de-DE" sz="1600" dirty="0" smtClean="0">
                <a:solidFill>
                  <a:schemeClr val="bg1"/>
                </a:solidFill>
                <a:cs typeface="Arial" panose="020B0604020202020204" pitchFamily="34" charset="0"/>
              </a:rPr>
              <a:t> Nicht </a:t>
            </a:r>
            <a:r>
              <a:rPr lang="de-DE" sz="1600" dirty="0">
                <a:solidFill>
                  <a:schemeClr val="bg1"/>
                </a:solidFill>
                <a:cs typeface="Arial" panose="020B0604020202020204" pitchFamily="34" charset="0"/>
              </a:rPr>
              <a:t>berücksichtigt wurden die unendliche Vielfalt möglicher Wechselwirkungen der verschiedenen Schadstoffe und ihrer Abbauprodukte im menschlichen Körper", erklärte dazu die Oldenburger </a:t>
            </a:r>
            <a:r>
              <a:rPr lang="de-DE" sz="1600" dirty="0" smtClean="0">
                <a:solidFill>
                  <a:schemeClr val="bg1"/>
                </a:solidFill>
                <a:cs typeface="Arial" panose="020B0604020202020204" pitchFamily="34" charset="0"/>
              </a:rPr>
              <a:t>Biochemikerin.</a:t>
            </a:r>
          </a:p>
          <a:p>
            <a:pPr marL="0" indent="0" algn="just">
              <a:lnSpc>
                <a:spcPts val="2400"/>
              </a:lnSpc>
              <a:spcBef>
                <a:spcPts val="0"/>
              </a:spcBef>
              <a:buNone/>
              <a:tabLst>
                <a:tab pos="447675" algn="l"/>
              </a:tabLst>
            </a:pPr>
            <a:r>
              <a:rPr lang="de-DE" altLang="pt-PT" sz="1600" dirty="0" smtClean="0">
                <a:solidFill>
                  <a:schemeClr val="bg1"/>
                </a:solidFill>
                <a:cs typeface="Arial" panose="020B0604020202020204" pitchFamily="34" charset="0"/>
              </a:rPr>
              <a:t>Wie viele Menschen sind schon an der Kombination zwischen Drogen, Medikamenten, Alkohol und Schlafmitteln gestorben</a:t>
            </a:r>
            <a:r>
              <a:rPr lang="de-DE" altLang="pt-PT" sz="1600" dirty="0">
                <a:solidFill>
                  <a:schemeClr val="bg1"/>
                </a:solidFill>
                <a:cs typeface="Arial" panose="020B0604020202020204" pitchFamily="34" charset="0"/>
              </a:rPr>
              <a:t>? </a:t>
            </a:r>
            <a:r>
              <a:rPr lang="de-DE" altLang="pt-PT" sz="1200" dirty="0" smtClean="0">
                <a:solidFill>
                  <a:schemeClr val="bg1"/>
                </a:solidFill>
                <a:cs typeface="Arial" panose="020B0604020202020204" pitchFamily="34" charset="0"/>
                <a:hlinkClick r:id="rId4"/>
              </a:rPr>
              <a:t>http</a:t>
            </a:r>
            <a:r>
              <a:rPr lang="de-DE" altLang="pt-PT" sz="1200" dirty="0">
                <a:solidFill>
                  <a:schemeClr val="bg1"/>
                </a:solidFill>
                <a:cs typeface="Arial" panose="020B0604020202020204" pitchFamily="34" charset="0"/>
                <a:hlinkClick r:id="rId4"/>
              </a:rPr>
              <a:t>://news.doccheck.com/de/193267/polymedikation-ein-toedliches-durcheinander</a:t>
            </a:r>
            <a:r>
              <a:rPr lang="de-DE" altLang="pt-PT" sz="1200" dirty="0" smtClean="0">
                <a:solidFill>
                  <a:schemeClr val="bg1"/>
                </a:solidFill>
                <a:cs typeface="Arial" panose="020B0604020202020204" pitchFamily="34" charset="0"/>
                <a:hlinkClick r:id="rId4"/>
              </a:rPr>
              <a:t>/</a:t>
            </a:r>
            <a:r>
              <a:rPr lang="de-DE" altLang="pt-PT" sz="1200" dirty="0" smtClean="0">
                <a:solidFill>
                  <a:schemeClr val="bg1"/>
                </a:solidFill>
                <a:cs typeface="Arial" panose="020B0604020202020204" pitchFamily="34" charset="0"/>
              </a:rPr>
              <a:t> </a:t>
            </a:r>
            <a:endParaRPr lang="de-DE" altLang="pt-PT" sz="1200" dirty="0">
              <a:solidFill>
                <a:schemeClr val="bg1"/>
              </a:solidFill>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Umweltgifte, Festlegung Grenzwerte</a:t>
            </a:r>
            <a:endParaRPr lang="de-DE" sz="1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57</a:t>
            </a:fld>
            <a:endParaRPr lang="en-US" dirty="0"/>
          </a:p>
        </p:txBody>
      </p:sp>
      <p:sp>
        <p:nvSpPr>
          <p:cNvPr id="5" name="Ellipse 4"/>
          <p:cNvSpPr/>
          <p:nvPr/>
        </p:nvSpPr>
        <p:spPr>
          <a:xfrm>
            <a:off x="8040487" y="1669784"/>
            <a:ext cx="773900"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UG 6</a:t>
            </a:r>
            <a:endParaRPr lang="de-DE" sz="1200" dirty="0"/>
          </a:p>
        </p:txBody>
      </p:sp>
    </p:spTree>
    <p:extLst>
      <p:ext uri="{BB962C8B-B14F-4D97-AF65-F5344CB8AC3E}">
        <p14:creationId xmlns:p14="http://schemas.microsoft.com/office/powerpoint/2010/main" val="10455535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60000" y="2276872"/>
            <a:ext cx="8388464" cy="4464496"/>
          </a:xfrm>
        </p:spPr>
        <p:txBody>
          <a:bodyPr>
            <a:noAutofit/>
          </a:bodyPr>
          <a:lstStyle/>
          <a:p>
            <a:pPr marL="0" indent="0" algn="just">
              <a:buNone/>
              <a:tabLst>
                <a:tab pos="447675" algn="l"/>
              </a:tabLst>
            </a:pPr>
            <a:r>
              <a:rPr lang="de-DE" sz="1400" b="1" dirty="0" smtClean="0">
                <a:solidFill>
                  <a:schemeClr val="bg1"/>
                </a:solidFill>
                <a:cs typeface="Arial" panose="020B0604020202020204" pitchFamily="34" charset="0"/>
                <a:hlinkClick r:id="rId3"/>
              </a:rPr>
              <a:t>Giftstoffwirkung am Beispiel von Dentallegierungen</a:t>
            </a:r>
            <a:r>
              <a:rPr lang="de-DE" sz="1400" b="1" dirty="0" smtClean="0">
                <a:solidFill>
                  <a:schemeClr val="bg1"/>
                </a:solidFill>
                <a:cs typeface="Arial" panose="020B0604020202020204" pitchFamily="34" charset="0"/>
              </a:rPr>
              <a:t> </a:t>
            </a:r>
            <a:r>
              <a:rPr lang="de-DE" sz="1400" dirty="0" smtClean="0">
                <a:solidFill>
                  <a:schemeClr val="bg1"/>
                </a:solidFill>
                <a:cs typeface="Arial" panose="020B0604020202020204" pitchFamily="34" charset="0"/>
              </a:rPr>
              <a:t>(Auszüge)</a:t>
            </a:r>
          </a:p>
          <a:p>
            <a:pPr marL="0" indent="0" algn="just">
              <a:buNone/>
              <a:tabLst>
                <a:tab pos="447675" algn="l"/>
              </a:tabLst>
            </a:pPr>
            <a:r>
              <a:rPr lang="de-DE" sz="1300" dirty="0" smtClean="0">
                <a:solidFill>
                  <a:schemeClr val="bg1"/>
                </a:solidFill>
                <a:cs typeface="Arial" panose="020B0604020202020204" pitchFamily="34" charset="0"/>
              </a:rPr>
              <a:t>„Die </a:t>
            </a:r>
            <a:r>
              <a:rPr lang="de-DE" sz="1300" dirty="0">
                <a:solidFill>
                  <a:schemeClr val="bg1"/>
                </a:solidFill>
                <a:cs typeface="Arial" panose="020B0604020202020204" pitchFamily="34" charset="0"/>
              </a:rPr>
              <a:t>Kombination einer ungiftigen Menge von Nano-Titandioxid mit </a:t>
            </a:r>
            <a:r>
              <a:rPr lang="de-DE" sz="1300" dirty="0" err="1">
                <a:solidFill>
                  <a:schemeClr val="bg1"/>
                </a:solidFill>
                <a:cs typeface="Arial" panose="020B0604020202020204" pitchFamily="34" charset="0"/>
              </a:rPr>
              <a:t>Bisphenol</a:t>
            </a:r>
            <a:r>
              <a:rPr lang="de-DE" sz="1300" dirty="0">
                <a:solidFill>
                  <a:schemeClr val="bg1"/>
                </a:solidFill>
                <a:cs typeface="Arial" panose="020B0604020202020204" pitchFamily="34" charset="0"/>
              </a:rPr>
              <a:t> A führt zu toxischen Effekten und einer erhöhten Bildung von freien Radikalen, DNA-Doppelstrangbrüchen und Mikronuklei (</a:t>
            </a:r>
            <a:r>
              <a:rPr lang="de-DE" sz="1300" dirty="0" smtClean="0">
                <a:solidFill>
                  <a:schemeClr val="bg1"/>
                </a:solidFill>
                <a:cs typeface="Arial" panose="020B0604020202020204" pitchFamily="34" charset="0"/>
              </a:rPr>
              <a:t>ZHENG </a:t>
            </a:r>
            <a:r>
              <a:rPr lang="de-DE" sz="1300" dirty="0">
                <a:solidFill>
                  <a:schemeClr val="bg1"/>
                </a:solidFill>
                <a:cs typeface="Arial" panose="020B0604020202020204" pitchFamily="34" charset="0"/>
              </a:rPr>
              <a:t>et al. 2012</a:t>
            </a:r>
            <a:r>
              <a:rPr lang="de-DE" sz="1300" dirty="0" smtClean="0">
                <a:solidFill>
                  <a:schemeClr val="bg1"/>
                </a:solidFill>
                <a:cs typeface="Arial" panose="020B0604020202020204" pitchFamily="34" charset="0"/>
              </a:rPr>
              <a:t>)</a:t>
            </a:r>
          </a:p>
          <a:p>
            <a:pPr marL="0" indent="0" algn="just">
              <a:buNone/>
              <a:tabLst>
                <a:tab pos="447675" algn="l"/>
              </a:tabLst>
            </a:pPr>
            <a:r>
              <a:rPr lang="de-DE" sz="1300" dirty="0">
                <a:solidFill>
                  <a:schemeClr val="bg1"/>
                </a:solidFill>
                <a:cs typeface="Arial" panose="020B0604020202020204" pitchFamily="34" charset="0"/>
              </a:rPr>
              <a:t>Beachtenswert sind Ergebnisse die zeigen, dass Aluminium nach Injektion aluminiumhaltiger Impfstoffe von Makrophagen resorbiert und systemisch verteilt wird und über diesen Weg in Lymphknoten, Milz, Leber und das Zentrale Nervensystem gelangt (KHAN et al 2013</a:t>
            </a:r>
            <a:r>
              <a:rPr lang="de-DE" sz="1300" dirty="0" smtClean="0">
                <a:solidFill>
                  <a:schemeClr val="bg1"/>
                </a:solidFill>
                <a:cs typeface="Arial" panose="020B0604020202020204" pitchFamily="34" charset="0"/>
              </a:rPr>
              <a:t>).</a:t>
            </a:r>
          </a:p>
          <a:p>
            <a:pPr marL="0" indent="0" algn="just">
              <a:buNone/>
              <a:tabLst>
                <a:tab pos="447675" algn="l"/>
              </a:tabLst>
            </a:pPr>
            <a:r>
              <a:rPr lang="de-DE" sz="1300" dirty="0">
                <a:solidFill>
                  <a:schemeClr val="bg1"/>
                </a:solidFill>
                <a:cs typeface="Arial" panose="020B0604020202020204" pitchFamily="34" charset="0"/>
              </a:rPr>
              <a:t>Quecksilber, Nickel, Chrom, Kobalt, Kupfer, Zinn und Blei wirken auf den Östrogenrezeptor ein und stimulieren das Wachstum von menschlichen Brustkrebs-Zellen (MARTIN et al. 2003</a:t>
            </a:r>
            <a:r>
              <a:rPr lang="de-DE" sz="1300" dirty="0" smtClean="0">
                <a:solidFill>
                  <a:schemeClr val="bg1"/>
                </a:solidFill>
                <a:cs typeface="Arial" panose="020B0604020202020204" pitchFamily="34" charset="0"/>
              </a:rPr>
              <a:t>).</a:t>
            </a:r>
          </a:p>
          <a:p>
            <a:pPr marL="0" indent="0" algn="just">
              <a:buNone/>
              <a:tabLst>
                <a:tab pos="447675" algn="l"/>
              </a:tabLst>
            </a:pPr>
            <a:r>
              <a:rPr lang="de-DE" sz="1300" dirty="0">
                <a:solidFill>
                  <a:schemeClr val="bg1"/>
                </a:solidFill>
                <a:cs typeface="Arial" panose="020B0604020202020204" pitchFamily="34" charset="0"/>
              </a:rPr>
              <a:t>Seit Fritz Haber ist bekannt, dass sich bei Summationsgiften toxische Effekte auch bei geringer Konzentration aber langer Exposition einstellen (WITSCHI 1999). Somit entscheidet nicht allein die Dosis darüber, ob eine Substanz giftig ist, sondern auch die Zeit, mit der sie auf den Körper ein wirkt. Quecksilber, Blei, Cadmium und andere potentiell toxische Metalle zählen zu den Summationsgiften. Entsprechend ist davon auszugehen, dass sich toxische Effekte dieser Elemente auch bei geringer Exposition im Laufe von Monaten und Jahren einstellen</a:t>
            </a:r>
            <a:r>
              <a:rPr lang="de-DE" sz="1300" dirty="0" smtClean="0">
                <a:solidFill>
                  <a:schemeClr val="bg1"/>
                </a:solidFill>
                <a:cs typeface="Arial" panose="020B0604020202020204" pitchFamily="34" charset="0"/>
              </a:rPr>
              <a:t>.</a:t>
            </a:r>
          </a:p>
          <a:p>
            <a:pPr marL="0" indent="0" algn="just">
              <a:buNone/>
              <a:tabLst>
                <a:tab pos="447675" algn="l"/>
              </a:tabLst>
            </a:pPr>
            <a:r>
              <a:rPr lang="de-DE" sz="1300" dirty="0">
                <a:solidFill>
                  <a:schemeClr val="bg1"/>
                </a:solidFill>
                <a:cs typeface="Arial" panose="020B0604020202020204" pitchFamily="34" charset="0"/>
              </a:rPr>
              <a:t>Da Metalle wie Quecksilber, Zinn, Cadmium, Blei und Aluminium durch ihre Kombinationswirkung schon bei geringster Dosierung toxische Effekte erzielen können (BELLES et al. 2002, INSTITORIS et al. 2006, SCHUBERT et al. 1978), sind Strategien für den Einsatz von wirksamen, gut verträglichen, relativ spezifischen und leicht zu verabreichenden Antidoten in der Umweltmedizin zu fordern. Diese sind durch den therapeutischen Einsatz von Komplex- und </a:t>
            </a:r>
            <a:r>
              <a:rPr lang="de-DE" sz="1300" dirty="0" err="1" smtClean="0">
                <a:solidFill>
                  <a:schemeClr val="bg1"/>
                </a:solidFill>
                <a:cs typeface="Arial" panose="020B0604020202020204" pitchFamily="34" charset="0"/>
              </a:rPr>
              <a:t>Chelatbildnern</a:t>
            </a:r>
            <a:r>
              <a:rPr lang="de-DE" sz="1300" dirty="0" smtClean="0">
                <a:solidFill>
                  <a:schemeClr val="bg1"/>
                </a:solidFill>
                <a:cs typeface="Arial" panose="020B0604020202020204" pitchFamily="34" charset="0"/>
              </a:rPr>
              <a:t> </a:t>
            </a:r>
            <a:r>
              <a:rPr lang="de-DE" sz="1300" dirty="0">
                <a:solidFill>
                  <a:schemeClr val="bg1"/>
                </a:solidFill>
                <a:cs typeface="Arial" panose="020B0604020202020204" pitchFamily="34" charset="0"/>
              </a:rPr>
              <a:t>möglich</a:t>
            </a:r>
            <a:r>
              <a:rPr lang="de-DE" sz="1300" dirty="0" smtClean="0">
                <a:solidFill>
                  <a:schemeClr val="bg1"/>
                </a:solidFill>
                <a:cs typeface="Arial" panose="020B0604020202020204" pitchFamily="34" charset="0"/>
              </a:rPr>
              <a:t>.“</a:t>
            </a:r>
            <a:endParaRPr lang="de-DE" sz="1300" b="1" dirty="0" smtClean="0">
              <a:solidFill>
                <a:schemeClr val="bg1"/>
              </a:solidFill>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Umweltgifte, Dentallegierungen</a:t>
            </a:r>
            <a:endParaRPr lang="de-DE" sz="1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58</a:t>
            </a:fld>
            <a:endParaRPr lang="en-US" dirty="0"/>
          </a:p>
        </p:txBody>
      </p:sp>
      <p:sp>
        <p:nvSpPr>
          <p:cNvPr id="5" name="Ellipse 4"/>
          <p:cNvSpPr/>
          <p:nvPr/>
        </p:nvSpPr>
        <p:spPr>
          <a:xfrm>
            <a:off x="8040487" y="1669784"/>
            <a:ext cx="773900"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UG 6</a:t>
            </a:r>
            <a:endParaRPr lang="de-DE" sz="1200" dirty="0"/>
          </a:p>
        </p:txBody>
      </p:sp>
    </p:spTree>
    <p:extLst>
      <p:ext uri="{BB962C8B-B14F-4D97-AF65-F5344CB8AC3E}">
        <p14:creationId xmlns:p14="http://schemas.microsoft.com/office/powerpoint/2010/main" val="13695395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3999" y="2276872"/>
            <a:ext cx="8388464" cy="4464496"/>
          </a:xfrm>
        </p:spPr>
        <p:txBody>
          <a:bodyPr>
            <a:normAutofit/>
          </a:bodyPr>
          <a:lstStyle/>
          <a:p>
            <a:pPr marL="0" indent="0">
              <a:buNone/>
              <a:tabLst>
                <a:tab pos="447675" algn="l"/>
              </a:tabLst>
            </a:pPr>
            <a:r>
              <a:rPr lang="de-DE" sz="1400" dirty="0" smtClean="0">
                <a:solidFill>
                  <a:schemeClr val="bg1"/>
                </a:solidFill>
                <a:cs typeface="Arial" panose="020B0604020202020204" pitchFamily="34" charset="0"/>
                <a:hlinkClick r:id="rId3"/>
              </a:rPr>
              <a:t>Schwermetallvergiftungen</a:t>
            </a:r>
            <a:endParaRPr lang="de-DE" sz="1400" dirty="0" smtClean="0">
              <a:solidFill>
                <a:schemeClr val="bg1"/>
              </a:solidFill>
              <a:cs typeface="Arial" panose="020B0604020202020204" pitchFamily="34" charset="0"/>
            </a:endParaRPr>
          </a:p>
          <a:p>
            <a:pPr marL="0" indent="0">
              <a:buNone/>
              <a:tabLst>
                <a:tab pos="447675" algn="l"/>
              </a:tabLst>
            </a:pPr>
            <a:endParaRPr lang="de-DE" sz="1400" b="1" dirty="0" smtClean="0">
              <a:solidFill>
                <a:schemeClr val="bg1"/>
              </a:solidFill>
              <a:cs typeface="Arial" panose="020B0604020202020204" pitchFamily="34" charset="0"/>
            </a:endParaRPr>
          </a:p>
          <a:p>
            <a:pPr marL="0" indent="0">
              <a:buNone/>
              <a:tabLst>
                <a:tab pos="447675" algn="l"/>
              </a:tabLst>
            </a:pPr>
            <a:r>
              <a:rPr lang="de-DE" sz="1400" b="1" dirty="0" smtClean="0">
                <a:solidFill>
                  <a:schemeClr val="bg1"/>
                </a:solidFill>
                <a:cs typeface="Arial" panose="020B0604020202020204" pitchFamily="34" charset="0"/>
              </a:rPr>
              <a:t>Gifte:</a:t>
            </a:r>
          </a:p>
          <a:p>
            <a:pPr marL="0" indent="0">
              <a:buNone/>
              <a:tabLst>
                <a:tab pos="447675" algn="l"/>
              </a:tabLst>
            </a:pPr>
            <a:r>
              <a:rPr lang="de-DE" altLang="pt-PT" sz="1400" dirty="0" smtClean="0">
                <a:solidFill>
                  <a:schemeClr val="bg1"/>
                </a:solidFill>
                <a:cs typeface="Arial" panose="020B0604020202020204" pitchFamily="34" charset="0"/>
              </a:rPr>
              <a:t>Aluminium</a:t>
            </a:r>
            <a:r>
              <a:rPr lang="de-DE" altLang="pt-PT" sz="1400" dirty="0">
                <a:solidFill>
                  <a:schemeClr val="bg1"/>
                </a:solidFill>
                <a:cs typeface="Arial" panose="020B0604020202020204" pitchFamily="34" charset="0"/>
              </a:rPr>
              <a:t>: </a:t>
            </a:r>
            <a:r>
              <a:rPr lang="de-DE" altLang="pt-PT" sz="1400" dirty="0">
                <a:solidFill>
                  <a:schemeClr val="bg1"/>
                </a:solidFill>
                <a:cs typeface="Arial" panose="020B0604020202020204" pitchFamily="34" charset="0"/>
                <a:hlinkClick r:id="rId4"/>
              </a:rPr>
              <a:t>https://</a:t>
            </a:r>
            <a:r>
              <a:rPr lang="de-DE" altLang="pt-PT" sz="1400" dirty="0" smtClean="0">
                <a:solidFill>
                  <a:schemeClr val="bg1"/>
                </a:solidFill>
                <a:cs typeface="Arial" panose="020B0604020202020204" pitchFamily="34" charset="0"/>
                <a:hlinkClick r:id="rId4"/>
              </a:rPr>
              <a:t>www.aerzteblatt.de/archiv/134394/Morbus-Alzheimer-Nach-Jahren-Auftrieb-fuer-die-Aluminiumhypothese</a:t>
            </a:r>
            <a:r>
              <a:rPr lang="de-DE" altLang="pt-PT" sz="1400" dirty="0" smtClean="0">
                <a:solidFill>
                  <a:schemeClr val="bg1"/>
                </a:solidFill>
                <a:cs typeface="Arial" panose="020B0604020202020204" pitchFamily="34" charset="0"/>
              </a:rPr>
              <a:t> </a:t>
            </a:r>
          </a:p>
          <a:p>
            <a:pPr marL="0" indent="0">
              <a:buNone/>
              <a:tabLst>
                <a:tab pos="447675" algn="l"/>
              </a:tabLst>
            </a:pPr>
            <a:r>
              <a:rPr lang="de-DE" altLang="pt-PT" sz="1400" dirty="0">
                <a:solidFill>
                  <a:schemeClr val="bg1"/>
                </a:solidFill>
                <a:cs typeface="Arial" panose="020B0604020202020204" pitchFamily="34" charset="0"/>
                <a:hlinkClick r:id="rId5"/>
              </a:rPr>
              <a:t>https://www.hippocraticpost.com/mental-health/strong-evidence-linking-aluminium-alzheimers</a:t>
            </a:r>
            <a:r>
              <a:rPr lang="de-DE" altLang="pt-PT" sz="1400" dirty="0" smtClean="0">
                <a:solidFill>
                  <a:schemeClr val="bg1"/>
                </a:solidFill>
                <a:cs typeface="Arial" panose="020B0604020202020204" pitchFamily="34" charset="0"/>
                <a:hlinkClick r:id="rId5"/>
              </a:rPr>
              <a:t>/</a:t>
            </a:r>
            <a:r>
              <a:rPr lang="de-DE" altLang="pt-PT" sz="1400" dirty="0" smtClean="0">
                <a:solidFill>
                  <a:schemeClr val="bg1"/>
                </a:solidFill>
                <a:cs typeface="Arial" panose="020B0604020202020204" pitchFamily="34" charset="0"/>
              </a:rPr>
              <a:t> </a:t>
            </a:r>
          </a:p>
          <a:p>
            <a:pPr marL="0" indent="0">
              <a:buNone/>
              <a:tabLst>
                <a:tab pos="447675" algn="l"/>
              </a:tabLst>
            </a:pPr>
            <a:r>
              <a:rPr lang="de-DE" altLang="pt-PT" sz="1400" dirty="0">
                <a:solidFill>
                  <a:schemeClr val="bg1"/>
                </a:solidFill>
                <a:cs typeface="Arial" panose="020B0604020202020204" pitchFamily="34" charset="0"/>
                <a:hlinkClick r:id="rId6"/>
              </a:rPr>
              <a:t>https://</a:t>
            </a:r>
            <a:r>
              <a:rPr lang="de-DE" altLang="pt-PT" sz="1400" dirty="0" smtClean="0">
                <a:solidFill>
                  <a:schemeClr val="bg1"/>
                </a:solidFill>
                <a:cs typeface="Arial" panose="020B0604020202020204" pitchFamily="34" charset="0"/>
                <a:hlinkClick r:id="rId6"/>
              </a:rPr>
              <a:t>www.sciencedirect.com/science/article/pii/S0946672X16303777</a:t>
            </a:r>
            <a:r>
              <a:rPr lang="de-DE" altLang="pt-PT" sz="1400" dirty="0" smtClean="0">
                <a:solidFill>
                  <a:schemeClr val="bg1"/>
                </a:solidFill>
                <a:cs typeface="Arial" panose="020B0604020202020204" pitchFamily="34" charset="0"/>
              </a:rPr>
              <a:t> </a:t>
            </a:r>
          </a:p>
          <a:p>
            <a:pPr marL="0" indent="0">
              <a:buNone/>
              <a:tabLst>
                <a:tab pos="447675" algn="l"/>
              </a:tabLst>
            </a:pPr>
            <a:r>
              <a:rPr lang="de-DE" altLang="pt-PT" sz="1400" dirty="0">
                <a:solidFill>
                  <a:schemeClr val="bg1"/>
                </a:solidFill>
                <a:cs typeface="Arial" panose="020B0604020202020204" pitchFamily="34" charset="0"/>
                <a:hlinkClick r:id="rId7"/>
              </a:rPr>
              <a:t>https://</a:t>
            </a:r>
            <a:r>
              <a:rPr lang="de-DE" altLang="pt-PT" sz="1400" dirty="0" smtClean="0">
                <a:solidFill>
                  <a:schemeClr val="bg1"/>
                </a:solidFill>
                <a:cs typeface="Arial" panose="020B0604020202020204" pitchFamily="34" charset="0"/>
                <a:hlinkClick r:id="rId7"/>
              </a:rPr>
              <a:t>www.zentrum-der-gesundheit.de/aluminium-im-deo-ia.html</a:t>
            </a:r>
            <a:r>
              <a:rPr lang="de-DE" altLang="pt-PT" sz="1400" dirty="0" smtClean="0">
                <a:solidFill>
                  <a:schemeClr val="bg1"/>
                </a:solidFill>
                <a:cs typeface="Arial" panose="020B0604020202020204" pitchFamily="34" charset="0"/>
              </a:rPr>
              <a:t> </a:t>
            </a:r>
          </a:p>
          <a:p>
            <a:pPr marL="0" indent="0">
              <a:buNone/>
              <a:tabLst>
                <a:tab pos="447675" algn="l"/>
              </a:tabLst>
            </a:pPr>
            <a:r>
              <a:rPr lang="de-DE" altLang="pt-PT" sz="1400" dirty="0" smtClean="0">
                <a:solidFill>
                  <a:schemeClr val="bg1"/>
                </a:solidFill>
                <a:cs typeface="Arial" panose="020B0604020202020204" pitchFamily="34" charset="0"/>
              </a:rPr>
              <a:t>Arte Dokumentation: </a:t>
            </a:r>
            <a:r>
              <a:rPr lang="de-DE" altLang="pt-PT" sz="1400" dirty="0" smtClean="0">
                <a:solidFill>
                  <a:schemeClr val="bg1"/>
                </a:solidFill>
                <a:cs typeface="Arial" panose="020B0604020202020204" pitchFamily="34" charset="0"/>
                <a:hlinkClick r:id="rId8"/>
              </a:rPr>
              <a:t>Akte Aluminium</a:t>
            </a:r>
            <a:endParaRPr lang="de-DE" altLang="pt-PT" sz="1400" dirty="0">
              <a:solidFill>
                <a:schemeClr val="bg1"/>
              </a:solidFill>
              <a:cs typeface="Arial" panose="020B0604020202020204" pitchFamily="34" charset="0"/>
            </a:endParaRPr>
          </a:p>
          <a:p>
            <a:pPr marL="0" indent="0">
              <a:buNone/>
              <a:tabLst>
                <a:tab pos="447675" algn="l"/>
              </a:tabLst>
            </a:pPr>
            <a:endParaRPr lang="de-DE" altLang="pt-PT" sz="2200" dirty="0">
              <a:solidFill>
                <a:schemeClr val="bg1"/>
              </a:solidFill>
              <a:latin typeface="Arial" panose="020B0604020202020204" pitchFamily="34" charset="0"/>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Umweltgift, Aluminium</a:t>
            </a:r>
            <a:endParaRPr lang="de-DE" sz="1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59</a:t>
            </a:fld>
            <a:endParaRPr lang="en-US" dirty="0"/>
          </a:p>
        </p:txBody>
      </p:sp>
      <p:sp>
        <p:nvSpPr>
          <p:cNvPr id="5" name="Ellipse 4"/>
          <p:cNvSpPr/>
          <p:nvPr/>
        </p:nvSpPr>
        <p:spPr>
          <a:xfrm>
            <a:off x="8040487" y="1669784"/>
            <a:ext cx="773900"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UG 6</a:t>
            </a:r>
            <a:endParaRPr lang="de-DE" sz="1200" dirty="0"/>
          </a:p>
        </p:txBody>
      </p:sp>
    </p:spTree>
    <p:extLst>
      <p:ext uri="{BB962C8B-B14F-4D97-AF65-F5344CB8AC3E}">
        <p14:creationId xmlns:p14="http://schemas.microsoft.com/office/powerpoint/2010/main" val="1548957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Gerader Verbinder 24"/>
          <p:cNvCxnSpPr/>
          <p:nvPr/>
        </p:nvCxnSpPr>
        <p:spPr>
          <a:xfrm>
            <a:off x="4557309" y="3789040"/>
            <a:ext cx="0" cy="28083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123" name="Rectangle 3"/>
          <p:cNvSpPr>
            <a:spLocks noGrp="1" noChangeArrowheads="1"/>
          </p:cNvSpPr>
          <p:nvPr>
            <p:ph type="body" idx="1"/>
          </p:nvPr>
        </p:nvSpPr>
        <p:spPr>
          <a:xfrm>
            <a:off x="323999" y="2276872"/>
            <a:ext cx="8388464" cy="2819814"/>
          </a:xfrm>
        </p:spPr>
        <p:txBody>
          <a:bodyPr>
            <a:normAutofit/>
          </a:bodyPr>
          <a:lstStyle/>
          <a:p>
            <a:pPr marL="0" indent="0" algn="ctr">
              <a:buNone/>
              <a:tabLst>
                <a:tab pos="447675" algn="l"/>
              </a:tabLst>
            </a:pPr>
            <a:r>
              <a:rPr lang="de-DE" sz="2800" dirty="0" smtClean="0">
                <a:solidFill>
                  <a:schemeClr val="bg1"/>
                </a:solidFill>
                <a:latin typeface="Arial" panose="020B0604020202020204" pitchFamily="34" charset="0"/>
                <a:cs typeface="Arial" panose="020B0604020202020204" pitchFamily="34" charset="0"/>
              </a:rPr>
              <a:t> Rheumatischer Formenkreis ( &gt; 400 Krankheiten)</a:t>
            </a:r>
          </a:p>
          <a:p>
            <a:pPr marL="0" indent="0">
              <a:buNone/>
              <a:tabLst>
                <a:tab pos="447675" algn="l"/>
              </a:tabLst>
            </a:pPr>
            <a:r>
              <a:rPr lang="de-DE" altLang="pt-PT" sz="2800" dirty="0" smtClean="0">
                <a:solidFill>
                  <a:schemeClr val="bg1"/>
                </a:solidFill>
                <a:latin typeface="Arial" panose="020B0604020202020204" pitchFamily="34" charset="0"/>
                <a:cs typeface="Arial" panose="020B0604020202020204" pitchFamily="34" charset="0"/>
              </a:rPr>
              <a:t> </a:t>
            </a:r>
          </a:p>
          <a:p>
            <a:pPr marL="0" indent="0">
              <a:buNone/>
              <a:tabLst>
                <a:tab pos="447675" algn="l"/>
              </a:tabLst>
            </a:pPr>
            <a:r>
              <a:rPr lang="de-DE" altLang="pt-PT" sz="2800" dirty="0" smtClean="0">
                <a:solidFill>
                  <a:schemeClr val="bg1"/>
                </a:solidFill>
                <a:latin typeface="Arial" panose="020B0604020202020204" pitchFamily="34" charset="0"/>
                <a:cs typeface="Arial" panose="020B0604020202020204" pitchFamily="34" charset="0"/>
              </a:rPr>
              <a:t>      </a:t>
            </a:r>
            <a:r>
              <a:rPr lang="de-DE" altLang="pt-PT" sz="2800" dirty="0" smtClean="0">
                <a:solidFill>
                  <a:srgbClr val="FF0000"/>
                </a:solidFill>
                <a:latin typeface="Arial" panose="020B0604020202020204" pitchFamily="34" charset="0"/>
                <a:cs typeface="Arial" panose="020B0604020202020204" pitchFamily="34" charset="0"/>
              </a:rPr>
              <a:t>Arthrose  </a:t>
            </a:r>
            <a:r>
              <a:rPr lang="de-DE" altLang="pt-PT" sz="2800" dirty="0" smtClean="0">
                <a:solidFill>
                  <a:schemeClr val="bg1"/>
                </a:solidFill>
                <a:latin typeface="Arial" panose="020B0604020202020204" pitchFamily="34" charset="0"/>
                <a:cs typeface="Arial" panose="020B0604020202020204" pitchFamily="34" charset="0"/>
              </a:rPr>
              <a:t>    Arthritis       </a:t>
            </a:r>
            <a:r>
              <a:rPr lang="de-DE" altLang="pt-PT" sz="2800" dirty="0" smtClean="0">
                <a:solidFill>
                  <a:srgbClr val="FF0000"/>
                </a:solidFill>
                <a:latin typeface="Arial" panose="020B0604020202020204" pitchFamily="34" charset="0"/>
                <a:cs typeface="Arial" panose="020B0604020202020204" pitchFamily="34" charset="0"/>
              </a:rPr>
              <a:t>Rheuma</a:t>
            </a:r>
            <a:r>
              <a:rPr lang="de-DE" altLang="pt-PT" sz="2800" dirty="0" smtClean="0">
                <a:solidFill>
                  <a:schemeClr val="bg1"/>
                </a:solidFill>
                <a:latin typeface="Arial" panose="020B0604020202020204" pitchFamily="34" charset="0"/>
                <a:cs typeface="Arial" panose="020B0604020202020204" pitchFamily="34" charset="0"/>
              </a:rPr>
              <a:t>        </a:t>
            </a:r>
            <a:r>
              <a:rPr lang="de-DE" altLang="pt-PT" sz="2800" dirty="0" smtClean="0">
                <a:solidFill>
                  <a:srgbClr val="FF0000"/>
                </a:solidFill>
                <a:latin typeface="Arial" panose="020B0604020202020204" pitchFamily="34" charset="0"/>
                <a:cs typeface="Arial" panose="020B0604020202020204" pitchFamily="34" charset="0"/>
              </a:rPr>
              <a:t>Gicht</a:t>
            </a:r>
          </a:p>
          <a:p>
            <a:pPr marL="0" indent="0" algn="ctr">
              <a:buNone/>
              <a:tabLst>
                <a:tab pos="447675" algn="l"/>
              </a:tabLst>
            </a:pPr>
            <a:r>
              <a:rPr lang="de-DE" altLang="pt-PT" sz="1900" dirty="0" smtClean="0">
                <a:solidFill>
                  <a:schemeClr val="bg1"/>
                </a:solidFill>
                <a:latin typeface="Arial" panose="020B0604020202020204" pitchFamily="34" charset="0"/>
                <a:cs typeface="Arial" panose="020B0604020202020204" pitchFamily="34" charset="0"/>
              </a:rPr>
              <a:t>                               ( = rheumatische </a:t>
            </a:r>
          </a:p>
          <a:p>
            <a:pPr marL="0" indent="0" algn="ctr">
              <a:buNone/>
              <a:tabLst>
                <a:tab pos="447675" algn="l"/>
              </a:tabLst>
            </a:pPr>
            <a:r>
              <a:rPr lang="de-DE" altLang="pt-PT" sz="1900" dirty="0" smtClean="0">
                <a:solidFill>
                  <a:schemeClr val="bg1"/>
                </a:solidFill>
                <a:latin typeface="Arial" panose="020B0604020202020204" pitchFamily="34" charset="0"/>
                <a:cs typeface="Arial" panose="020B0604020202020204" pitchFamily="34" charset="0"/>
              </a:rPr>
              <a:t>                              Arthritis)</a:t>
            </a: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Rheumatischer Formenkreis</a:t>
            </a:r>
            <a:br>
              <a:rPr lang="de-DE" altLang="pt-PT" sz="3200" b="1" dirty="0" smtClean="0">
                <a:effectLst>
                  <a:outerShdw blurRad="38100" dist="38100" dir="2700000" algn="tl">
                    <a:srgbClr val="FFFFFF"/>
                  </a:outerShdw>
                </a:effectLst>
              </a:rPr>
            </a:br>
            <a:r>
              <a:rPr lang="de-DE" altLang="pt-PT" sz="1200" b="1" dirty="0" smtClean="0">
                <a:effectLst>
                  <a:outerShdw blurRad="38100" dist="38100" dir="2700000" algn="tl">
                    <a:srgbClr val="FFFFFF"/>
                  </a:outerShdw>
                </a:effectLst>
              </a:rPr>
              <a:t>(Quellen: </a:t>
            </a:r>
            <a:r>
              <a:rPr lang="de-DE" altLang="pt-PT" sz="1200" b="1" dirty="0">
                <a:effectLst>
                  <a:outerShdw blurRad="38100" dist="38100" dir="2700000" algn="tl">
                    <a:srgbClr val="FFFFFF"/>
                  </a:outerShdw>
                </a:effectLst>
                <a:hlinkClick r:id="rId3"/>
              </a:rPr>
              <a:t>http://</a:t>
            </a:r>
            <a:r>
              <a:rPr lang="de-DE" altLang="pt-PT" sz="1200" b="1" dirty="0" smtClean="0">
                <a:effectLst>
                  <a:outerShdw blurRad="38100" dist="38100" dir="2700000" algn="tl">
                    <a:srgbClr val="FFFFFF"/>
                  </a:outerShdw>
                </a:effectLst>
                <a:hlinkClick r:id="rId3"/>
              </a:rPr>
              <a:t>flexikon.doccheck.com/de/Erkrankungen_des_rheumatischen_Formenkreises</a:t>
            </a:r>
            <a:r>
              <a:rPr lang="de-DE" altLang="pt-PT" sz="1200" b="1" dirty="0" smtClean="0">
                <a:effectLst>
                  <a:outerShdw blurRad="38100" dist="38100" dir="2700000" algn="tl">
                    <a:srgbClr val="FFFFFF"/>
                  </a:outerShdw>
                </a:effectLst>
              </a:rPr>
              <a:t>)</a:t>
            </a:r>
            <a:endParaRPr lang="de-DE" sz="12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6</a:t>
            </a:fld>
            <a:endParaRPr lang="en-US" dirty="0"/>
          </a:p>
        </p:txBody>
      </p:sp>
      <p:sp>
        <p:nvSpPr>
          <p:cNvPr id="4" name="Textfeld 3"/>
          <p:cNvSpPr txBox="1"/>
          <p:nvPr/>
        </p:nvSpPr>
        <p:spPr>
          <a:xfrm>
            <a:off x="516494" y="4831992"/>
            <a:ext cx="2088232" cy="1477328"/>
          </a:xfrm>
          <a:prstGeom prst="rect">
            <a:avLst/>
          </a:prstGeom>
          <a:noFill/>
        </p:spPr>
        <p:txBody>
          <a:bodyPr wrap="square" rtlCol="0">
            <a:spAutoFit/>
          </a:bodyPr>
          <a:lstStyle/>
          <a:p>
            <a:r>
              <a:rPr lang="de-DE" dirty="0" smtClean="0">
                <a:solidFill>
                  <a:schemeClr val="bg1"/>
                </a:solidFill>
              </a:rPr>
              <a:t>Nährstoffmangel</a:t>
            </a:r>
          </a:p>
          <a:p>
            <a:r>
              <a:rPr lang="de-DE" dirty="0" smtClean="0">
                <a:solidFill>
                  <a:schemeClr val="bg1"/>
                </a:solidFill>
              </a:rPr>
              <a:t>Bewegungsmangel</a:t>
            </a:r>
          </a:p>
          <a:p>
            <a:r>
              <a:rPr lang="de-DE" dirty="0" smtClean="0">
                <a:solidFill>
                  <a:schemeClr val="bg1"/>
                </a:solidFill>
              </a:rPr>
              <a:t>Übersäuerung</a:t>
            </a:r>
          </a:p>
          <a:p>
            <a:r>
              <a:rPr lang="de-DE" dirty="0" smtClean="0">
                <a:solidFill>
                  <a:schemeClr val="bg1"/>
                </a:solidFill>
              </a:rPr>
              <a:t>Gifte</a:t>
            </a:r>
          </a:p>
          <a:p>
            <a:r>
              <a:rPr lang="de-DE" dirty="0" smtClean="0">
                <a:solidFill>
                  <a:schemeClr val="bg1"/>
                </a:solidFill>
              </a:rPr>
              <a:t>…..</a:t>
            </a:r>
            <a:endParaRPr lang="de-DE" dirty="0">
              <a:solidFill>
                <a:schemeClr val="bg1"/>
              </a:solidFill>
            </a:endParaRPr>
          </a:p>
        </p:txBody>
      </p:sp>
      <p:sp>
        <p:nvSpPr>
          <p:cNvPr id="6" name="Textfeld 5"/>
          <p:cNvSpPr txBox="1"/>
          <p:nvPr/>
        </p:nvSpPr>
        <p:spPr>
          <a:xfrm>
            <a:off x="4721575" y="4808654"/>
            <a:ext cx="1872208" cy="1200329"/>
          </a:xfrm>
          <a:prstGeom prst="rect">
            <a:avLst/>
          </a:prstGeom>
          <a:noFill/>
        </p:spPr>
        <p:txBody>
          <a:bodyPr wrap="square" rtlCol="0">
            <a:spAutoFit/>
          </a:bodyPr>
          <a:lstStyle/>
          <a:p>
            <a:r>
              <a:rPr lang="de-DE" dirty="0" smtClean="0">
                <a:solidFill>
                  <a:schemeClr val="bg1"/>
                </a:solidFill>
              </a:rPr>
              <a:t>Autoimmun- Erkrankung</a:t>
            </a:r>
          </a:p>
          <a:p>
            <a:r>
              <a:rPr lang="de-DE" dirty="0" smtClean="0">
                <a:solidFill>
                  <a:schemeClr val="bg1"/>
                </a:solidFill>
              </a:rPr>
              <a:t>Gifte</a:t>
            </a:r>
          </a:p>
          <a:p>
            <a:r>
              <a:rPr lang="de-DE" dirty="0" smtClean="0">
                <a:solidFill>
                  <a:schemeClr val="bg1"/>
                </a:solidFill>
              </a:rPr>
              <a:t>…..</a:t>
            </a:r>
            <a:endParaRPr lang="de-DE" dirty="0">
              <a:solidFill>
                <a:schemeClr val="bg1"/>
              </a:solidFill>
            </a:endParaRPr>
          </a:p>
        </p:txBody>
      </p:sp>
      <p:sp>
        <p:nvSpPr>
          <p:cNvPr id="7" name="Textfeld 6"/>
          <p:cNvSpPr txBox="1"/>
          <p:nvPr/>
        </p:nvSpPr>
        <p:spPr>
          <a:xfrm>
            <a:off x="6660232" y="4831992"/>
            <a:ext cx="2088232" cy="1754326"/>
          </a:xfrm>
          <a:prstGeom prst="rect">
            <a:avLst/>
          </a:prstGeom>
          <a:noFill/>
        </p:spPr>
        <p:txBody>
          <a:bodyPr wrap="square" rtlCol="0">
            <a:spAutoFit/>
          </a:bodyPr>
          <a:lstStyle/>
          <a:p>
            <a:r>
              <a:rPr lang="de-DE" dirty="0" smtClean="0">
                <a:solidFill>
                  <a:schemeClr val="bg1"/>
                </a:solidFill>
              </a:rPr>
              <a:t>tierisches Eiweiß</a:t>
            </a:r>
          </a:p>
          <a:p>
            <a:r>
              <a:rPr lang="de-DE" dirty="0" err="1" smtClean="0">
                <a:solidFill>
                  <a:schemeClr val="bg1"/>
                </a:solidFill>
              </a:rPr>
              <a:t>Purinstoffwechsel</a:t>
            </a:r>
            <a:endParaRPr lang="de-DE" dirty="0" smtClean="0">
              <a:solidFill>
                <a:schemeClr val="bg1"/>
              </a:solidFill>
            </a:endParaRPr>
          </a:p>
          <a:p>
            <a:r>
              <a:rPr lang="de-DE" dirty="0" smtClean="0">
                <a:solidFill>
                  <a:schemeClr val="bg1"/>
                </a:solidFill>
              </a:rPr>
              <a:t>Harnsäure</a:t>
            </a:r>
          </a:p>
          <a:p>
            <a:r>
              <a:rPr lang="de-DE" dirty="0" smtClean="0">
                <a:solidFill>
                  <a:schemeClr val="bg1"/>
                </a:solidFill>
              </a:rPr>
              <a:t>Niereninsuffizienz</a:t>
            </a:r>
          </a:p>
          <a:p>
            <a:r>
              <a:rPr lang="de-DE" dirty="0" smtClean="0">
                <a:solidFill>
                  <a:schemeClr val="bg1"/>
                </a:solidFill>
              </a:rPr>
              <a:t>Wassermangel</a:t>
            </a:r>
          </a:p>
          <a:p>
            <a:r>
              <a:rPr lang="de-DE" dirty="0" smtClean="0">
                <a:solidFill>
                  <a:schemeClr val="bg1"/>
                </a:solidFill>
              </a:rPr>
              <a:t>…..</a:t>
            </a:r>
            <a:endParaRPr lang="de-DE" dirty="0">
              <a:solidFill>
                <a:schemeClr val="bg1"/>
              </a:solidFill>
            </a:endParaRPr>
          </a:p>
        </p:txBody>
      </p:sp>
      <p:cxnSp>
        <p:nvCxnSpPr>
          <p:cNvPr id="8" name="Gerade Verbindung mit Pfeil 7"/>
          <p:cNvCxnSpPr/>
          <p:nvPr/>
        </p:nvCxnSpPr>
        <p:spPr>
          <a:xfrm flipV="1">
            <a:off x="1835696" y="2786970"/>
            <a:ext cx="432048" cy="504056"/>
          </a:xfrm>
          <a:prstGeom prst="straightConnector1">
            <a:avLst/>
          </a:prstGeom>
          <a:ln w="19050">
            <a:solidFill>
              <a:srgbClr val="FF0000"/>
            </a:solidFill>
            <a:headEnd w="sm" len="lg"/>
            <a:tailEnd type="triangle" w="sm" len="lg"/>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flipV="1">
            <a:off x="5080506" y="2787216"/>
            <a:ext cx="139566" cy="556470"/>
          </a:xfrm>
          <a:prstGeom prst="straightConnector1">
            <a:avLst/>
          </a:prstGeom>
          <a:ln w="19050">
            <a:solidFill>
              <a:srgbClr val="FF0000"/>
            </a:solidFill>
            <a:headEnd w="sm" len="lg"/>
            <a:tailEnd type="triangle" w="sm" len="lg"/>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H="1" flipV="1">
            <a:off x="6736219" y="2780928"/>
            <a:ext cx="288032" cy="562758"/>
          </a:xfrm>
          <a:prstGeom prst="straightConnector1">
            <a:avLst/>
          </a:prstGeom>
          <a:ln w="19050">
            <a:solidFill>
              <a:srgbClr val="FF0000"/>
            </a:solidFill>
            <a:headEnd w="sm" len="lg"/>
            <a:tailEnd type="triangle" w="sm" len="lg"/>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flipV="1">
            <a:off x="3491880" y="2784750"/>
            <a:ext cx="146241" cy="504056"/>
          </a:xfrm>
          <a:prstGeom prst="straightConnector1">
            <a:avLst/>
          </a:prstGeom>
          <a:ln w="19050">
            <a:solidFill>
              <a:schemeClr val="bg1"/>
            </a:solidFill>
            <a:headEnd w="sm" len="lg"/>
            <a:tailEnd type="triangle" w="sm" len="lg"/>
          </a:ln>
        </p:spPr>
        <p:style>
          <a:lnRef idx="1">
            <a:schemeClr val="accent1"/>
          </a:lnRef>
          <a:fillRef idx="0">
            <a:schemeClr val="accent1"/>
          </a:fillRef>
          <a:effectRef idx="0">
            <a:schemeClr val="accent1"/>
          </a:effectRef>
          <a:fontRef idx="minor">
            <a:schemeClr val="tx1"/>
          </a:fontRef>
        </p:style>
      </p:cxnSp>
      <p:sp>
        <p:nvSpPr>
          <p:cNvPr id="22" name="Textfeld 21"/>
          <p:cNvSpPr txBox="1"/>
          <p:nvPr/>
        </p:nvSpPr>
        <p:spPr>
          <a:xfrm>
            <a:off x="2671175" y="4831992"/>
            <a:ext cx="1872208" cy="923330"/>
          </a:xfrm>
          <a:prstGeom prst="rect">
            <a:avLst/>
          </a:prstGeom>
          <a:noFill/>
        </p:spPr>
        <p:txBody>
          <a:bodyPr wrap="square" rtlCol="0">
            <a:spAutoFit/>
          </a:bodyPr>
          <a:lstStyle/>
          <a:p>
            <a:r>
              <a:rPr lang="de-DE" dirty="0" smtClean="0">
                <a:solidFill>
                  <a:schemeClr val="bg1"/>
                </a:solidFill>
              </a:rPr>
              <a:t>Infektion,</a:t>
            </a:r>
          </a:p>
          <a:p>
            <a:r>
              <a:rPr lang="de-DE" dirty="0" smtClean="0">
                <a:solidFill>
                  <a:schemeClr val="bg1"/>
                </a:solidFill>
              </a:rPr>
              <a:t>Bakterien, Pilze</a:t>
            </a:r>
          </a:p>
          <a:p>
            <a:r>
              <a:rPr lang="de-DE" dirty="0" smtClean="0">
                <a:solidFill>
                  <a:schemeClr val="bg1"/>
                </a:solidFill>
              </a:rPr>
              <a:t>…..</a:t>
            </a:r>
            <a:endParaRPr lang="de-DE" dirty="0">
              <a:solidFill>
                <a:schemeClr val="bg1"/>
              </a:solidFill>
            </a:endParaRPr>
          </a:p>
        </p:txBody>
      </p:sp>
      <p:cxnSp>
        <p:nvCxnSpPr>
          <p:cNvPr id="23" name="Gerader Verbinder 22"/>
          <p:cNvCxnSpPr/>
          <p:nvPr/>
        </p:nvCxnSpPr>
        <p:spPr>
          <a:xfrm>
            <a:off x="2604726" y="3789040"/>
            <a:ext cx="0" cy="28083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Gerader Verbinder 25"/>
          <p:cNvCxnSpPr/>
          <p:nvPr/>
        </p:nvCxnSpPr>
        <p:spPr>
          <a:xfrm>
            <a:off x="6581530" y="3789040"/>
            <a:ext cx="0" cy="28083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22013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3999" y="2276872"/>
            <a:ext cx="8388464" cy="4464496"/>
          </a:xfrm>
        </p:spPr>
        <p:txBody>
          <a:bodyPr>
            <a:normAutofit/>
          </a:bodyPr>
          <a:lstStyle/>
          <a:p>
            <a:pPr marL="0" indent="0">
              <a:buNone/>
              <a:tabLst>
                <a:tab pos="447675" algn="l"/>
              </a:tabLst>
            </a:pPr>
            <a:r>
              <a:rPr lang="de-DE" sz="1400" b="1" dirty="0" smtClean="0">
                <a:solidFill>
                  <a:schemeClr val="bg1"/>
                </a:solidFill>
                <a:cs typeface="Arial" panose="020B0604020202020204" pitchFamily="34" charset="0"/>
              </a:rPr>
              <a:t>Gifte:</a:t>
            </a:r>
          </a:p>
          <a:p>
            <a:pPr marL="0" indent="0">
              <a:buNone/>
              <a:tabLst>
                <a:tab pos="447675" algn="l"/>
              </a:tabLst>
            </a:pPr>
            <a:r>
              <a:rPr lang="de-DE" altLang="pt-PT" sz="1400" dirty="0" smtClean="0">
                <a:solidFill>
                  <a:schemeClr val="bg1"/>
                </a:solidFill>
                <a:cs typeface="Arial" panose="020B0604020202020204" pitchFamily="34" charset="0"/>
              </a:rPr>
              <a:t>Blei: </a:t>
            </a:r>
            <a:r>
              <a:rPr lang="de-DE" sz="1400" dirty="0">
                <a:solidFill>
                  <a:schemeClr val="bg1"/>
                </a:solidFill>
                <a:cs typeface="Arial" panose="020B0604020202020204" pitchFamily="34" charset="0"/>
              </a:rPr>
              <a:t>Blei-Exposition erhöht das Arthrose-Risiko</a:t>
            </a:r>
          </a:p>
          <a:p>
            <a:pPr marL="0" indent="0">
              <a:buNone/>
              <a:tabLst>
                <a:tab pos="447675" algn="l"/>
              </a:tabLst>
            </a:pPr>
            <a:r>
              <a:rPr lang="de-DE" altLang="pt-PT" sz="1400" dirty="0">
                <a:solidFill>
                  <a:schemeClr val="bg1"/>
                </a:solidFill>
                <a:cs typeface="Arial" panose="020B0604020202020204" pitchFamily="34" charset="0"/>
                <a:hlinkClick r:id="rId3"/>
              </a:rPr>
              <a:t>http://</a:t>
            </a:r>
            <a:r>
              <a:rPr lang="de-DE" altLang="pt-PT" sz="1400" dirty="0" smtClean="0">
                <a:solidFill>
                  <a:schemeClr val="bg1"/>
                </a:solidFill>
                <a:cs typeface="Arial" panose="020B0604020202020204" pitchFamily="34" charset="0"/>
                <a:hlinkClick r:id="rId3"/>
              </a:rPr>
              <a:t>www.aerztezeitung.de/medizin/krankheiten/skelett_und_weichteilkrankheiten/arthrose/article/645897/blei-exposition-erhoeht-arthrose-risiko.html</a:t>
            </a:r>
            <a:r>
              <a:rPr lang="de-DE" altLang="pt-PT" sz="1400" dirty="0" smtClean="0">
                <a:solidFill>
                  <a:schemeClr val="bg1"/>
                </a:solidFill>
                <a:cs typeface="Arial" panose="020B0604020202020204" pitchFamily="34" charset="0"/>
              </a:rPr>
              <a:t> </a:t>
            </a:r>
          </a:p>
          <a:p>
            <a:pPr marL="0" indent="0">
              <a:buNone/>
              <a:tabLst>
                <a:tab pos="447675" algn="l"/>
              </a:tabLst>
            </a:pPr>
            <a:r>
              <a:rPr lang="de-DE" altLang="pt-PT" sz="1400" dirty="0">
                <a:solidFill>
                  <a:schemeClr val="bg1"/>
                </a:solidFill>
                <a:cs typeface="Arial" panose="020B0604020202020204" pitchFamily="34" charset="0"/>
                <a:hlinkClick r:id="rId4"/>
              </a:rPr>
              <a:t>http://</a:t>
            </a:r>
            <a:r>
              <a:rPr lang="de-DE" altLang="pt-PT" sz="1400" dirty="0" smtClean="0">
                <a:solidFill>
                  <a:schemeClr val="bg1"/>
                </a:solidFill>
                <a:cs typeface="Arial" panose="020B0604020202020204" pitchFamily="34" charset="0"/>
                <a:hlinkClick r:id="rId4"/>
              </a:rPr>
              <a:t>arthritis-research.biomedcentral.com/articles/10.1186/ar3270</a:t>
            </a:r>
            <a:r>
              <a:rPr lang="de-DE" altLang="pt-PT" sz="1400" dirty="0" smtClean="0">
                <a:solidFill>
                  <a:schemeClr val="bg1"/>
                </a:solidFill>
                <a:cs typeface="Arial" panose="020B0604020202020204" pitchFamily="34" charset="0"/>
              </a:rPr>
              <a:t> </a:t>
            </a:r>
          </a:p>
          <a:p>
            <a:pPr marL="0" indent="0">
              <a:buNone/>
              <a:tabLst>
                <a:tab pos="447675" algn="l"/>
              </a:tabLst>
            </a:pPr>
            <a:r>
              <a:rPr lang="de-DE" altLang="pt-PT" sz="1400" dirty="0">
                <a:solidFill>
                  <a:schemeClr val="bg1"/>
                </a:solidFill>
                <a:cs typeface="Arial" panose="020B0604020202020204" pitchFamily="34" charset="0"/>
                <a:hlinkClick r:id="rId5"/>
              </a:rPr>
              <a:t>http://gelenkexperten.com/fuer-gelenke-wichtige-spurenelemente</a:t>
            </a:r>
            <a:r>
              <a:rPr lang="de-DE" altLang="pt-PT" sz="1400" dirty="0" smtClean="0">
                <a:solidFill>
                  <a:schemeClr val="bg1"/>
                </a:solidFill>
                <a:cs typeface="Arial" panose="020B0604020202020204" pitchFamily="34" charset="0"/>
                <a:hlinkClick r:id="rId5"/>
              </a:rPr>
              <a:t>/</a:t>
            </a:r>
            <a:endParaRPr lang="de-DE" altLang="pt-PT" sz="1400" dirty="0" smtClean="0">
              <a:solidFill>
                <a:schemeClr val="bg1"/>
              </a:solidFill>
              <a:cs typeface="Arial" panose="020B0604020202020204" pitchFamily="34" charset="0"/>
            </a:endParaRPr>
          </a:p>
          <a:p>
            <a:pPr marL="0" indent="0">
              <a:buNone/>
              <a:tabLst>
                <a:tab pos="447675" algn="l"/>
              </a:tabLst>
            </a:pPr>
            <a:endParaRPr lang="de-DE" altLang="pt-PT" sz="1400" dirty="0">
              <a:solidFill>
                <a:schemeClr val="bg1"/>
              </a:solidFill>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Umweltgift, Blei</a:t>
            </a:r>
            <a:endParaRPr lang="de-DE" sz="1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60</a:t>
            </a:fld>
            <a:endParaRPr lang="en-US" dirty="0"/>
          </a:p>
        </p:txBody>
      </p:sp>
      <p:sp>
        <p:nvSpPr>
          <p:cNvPr id="5" name="Ellipse 4"/>
          <p:cNvSpPr/>
          <p:nvPr/>
        </p:nvSpPr>
        <p:spPr>
          <a:xfrm>
            <a:off x="8040487" y="1669784"/>
            <a:ext cx="773900"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UG 6</a:t>
            </a:r>
            <a:endParaRPr lang="de-DE" sz="1200" dirty="0"/>
          </a:p>
        </p:txBody>
      </p:sp>
    </p:spTree>
    <p:extLst>
      <p:ext uri="{BB962C8B-B14F-4D97-AF65-F5344CB8AC3E}">
        <p14:creationId xmlns:p14="http://schemas.microsoft.com/office/powerpoint/2010/main" val="114599947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3999" y="2276872"/>
            <a:ext cx="8388464" cy="4464496"/>
          </a:xfrm>
        </p:spPr>
        <p:txBody>
          <a:bodyPr>
            <a:normAutofit/>
          </a:bodyPr>
          <a:lstStyle/>
          <a:p>
            <a:pPr marL="0" indent="0">
              <a:buNone/>
              <a:tabLst>
                <a:tab pos="447675" algn="l"/>
              </a:tabLst>
            </a:pPr>
            <a:r>
              <a:rPr lang="de-DE" sz="1400" b="1" dirty="0" smtClean="0">
                <a:solidFill>
                  <a:schemeClr val="bg1"/>
                </a:solidFill>
                <a:cs typeface="Arial" panose="020B0604020202020204" pitchFamily="34" charset="0"/>
              </a:rPr>
              <a:t>Gifte:</a:t>
            </a:r>
          </a:p>
          <a:p>
            <a:pPr marL="0" indent="0">
              <a:buNone/>
              <a:tabLst>
                <a:tab pos="447675" algn="l"/>
              </a:tabLst>
            </a:pPr>
            <a:r>
              <a:rPr lang="de-DE" altLang="pt-PT" sz="1400" dirty="0">
                <a:solidFill>
                  <a:schemeClr val="bg1"/>
                </a:solidFill>
                <a:cs typeface="Arial" panose="020B0604020202020204" pitchFamily="34" charset="0"/>
              </a:rPr>
              <a:t>Cadmium: </a:t>
            </a:r>
            <a:r>
              <a:rPr lang="de-DE" altLang="pt-PT" sz="1400" dirty="0">
                <a:solidFill>
                  <a:schemeClr val="bg1"/>
                </a:solidFill>
                <a:cs typeface="Arial" panose="020B0604020202020204" pitchFamily="34" charset="0"/>
                <a:hlinkClick r:id="rId3"/>
              </a:rPr>
              <a:t>http://</a:t>
            </a:r>
            <a:r>
              <a:rPr lang="de-DE" altLang="pt-PT" sz="1400" dirty="0" smtClean="0">
                <a:solidFill>
                  <a:schemeClr val="bg1"/>
                </a:solidFill>
                <a:cs typeface="Arial" panose="020B0604020202020204" pitchFamily="34" charset="0"/>
                <a:hlinkClick r:id="rId3"/>
              </a:rPr>
              <a:t>ard.bmj.com/content/annrheumdis/early/2016/02/09/annrheumdis-2016-209228.full.pdf</a:t>
            </a:r>
            <a:r>
              <a:rPr lang="de-DE" altLang="pt-PT" sz="1400" dirty="0" smtClean="0">
                <a:solidFill>
                  <a:schemeClr val="bg1"/>
                </a:solidFill>
                <a:cs typeface="Arial" panose="020B0604020202020204" pitchFamily="34" charset="0"/>
              </a:rPr>
              <a:t> </a:t>
            </a:r>
          </a:p>
          <a:p>
            <a:pPr marL="0" indent="0">
              <a:buNone/>
              <a:tabLst>
                <a:tab pos="447675" algn="l"/>
              </a:tabLst>
            </a:pPr>
            <a:r>
              <a:rPr lang="de-DE" altLang="pt-PT" sz="1400" dirty="0">
                <a:solidFill>
                  <a:schemeClr val="bg1"/>
                </a:solidFill>
                <a:cs typeface="Arial" panose="020B0604020202020204" pitchFamily="34" charset="0"/>
                <a:hlinkClick r:id="rId4"/>
              </a:rPr>
              <a:t>http://gelenkexperten.com/fuer-gelenke-wichtige-spurenelemente</a:t>
            </a:r>
            <a:r>
              <a:rPr lang="de-DE" altLang="pt-PT" sz="1400" dirty="0" smtClean="0">
                <a:solidFill>
                  <a:schemeClr val="bg1"/>
                </a:solidFill>
                <a:cs typeface="Arial" panose="020B0604020202020204" pitchFamily="34" charset="0"/>
                <a:hlinkClick r:id="rId4"/>
              </a:rPr>
              <a:t>/</a:t>
            </a:r>
            <a:endParaRPr lang="de-DE" altLang="pt-PT" sz="1400" dirty="0" smtClean="0">
              <a:solidFill>
                <a:schemeClr val="bg1"/>
              </a:solidFill>
              <a:cs typeface="Arial" panose="020B0604020202020204" pitchFamily="34" charset="0"/>
            </a:endParaRPr>
          </a:p>
          <a:p>
            <a:pPr marL="0" indent="0">
              <a:buNone/>
              <a:tabLst>
                <a:tab pos="447675" algn="l"/>
              </a:tabLst>
            </a:pPr>
            <a:endParaRPr lang="de-DE" altLang="pt-PT" sz="1400" dirty="0">
              <a:solidFill>
                <a:schemeClr val="bg1"/>
              </a:solidFill>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Umweltgift, Cadmium</a:t>
            </a:r>
            <a:endParaRPr lang="de-DE" sz="1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61</a:t>
            </a:fld>
            <a:endParaRPr lang="en-US" dirty="0"/>
          </a:p>
        </p:txBody>
      </p:sp>
      <p:sp>
        <p:nvSpPr>
          <p:cNvPr id="5" name="Ellipse 4"/>
          <p:cNvSpPr/>
          <p:nvPr/>
        </p:nvSpPr>
        <p:spPr>
          <a:xfrm>
            <a:off x="8040487" y="1669784"/>
            <a:ext cx="773900"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UG 6</a:t>
            </a:r>
            <a:endParaRPr lang="de-DE" sz="1200" dirty="0"/>
          </a:p>
        </p:txBody>
      </p:sp>
    </p:spTree>
    <p:extLst>
      <p:ext uri="{BB962C8B-B14F-4D97-AF65-F5344CB8AC3E}">
        <p14:creationId xmlns:p14="http://schemas.microsoft.com/office/powerpoint/2010/main" val="38358143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60000" y="2276872"/>
            <a:ext cx="8388464" cy="4464496"/>
          </a:xfrm>
        </p:spPr>
        <p:txBody>
          <a:bodyPr>
            <a:normAutofit/>
          </a:bodyPr>
          <a:lstStyle/>
          <a:p>
            <a:pPr marL="0" indent="0" algn="just">
              <a:buNone/>
              <a:tabLst>
                <a:tab pos="447675" algn="l"/>
              </a:tabLst>
            </a:pPr>
            <a:r>
              <a:rPr lang="de-DE" sz="1400" b="1" dirty="0" smtClean="0">
                <a:solidFill>
                  <a:schemeClr val="bg1"/>
                </a:solidFill>
                <a:cs typeface="Arial" panose="020B0604020202020204" pitchFamily="34" charset="0"/>
              </a:rPr>
              <a:t>Gifte:</a:t>
            </a:r>
          </a:p>
          <a:p>
            <a:pPr marL="0" indent="0" algn="just">
              <a:buNone/>
              <a:tabLst>
                <a:tab pos="447675" algn="l"/>
              </a:tabLst>
            </a:pPr>
            <a:r>
              <a:rPr lang="de-DE" altLang="pt-PT" sz="1400" dirty="0" smtClean="0">
                <a:solidFill>
                  <a:schemeClr val="bg1"/>
                </a:solidFill>
                <a:cs typeface="Arial" panose="020B0604020202020204" pitchFamily="34" charset="0"/>
              </a:rPr>
              <a:t>Fluor</a:t>
            </a:r>
            <a:r>
              <a:rPr lang="de-DE" altLang="pt-PT" sz="1400" dirty="0">
                <a:solidFill>
                  <a:schemeClr val="bg1"/>
                </a:solidFill>
                <a:cs typeface="Arial" panose="020B0604020202020204" pitchFamily="34" charset="0"/>
              </a:rPr>
              <a:t>: </a:t>
            </a:r>
            <a:r>
              <a:rPr lang="de-DE" altLang="pt-PT" sz="1400" dirty="0">
                <a:solidFill>
                  <a:schemeClr val="bg1"/>
                </a:solidFill>
                <a:cs typeface="Arial" panose="020B0604020202020204" pitchFamily="34" charset="0"/>
                <a:hlinkClick r:id="rId3"/>
              </a:rPr>
              <a:t>https://www.netzwerk-frauengesundheit.com/krank-durch-fluoridbelastung</a:t>
            </a:r>
            <a:r>
              <a:rPr lang="de-DE" altLang="pt-PT" sz="1400" dirty="0" smtClean="0">
                <a:solidFill>
                  <a:schemeClr val="bg1"/>
                </a:solidFill>
                <a:cs typeface="Arial" panose="020B0604020202020204" pitchFamily="34" charset="0"/>
                <a:hlinkClick r:id="rId3"/>
              </a:rPr>
              <a:t>/</a:t>
            </a:r>
            <a:r>
              <a:rPr lang="de-DE" altLang="pt-PT" sz="1400" dirty="0" smtClean="0">
                <a:solidFill>
                  <a:schemeClr val="bg1"/>
                </a:solidFill>
                <a:cs typeface="Arial" panose="020B0604020202020204" pitchFamily="34" charset="0"/>
              </a:rPr>
              <a:t> </a:t>
            </a:r>
          </a:p>
          <a:p>
            <a:pPr marL="0" indent="0" algn="just">
              <a:buNone/>
              <a:tabLst>
                <a:tab pos="447675" algn="l"/>
              </a:tabLst>
            </a:pPr>
            <a:r>
              <a:rPr lang="de-DE" sz="1400" dirty="0">
                <a:solidFill>
                  <a:schemeClr val="bg1"/>
                </a:solidFill>
                <a:cs typeface="Arial" panose="020B0604020202020204" pitchFamily="34" charset="0"/>
              </a:rPr>
              <a:t>Ebenso verhärten Muskulatur, Sehnen und Bänder mit der Folge zunehmender Versteifung. Die Gelenkknorpel werden verschleißanfällig, wodurch sich das Risiko für Arthrose und Arthritis </a:t>
            </a:r>
            <a:r>
              <a:rPr lang="de-DE" sz="1400" dirty="0" smtClean="0">
                <a:solidFill>
                  <a:schemeClr val="bg1"/>
                </a:solidFill>
                <a:cs typeface="Arial" panose="020B0604020202020204" pitchFamily="34" charset="0"/>
              </a:rPr>
              <a:t>erhöht</a:t>
            </a:r>
          </a:p>
          <a:p>
            <a:pPr marL="0" indent="0" algn="just">
              <a:buNone/>
              <a:tabLst>
                <a:tab pos="447675" algn="l"/>
              </a:tabLst>
            </a:pPr>
            <a:r>
              <a:rPr lang="de-DE" sz="1400" dirty="0">
                <a:solidFill>
                  <a:schemeClr val="bg1"/>
                </a:solidFill>
                <a:cs typeface="Arial" panose="020B0604020202020204" pitchFamily="34" charset="0"/>
                <a:hlinkClick r:id="rId4"/>
              </a:rPr>
              <a:t>http://www.waltermauch.com/news/fluor-basiswissen-von-dr-med-walter-mauch</a:t>
            </a:r>
            <a:r>
              <a:rPr lang="de-DE" sz="1400" dirty="0" smtClean="0">
                <a:solidFill>
                  <a:schemeClr val="bg1"/>
                </a:solidFill>
                <a:cs typeface="Arial" panose="020B0604020202020204" pitchFamily="34" charset="0"/>
                <a:hlinkClick r:id="rId4"/>
              </a:rPr>
              <a:t>/</a:t>
            </a:r>
            <a:r>
              <a:rPr lang="de-DE" sz="1400" dirty="0" smtClean="0">
                <a:solidFill>
                  <a:schemeClr val="bg1"/>
                </a:solidFill>
                <a:cs typeface="Arial" panose="020B0604020202020204" pitchFamily="34" charset="0"/>
              </a:rPr>
              <a:t> </a:t>
            </a:r>
          </a:p>
          <a:p>
            <a:pPr marL="0" indent="0" algn="just">
              <a:buNone/>
              <a:tabLst>
                <a:tab pos="447675" algn="l"/>
              </a:tabLst>
            </a:pPr>
            <a:r>
              <a:rPr lang="de-DE" altLang="pt-PT" sz="1400" dirty="0">
                <a:solidFill>
                  <a:schemeClr val="bg1"/>
                </a:solidFill>
                <a:cs typeface="Arial" panose="020B0604020202020204" pitchFamily="34" charset="0"/>
              </a:rPr>
              <a:t>Fluor gelangt über die Lymphbahnen in die Wirbelsäule und Gelenke und spaltet das Calciumphosphat des Knochens. </a:t>
            </a:r>
            <a:r>
              <a:rPr lang="de-DE" altLang="pt-PT" sz="1400" u="sng" dirty="0">
                <a:solidFill>
                  <a:srgbClr val="FF0000"/>
                </a:solidFill>
                <a:cs typeface="Arial" panose="020B0604020202020204" pitchFamily="34" charset="0"/>
              </a:rPr>
              <a:t>Es entsteht eine neue giftige chemische Verbindung Calciumfluorid CaF2, das nicht nur den Zahnschmelz härtet, sondern auch alle anderen Gewebe wie die Wirbelsäule und Gelenke, sowie deren Bänder und Gelenkkapseln mit nachfolgender Einsteifung!</a:t>
            </a:r>
            <a:r>
              <a:rPr lang="de-DE" altLang="pt-PT" sz="1400" dirty="0">
                <a:solidFill>
                  <a:schemeClr val="bg1"/>
                </a:solidFill>
                <a:cs typeface="Arial" panose="020B0604020202020204" pitchFamily="34" charset="0"/>
              </a:rPr>
              <a:t> Darüber hinaus gelangt es aber auch in alle anderen Körpergewebe und </a:t>
            </a:r>
            <a:r>
              <a:rPr lang="de-DE" altLang="pt-PT" sz="1400" dirty="0" smtClean="0">
                <a:solidFill>
                  <a:schemeClr val="bg1"/>
                </a:solidFill>
                <a:cs typeface="Arial" panose="020B0604020202020204" pitchFamily="34" charset="0"/>
              </a:rPr>
              <a:t>löst </a:t>
            </a:r>
            <a:r>
              <a:rPr lang="de-DE" altLang="pt-PT" sz="1400" dirty="0">
                <a:solidFill>
                  <a:schemeClr val="bg1"/>
                </a:solidFill>
                <a:cs typeface="Arial" panose="020B0604020202020204" pitchFamily="34" charset="0"/>
              </a:rPr>
              <a:t>folgeschwere Störungen aus</a:t>
            </a:r>
            <a:r>
              <a:rPr lang="de-DE" altLang="pt-PT" sz="1400" dirty="0" smtClean="0">
                <a:solidFill>
                  <a:schemeClr val="bg1"/>
                </a:solidFill>
                <a:cs typeface="Arial" panose="020B0604020202020204" pitchFamily="34" charset="0"/>
              </a:rPr>
              <a:t>!</a:t>
            </a:r>
            <a:endParaRPr lang="de-DE" altLang="pt-PT" sz="1400" dirty="0">
              <a:solidFill>
                <a:schemeClr val="bg1"/>
              </a:solidFill>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Umweltgift, Fluor</a:t>
            </a:r>
            <a:endParaRPr lang="de-DE" sz="1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62</a:t>
            </a:fld>
            <a:endParaRPr lang="en-US" dirty="0"/>
          </a:p>
        </p:txBody>
      </p:sp>
      <p:sp>
        <p:nvSpPr>
          <p:cNvPr id="5" name="Ellipse 4"/>
          <p:cNvSpPr/>
          <p:nvPr/>
        </p:nvSpPr>
        <p:spPr>
          <a:xfrm>
            <a:off x="8040487" y="1669784"/>
            <a:ext cx="773900"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UG 6</a:t>
            </a:r>
            <a:endParaRPr lang="de-DE" sz="1200" dirty="0"/>
          </a:p>
        </p:txBody>
      </p:sp>
    </p:spTree>
    <p:extLst>
      <p:ext uri="{BB962C8B-B14F-4D97-AF65-F5344CB8AC3E}">
        <p14:creationId xmlns:p14="http://schemas.microsoft.com/office/powerpoint/2010/main" val="298215217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3999" y="2276872"/>
            <a:ext cx="8532481" cy="4464496"/>
          </a:xfrm>
        </p:spPr>
        <p:txBody>
          <a:bodyPr>
            <a:normAutofit/>
          </a:bodyPr>
          <a:lstStyle/>
          <a:p>
            <a:pPr marL="0" indent="0" algn="just">
              <a:buNone/>
              <a:tabLst>
                <a:tab pos="447675" algn="l"/>
              </a:tabLst>
            </a:pPr>
            <a:r>
              <a:rPr lang="de-DE" sz="1400" b="1" dirty="0" smtClean="0">
                <a:solidFill>
                  <a:schemeClr val="bg1"/>
                </a:solidFill>
                <a:cs typeface="Arial" panose="020B0604020202020204" pitchFamily="34" charset="0"/>
              </a:rPr>
              <a:t>Gifte:</a:t>
            </a:r>
          </a:p>
          <a:p>
            <a:pPr marL="0" indent="0" algn="just">
              <a:buNone/>
              <a:tabLst>
                <a:tab pos="447675" algn="l"/>
              </a:tabLst>
            </a:pPr>
            <a:r>
              <a:rPr lang="de-DE" altLang="pt-PT" sz="1400" dirty="0" err="1" smtClean="0">
                <a:solidFill>
                  <a:schemeClr val="bg1"/>
                </a:solidFill>
                <a:cs typeface="Arial" panose="020B0604020202020204" pitchFamily="34" charset="0"/>
              </a:rPr>
              <a:t>Glyphosat</a:t>
            </a:r>
            <a:r>
              <a:rPr lang="de-DE" altLang="pt-PT" sz="1400" dirty="0" smtClean="0">
                <a:solidFill>
                  <a:schemeClr val="bg1"/>
                </a:solidFill>
                <a:cs typeface="Arial" panose="020B0604020202020204" pitchFamily="34" charset="0"/>
              </a:rPr>
              <a:t>:</a:t>
            </a:r>
          </a:p>
          <a:p>
            <a:pPr marL="0" indent="0" algn="just">
              <a:buNone/>
              <a:tabLst>
                <a:tab pos="447675" algn="l"/>
              </a:tabLst>
            </a:pPr>
            <a:r>
              <a:rPr lang="de-DE" altLang="pt-PT" sz="1400" dirty="0">
                <a:solidFill>
                  <a:schemeClr val="bg1"/>
                </a:solidFill>
                <a:cs typeface="Arial" panose="020B0604020202020204" pitchFamily="34" charset="0"/>
                <a:hlinkClick r:id="rId3"/>
              </a:rPr>
              <a:t>https://</a:t>
            </a:r>
            <a:r>
              <a:rPr lang="de-DE" altLang="pt-PT" sz="1400" dirty="0" smtClean="0">
                <a:solidFill>
                  <a:schemeClr val="bg1"/>
                </a:solidFill>
                <a:cs typeface="Arial" panose="020B0604020202020204" pitchFamily="34" charset="0"/>
                <a:hlinkClick r:id="rId3"/>
              </a:rPr>
              <a:t>albert-schweitzer-stiftung.de/aktuell/glyphosat-auswirkungen</a:t>
            </a:r>
            <a:endParaRPr lang="de-DE" altLang="pt-PT" sz="1400" dirty="0" smtClean="0">
              <a:solidFill>
                <a:schemeClr val="bg1"/>
              </a:solidFill>
              <a:cs typeface="Arial" panose="020B0604020202020204" pitchFamily="34" charset="0"/>
            </a:endParaRPr>
          </a:p>
          <a:p>
            <a:pPr marL="0" indent="0" algn="just">
              <a:buNone/>
              <a:tabLst>
                <a:tab pos="447675" algn="l"/>
              </a:tabLst>
            </a:pPr>
            <a:r>
              <a:rPr lang="de-DE" sz="1400" u="sng" dirty="0" smtClean="0">
                <a:cs typeface="Arial" panose="020B0604020202020204" pitchFamily="34" charset="0"/>
                <a:hlinkClick r:id="rId4"/>
              </a:rPr>
              <a:t>http</a:t>
            </a:r>
            <a:r>
              <a:rPr lang="de-DE" sz="1400" u="sng" dirty="0">
                <a:cs typeface="Arial" panose="020B0604020202020204" pitchFamily="34" charset="0"/>
                <a:hlinkClick r:id="rId4"/>
              </a:rPr>
              <a:t>://www.gaea.de/userfiles/file/Downloads/2013/dammkultur/krueger_uni_leipzig_glyphosatwirkung_%20auf_%</a:t>
            </a:r>
            <a:r>
              <a:rPr lang="de-DE" sz="1400" u="sng" dirty="0" smtClean="0">
                <a:cs typeface="Arial" panose="020B0604020202020204" pitchFamily="34" charset="0"/>
                <a:hlinkClick r:id="rId4"/>
              </a:rPr>
              <a:t>20biol_systeme.pdf</a:t>
            </a:r>
            <a:endParaRPr lang="de-DE" sz="1400" u="sng" dirty="0" smtClean="0">
              <a:cs typeface="Arial" panose="020B0604020202020204" pitchFamily="34" charset="0"/>
            </a:endParaRPr>
          </a:p>
          <a:p>
            <a:pPr marL="0" indent="0" algn="just">
              <a:buNone/>
              <a:tabLst>
                <a:tab pos="447675" algn="l"/>
              </a:tabLst>
            </a:pPr>
            <a:r>
              <a:rPr lang="de-DE" sz="1400" dirty="0" smtClean="0">
                <a:solidFill>
                  <a:schemeClr val="bg1"/>
                </a:solidFill>
                <a:cs typeface="Arial" panose="020B0604020202020204" pitchFamily="34" charset="0"/>
              </a:rPr>
              <a:t>Folie 10, 11, Störung der für die Knochen wichtigen </a:t>
            </a:r>
            <a:r>
              <a:rPr lang="de-DE" sz="1400" dirty="0" err="1" smtClean="0">
                <a:solidFill>
                  <a:schemeClr val="bg1"/>
                </a:solidFill>
                <a:cs typeface="Arial" panose="020B0604020202020204" pitchFamily="34" charset="0"/>
              </a:rPr>
              <a:t>Ca</a:t>
            </a:r>
            <a:r>
              <a:rPr lang="de-DE" sz="1400" dirty="0" smtClean="0">
                <a:solidFill>
                  <a:schemeClr val="bg1"/>
                </a:solidFill>
                <a:cs typeface="Arial" panose="020B0604020202020204" pitchFamily="34" charset="0"/>
              </a:rPr>
              <a:t>- und Mg-Aufnahme durch </a:t>
            </a:r>
            <a:r>
              <a:rPr lang="de-DE" sz="1400" dirty="0" err="1" smtClean="0">
                <a:solidFill>
                  <a:schemeClr val="bg1"/>
                </a:solidFill>
                <a:cs typeface="Arial" panose="020B0604020202020204" pitchFamily="34" charset="0"/>
              </a:rPr>
              <a:t>Chelatbildung</a:t>
            </a:r>
            <a:r>
              <a:rPr lang="de-DE" sz="1400" dirty="0" smtClean="0">
                <a:solidFill>
                  <a:schemeClr val="bg1"/>
                </a:solidFill>
                <a:cs typeface="Arial" panose="020B0604020202020204" pitchFamily="34" charset="0"/>
              </a:rPr>
              <a:t> mit Glyphosat!!!! </a:t>
            </a:r>
            <a:r>
              <a:rPr lang="de-DE" sz="1400" dirty="0" err="1" smtClean="0">
                <a:solidFill>
                  <a:schemeClr val="bg1"/>
                </a:solidFill>
                <a:cs typeface="Arial" panose="020B0604020202020204" pitchFamily="34" charset="0"/>
              </a:rPr>
              <a:t>Ca</a:t>
            </a:r>
            <a:r>
              <a:rPr lang="de-DE" sz="1400" dirty="0" smtClean="0">
                <a:solidFill>
                  <a:schemeClr val="bg1"/>
                </a:solidFill>
                <a:cs typeface="Arial" panose="020B0604020202020204" pitchFamily="34" charset="0"/>
              </a:rPr>
              <a:t> und Mg sind basenbildend! Glyphosat fördert eine wichtige Arthrose-Ursache: Die Übersäuerung!</a:t>
            </a:r>
            <a:endParaRPr lang="de-DE" sz="1400" dirty="0">
              <a:solidFill>
                <a:schemeClr val="bg1"/>
              </a:solidFill>
              <a:cs typeface="Arial" panose="020B0604020202020204" pitchFamily="34" charset="0"/>
            </a:endParaRPr>
          </a:p>
          <a:p>
            <a:pPr marL="0" indent="0" algn="just">
              <a:buNone/>
              <a:tabLst>
                <a:tab pos="447675" algn="l"/>
              </a:tabLst>
            </a:pPr>
            <a:r>
              <a:rPr lang="de-DE" altLang="pt-PT" sz="1400" dirty="0" smtClean="0">
                <a:solidFill>
                  <a:schemeClr val="bg1"/>
                </a:solidFill>
                <a:cs typeface="Arial" panose="020B0604020202020204" pitchFamily="34" charset="0"/>
                <a:hlinkClick r:id="rId5"/>
              </a:rPr>
              <a:t>https</a:t>
            </a:r>
            <a:r>
              <a:rPr lang="de-DE" altLang="pt-PT" sz="1400" dirty="0">
                <a:solidFill>
                  <a:schemeClr val="bg1"/>
                </a:solidFill>
                <a:cs typeface="Arial" panose="020B0604020202020204" pitchFamily="34" charset="0"/>
                <a:hlinkClick r:id="rId5"/>
              </a:rPr>
              <a:t>://</a:t>
            </a:r>
            <a:r>
              <a:rPr lang="de-DE" altLang="pt-PT" sz="1400" dirty="0" smtClean="0">
                <a:solidFill>
                  <a:schemeClr val="bg1"/>
                </a:solidFill>
                <a:cs typeface="Arial" panose="020B0604020202020204" pitchFamily="34" charset="0"/>
                <a:hlinkClick r:id="rId5"/>
              </a:rPr>
              <a:t>www.global2000.at/sites/global/files/Glyphosat_Gekaufte_Wissenschaft-D.pdf</a:t>
            </a:r>
            <a:r>
              <a:rPr lang="de-DE" altLang="pt-PT" sz="1400" dirty="0" smtClean="0">
                <a:solidFill>
                  <a:schemeClr val="bg1"/>
                </a:solidFill>
                <a:cs typeface="Arial" panose="020B0604020202020204" pitchFamily="34" charset="0"/>
              </a:rPr>
              <a:t> </a:t>
            </a:r>
          </a:p>
          <a:p>
            <a:pPr marL="0" indent="0" algn="just">
              <a:buNone/>
              <a:tabLst>
                <a:tab pos="447675" algn="l"/>
              </a:tabLst>
            </a:pPr>
            <a:r>
              <a:rPr lang="de-DE" sz="1400" u="sng" dirty="0">
                <a:cs typeface="Arial" panose="020B0604020202020204" pitchFamily="34" charset="0"/>
                <a:hlinkClick r:id="rId6"/>
              </a:rPr>
              <a:t>https://www.youtube.com/watch?v=3ivpJx3gkMY</a:t>
            </a:r>
            <a:endParaRPr lang="de-DE" sz="1400" dirty="0">
              <a:cs typeface="Arial" panose="020B0604020202020204" pitchFamily="34" charset="0"/>
            </a:endParaRPr>
          </a:p>
          <a:p>
            <a:pPr marL="0" indent="0" algn="just">
              <a:buNone/>
              <a:tabLst>
                <a:tab pos="447675" algn="l"/>
              </a:tabLst>
            </a:pPr>
            <a:r>
              <a:rPr lang="de-DE" altLang="pt-PT" sz="1400" dirty="0" smtClean="0">
                <a:solidFill>
                  <a:schemeClr val="bg1"/>
                </a:solidFill>
                <a:cs typeface="Arial" panose="020B0604020202020204" pitchFamily="34" charset="0"/>
              </a:rPr>
              <a:t>Ausleitung durch: Pflanzenkohle, Sauerkrautsaft und Huminsäuren</a:t>
            </a:r>
          </a:p>
          <a:p>
            <a:pPr marL="0" indent="0" algn="just">
              <a:buNone/>
              <a:tabLst>
                <a:tab pos="447675" algn="l"/>
              </a:tabLst>
            </a:pPr>
            <a:r>
              <a:rPr lang="de-DE" altLang="pt-PT" sz="1400" dirty="0">
                <a:solidFill>
                  <a:schemeClr val="bg1"/>
                </a:solidFill>
                <a:cs typeface="Arial" panose="020B0604020202020204" pitchFamily="34" charset="0"/>
                <a:hlinkClick r:id="rId7"/>
              </a:rPr>
              <a:t>http://www.dr-michalzik.de/blog/glyphosat-roundup-schaedigung-der-mitochondrien-hilfe-durch-huminsaeuren</a:t>
            </a:r>
            <a:r>
              <a:rPr lang="de-DE" altLang="pt-PT" sz="1400" dirty="0" smtClean="0">
                <a:solidFill>
                  <a:schemeClr val="bg1"/>
                </a:solidFill>
                <a:cs typeface="Arial" panose="020B0604020202020204" pitchFamily="34" charset="0"/>
                <a:hlinkClick r:id="rId7"/>
              </a:rPr>
              <a:t>/</a:t>
            </a:r>
            <a:r>
              <a:rPr lang="de-DE" altLang="pt-PT" sz="1400" dirty="0" smtClean="0">
                <a:solidFill>
                  <a:schemeClr val="bg1"/>
                </a:solidFill>
                <a:cs typeface="Arial" panose="020B0604020202020204" pitchFamily="34" charset="0"/>
              </a:rPr>
              <a:t> </a:t>
            </a:r>
            <a:endParaRPr lang="de-DE" altLang="pt-PT" sz="1400" dirty="0">
              <a:solidFill>
                <a:schemeClr val="bg1"/>
              </a:solidFill>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Umweltgift, Glyphosat</a:t>
            </a:r>
            <a:endParaRPr lang="de-DE" sz="1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63</a:t>
            </a:fld>
            <a:endParaRPr lang="en-US" dirty="0"/>
          </a:p>
        </p:txBody>
      </p:sp>
      <p:sp>
        <p:nvSpPr>
          <p:cNvPr id="5" name="Ellipse 4"/>
          <p:cNvSpPr/>
          <p:nvPr/>
        </p:nvSpPr>
        <p:spPr>
          <a:xfrm>
            <a:off x="8040487" y="1669784"/>
            <a:ext cx="773900"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UG 6</a:t>
            </a:r>
            <a:endParaRPr lang="de-DE" sz="1200" dirty="0"/>
          </a:p>
        </p:txBody>
      </p:sp>
    </p:spTree>
    <p:extLst>
      <p:ext uri="{BB962C8B-B14F-4D97-AF65-F5344CB8AC3E}">
        <p14:creationId xmlns:p14="http://schemas.microsoft.com/office/powerpoint/2010/main" val="288535716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60000" y="2276872"/>
            <a:ext cx="8388464" cy="4464496"/>
          </a:xfrm>
        </p:spPr>
        <p:txBody>
          <a:bodyPr>
            <a:normAutofit/>
          </a:bodyPr>
          <a:lstStyle/>
          <a:p>
            <a:pPr marL="0" indent="0">
              <a:buNone/>
              <a:tabLst>
                <a:tab pos="447675" algn="l"/>
              </a:tabLst>
            </a:pPr>
            <a:r>
              <a:rPr lang="de-DE" sz="1400" b="1" dirty="0" smtClean="0">
                <a:solidFill>
                  <a:schemeClr val="bg1"/>
                </a:solidFill>
                <a:cs typeface="Arial" panose="020B0604020202020204" pitchFamily="34" charset="0"/>
              </a:rPr>
              <a:t>Gifte:</a:t>
            </a:r>
          </a:p>
          <a:p>
            <a:pPr marL="0" indent="0">
              <a:buNone/>
              <a:tabLst>
                <a:tab pos="447675" algn="l"/>
              </a:tabLst>
            </a:pPr>
            <a:r>
              <a:rPr lang="de-DE" altLang="pt-PT" sz="1400" dirty="0" smtClean="0">
                <a:solidFill>
                  <a:schemeClr val="bg1"/>
                </a:solidFill>
                <a:cs typeface="Arial" panose="020B0604020202020204" pitchFamily="34" charset="0"/>
              </a:rPr>
              <a:t>Phosphorsäure:</a:t>
            </a:r>
          </a:p>
          <a:p>
            <a:pPr marL="0" indent="0">
              <a:buNone/>
              <a:tabLst>
                <a:tab pos="447675" algn="l"/>
              </a:tabLst>
            </a:pPr>
            <a:r>
              <a:rPr lang="de-DE" altLang="pt-PT" sz="1400" dirty="0">
                <a:solidFill>
                  <a:schemeClr val="bg1"/>
                </a:solidFill>
                <a:cs typeface="Arial" panose="020B0604020202020204" pitchFamily="34" charset="0"/>
                <a:hlinkClick r:id="rId3"/>
              </a:rPr>
              <a:t>https://</a:t>
            </a:r>
            <a:r>
              <a:rPr lang="de-DE" altLang="pt-PT" sz="1400" dirty="0" smtClean="0">
                <a:solidFill>
                  <a:schemeClr val="bg1"/>
                </a:solidFill>
                <a:cs typeface="Arial" panose="020B0604020202020204" pitchFamily="34" charset="0"/>
                <a:hlinkClick r:id="rId3"/>
              </a:rPr>
              <a:t>www.gesundheit.de/krankheiten/knochen-und-gelenke/osteoporose/cola-getraenke-machen-knochen-zerbrechlich</a:t>
            </a:r>
            <a:r>
              <a:rPr lang="de-DE" altLang="pt-PT" sz="1400" dirty="0" smtClean="0">
                <a:solidFill>
                  <a:schemeClr val="bg1"/>
                </a:solidFill>
                <a:cs typeface="Arial" panose="020B0604020202020204" pitchFamily="34" charset="0"/>
              </a:rPr>
              <a:t> </a:t>
            </a:r>
          </a:p>
          <a:p>
            <a:pPr marL="0" indent="0">
              <a:buNone/>
              <a:tabLst>
                <a:tab pos="447675" algn="l"/>
              </a:tabLst>
            </a:pPr>
            <a:r>
              <a:rPr lang="de-DE" altLang="pt-PT" sz="1400" dirty="0" smtClean="0">
                <a:solidFill>
                  <a:schemeClr val="bg1"/>
                </a:solidFill>
                <a:cs typeface="Arial" panose="020B0604020202020204" pitchFamily="34" charset="0"/>
              </a:rPr>
              <a:t>Ameisensäure:</a:t>
            </a:r>
          </a:p>
          <a:p>
            <a:pPr marL="0" indent="0">
              <a:buNone/>
              <a:tabLst>
                <a:tab pos="447675" algn="l"/>
              </a:tabLst>
            </a:pPr>
            <a:r>
              <a:rPr lang="de-DE" altLang="pt-PT" sz="1400" dirty="0">
                <a:solidFill>
                  <a:schemeClr val="bg1"/>
                </a:solidFill>
                <a:cs typeface="Arial" panose="020B0604020202020204" pitchFamily="34" charset="0"/>
                <a:hlinkClick r:id="rId4"/>
              </a:rPr>
              <a:t>http://</a:t>
            </a:r>
            <a:r>
              <a:rPr lang="de-DE" altLang="pt-PT" sz="1400" dirty="0" smtClean="0">
                <a:solidFill>
                  <a:schemeClr val="bg1"/>
                </a:solidFill>
                <a:cs typeface="Arial" panose="020B0604020202020204" pitchFamily="34" charset="0"/>
                <a:hlinkClick r:id="rId4"/>
              </a:rPr>
              <a:t>www.gesundheitlicheaufklaerung.de/die-aspartam-krankheit</a:t>
            </a:r>
            <a:endParaRPr lang="de-DE" altLang="pt-PT" sz="1400" dirty="0" smtClean="0">
              <a:solidFill>
                <a:schemeClr val="bg1"/>
              </a:solidFill>
              <a:cs typeface="Arial" panose="020B0604020202020204" pitchFamily="34" charset="0"/>
            </a:endParaRPr>
          </a:p>
          <a:p>
            <a:pPr marL="0" indent="0">
              <a:buNone/>
              <a:tabLst>
                <a:tab pos="447675" algn="l"/>
              </a:tabLst>
            </a:pPr>
            <a:endParaRPr lang="de-DE" altLang="pt-PT" sz="1400" dirty="0">
              <a:solidFill>
                <a:schemeClr val="bg1"/>
              </a:solidFill>
              <a:latin typeface="Arial" panose="020B0604020202020204" pitchFamily="34" charset="0"/>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Umweltgift, Phosphorsäure,…</a:t>
            </a:r>
            <a:endParaRPr lang="de-DE" sz="1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64</a:t>
            </a:fld>
            <a:endParaRPr lang="en-US" dirty="0"/>
          </a:p>
        </p:txBody>
      </p:sp>
      <p:sp>
        <p:nvSpPr>
          <p:cNvPr id="5" name="Ellipse 4"/>
          <p:cNvSpPr/>
          <p:nvPr/>
        </p:nvSpPr>
        <p:spPr>
          <a:xfrm>
            <a:off x="8040487" y="1669784"/>
            <a:ext cx="773900"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UG 6</a:t>
            </a:r>
            <a:endParaRPr lang="de-DE" sz="1200" dirty="0"/>
          </a:p>
        </p:txBody>
      </p:sp>
    </p:spTree>
    <p:extLst>
      <p:ext uri="{BB962C8B-B14F-4D97-AF65-F5344CB8AC3E}">
        <p14:creationId xmlns:p14="http://schemas.microsoft.com/office/powerpoint/2010/main" val="21444478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30167" y="2276872"/>
            <a:ext cx="8388464" cy="4464496"/>
          </a:xfrm>
        </p:spPr>
        <p:txBody>
          <a:bodyPr>
            <a:normAutofit/>
          </a:bodyPr>
          <a:lstStyle/>
          <a:p>
            <a:pPr marL="0" indent="0">
              <a:buNone/>
              <a:tabLst>
                <a:tab pos="447675" algn="l"/>
              </a:tabLst>
            </a:pPr>
            <a:r>
              <a:rPr lang="de-DE" sz="1400" b="1" dirty="0" smtClean="0">
                <a:solidFill>
                  <a:schemeClr val="bg1"/>
                </a:solidFill>
                <a:cs typeface="Arial" panose="020B0604020202020204" pitchFamily="34" charset="0"/>
              </a:rPr>
              <a:t>Gifte:</a:t>
            </a:r>
          </a:p>
          <a:p>
            <a:pPr marL="0" indent="0">
              <a:buNone/>
              <a:tabLst>
                <a:tab pos="447675" algn="l"/>
              </a:tabLst>
            </a:pPr>
            <a:r>
              <a:rPr lang="de-DE" altLang="pt-PT" sz="1400" dirty="0" smtClean="0">
                <a:solidFill>
                  <a:schemeClr val="bg1"/>
                </a:solidFill>
                <a:cs typeface="Arial" panose="020B0604020202020204" pitchFamily="34" charset="0"/>
              </a:rPr>
              <a:t>Quecksilber: Das Supergift schlechthin!</a:t>
            </a:r>
          </a:p>
          <a:p>
            <a:pPr marL="0" indent="0">
              <a:buNone/>
              <a:tabLst>
                <a:tab pos="447675" algn="l"/>
              </a:tabLst>
            </a:pPr>
            <a:r>
              <a:rPr lang="de-DE" altLang="pt-PT" sz="1400" dirty="0">
                <a:solidFill>
                  <a:schemeClr val="bg1"/>
                </a:solidFill>
                <a:cs typeface="Arial" panose="020B0604020202020204" pitchFamily="34" charset="0"/>
                <a:hlinkClick r:id="rId3"/>
              </a:rPr>
              <a:t>http://gelenkexperten.com/fuer-gelenke-wichtige-spurenelemente</a:t>
            </a:r>
            <a:r>
              <a:rPr lang="de-DE" altLang="pt-PT" sz="1400" dirty="0" smtClean="0">
                <a:solidFill>
                  <a:schemeClr val="bg1"/>
                </a:solidFill>
                <a:cs typeface="Arial" panose="020B0604020202020204" pitchFamily="34" charset="0"/>
                <a:hlinkClick r:id="rId3"/>
              </a:rPr>
              <a:t>/</a:t>
            </a:r>
            <a:endParaRPr lang="de-DE" altLang="pt-PT" sz="1400" dirty="0" smtClean="0">
              <a:solidFill>
                <a:schemeClr val="bg1"/>
              </a:solidFill>
              <a:cs typeface="Arial" panose="020B0604020202020204" pitchFamily="34" charset="0"/>
            </a:endParaRPr>
          </a:p>
          <a:p>
            <a:pPr marL="0" indent="0">
              <a:buNone/>
              <a:tabLst>
                <a:tab pos="447675" algn="l"/>
              </a:tabLst>
            </a:pPr>
            <a:r>
              <a:rPr lang="de-DE" altLang="pt-PT" sz="1400" dirty="0" smtClean="0">
                <a:solidFill>
                  <a:schemeClr val="bg1"/>
                </a:solidFill>
                <a:cs typeface="Arial" panose="020B0604020202020204" pitchFamily="34" charset="0"/>
              </a:rPr>
              <a:t> </a:t>
            </a:r>
          </a:p>
          <a:p>
            <a:pPr marL="0" indent="0">
              <a:buNone/>
              <a:tabLst>
                <a:tab pos="447675" algn="l"/>
              </a:tabLst>
            </a:pPr>
            <a:endParaRPr lang="de-DE" altLang="pt-PT" sz="2200" dirty="0">
              <a:solidFill>
                <a:schemeClr val="bg1"/>
              </a:solidFill>
              <a:latin typeface="Arial" panose="020B0604020202020204" pitchFamily="34" charset="0"/>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Umweltgift, Quecksilber</a:t>
            </a:r>
            <a:endParaRPr lang="de-DE" sz="1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65</a:t>
            </a:fld>
            <a:endParaRPr lang="en-US" dirty="0"/>
          </a:p>
        </p:txBody>
      </p:sp>
      <p:sp>
        <p:nvSpPr>
          <p:cNvPr id="5" name="Ellipse 4"/>
          <p:cNvSpPr/>
          <p:nvPr/>
        </p:nvSpPr>
        <p:spPr>
          <a:xfrm>
            <a:off x="8040487" y="1669784"/>
            <a:ext cx="773900"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UG 6</a:t>
            </a:r>
            <a:endParaRPr lang="de-DE" sz="1200" dirty="0"/>
          </a:p>
        </p:txBody>
      </p:sp>
    </p:spTree>
    <p:extLst>
      <p:ext uri="{BB962C8B-B14F-4D97-AF65-F5344CB8AC3E}">
        <p14:creationId xmlns:p14="http://schemas.microsoft.com/office/powerpoint/2010/main" val="19551825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3999" y="2276872"/>
            <a:ext cx="8388464" cy="4464496"/>
          </a:xfrm>
        </p:spPr>
        <p:txBody>
          <a:bodyPr>
            <a:normAutofit/>
          </a:bodyPr>
          <a:lstStyle/>
          <a:p>
            <a:pPr marL="0" indent="0">
              <a:buNone/>
              <a:tabLst>
                <a:tab pos="447675" algn="l"/>
              </a:tabLst>
            </a:pPr>
            <a:r>
              <a:rPr lang="de-DE" sz="1400" b="1" dirty="0" smtClean="0">
                <a:solidFill>
                  <a:schemeClr val="bg1"/>
                </a:solidFill>
                <a:cs typeface="Arial" panose="020B0604020202020204" pitchFamily="34" charset="0"/>
              </a:rPr>
              <a:t>Gifte:</a:t>
            </a:r>
          </a:p>
          <a:p>
            <a:pPr marL="0" indent="0">
              <a:buNone/>
              <a:tabLst>
                <a:tab pos="447675" algn="l"/>
              </a:tabLst>
            </a:pPr>
            <a:r>
              <a:rPr lang="de-DE" altLang="pt-PT" sz="1400" dirty="0" smtClean="0">
                <a:solidFill>
                  <a:schemeClr val="bg1"/>
                </a:solidFill>
                <a:cs typeface="Arial" panose="020B0604020202020204" pitchFamily="34" charset="0"/>
              </a:rPr>
              <a:t>Uran:	</a:t>
            </a:r>
            <a:r>
              <a:rPr lang="de-DE" altLang="pt-PT" sz="1400" dirty="0" smtClean="0">
                <a:solidFill>
                  <a:schemeClr val="bg1"/>
                </a:solidFill>
                <a:cs typeface="Arial" panose="020B0604020202020204" pitchFamily="34" charset="0"/>
                <a:hlinkClick r:id="rId3"/>
              </a:rPr>
              <a:t>Von 1950-2005 13000 t auf deutsche Agrarflächen</a:t>
            </a:r>
            <a:r>
              <a:rPr lang="de-DE" altLang="pt-PT" sz="1400" dirty="0" smtClean="0">
                <a:solidFill>
                  <a:schemeClr val="bg1"/>
                </a:solidFill>
                <a:cs typeface="Arial" panose="020B0604020202020204" pitchFamily="34" charset="0"/>
              </a:rPr>
              <a:t>, 	</a:t>
            </a:r>
            <a:r>
              <a:rPr lang="de-DE" altLang="pt-PT" sz="1400" dirty="0" smtClean="0">
                <a:solidFill>
                  <a:schemeClr val="bg1"/>
                </a:solidFill>
                <a:cs typeface="Arial" panose="020B0604020202020204" pitchFamily="34" charset="0"/>
                <a:hlinkClick r:id="rId4"/>
              </a:rPr>
              <a:t>Video</a:t>
            </a:r>
            <a:r>
              <a:rPr lang="de-DE" altLang="pt-PT" sz="1400" dirty="0" smtClean="0">
                <a:solidFill>
                  <a:schemeClr val="bg1"/>
                </a:solidFill>
                <a:cs typeface="Arial" panose="020B0604020202020204" pitchFamily="34" charset="0"/>
              </a:rPr>
              <a:t> (Grenzwert 100x höher als bei Blei! Laut </a:t>
            </a:r>
            <a:r>
              <a:rPr lang="de-DE" sz="1400" dirty="0" smtClean="0">
                <a:solidFill>
                  <a:schemeClr val="bg1"/>
                </a:solidFill>
                <a:cs typeface="Arial" panose="020B0604020202020204" pitchFamily="34" charset="0"/>
              </a:rPr>
              <a:t>Umweltbundesamt enthalten </a:t>
            </a:r>
            <a:r>
              <a:rPr lang="de-DE" sz="1400" dirty="0">
                <a:solidFill>
                  <a:schemeClr val="bg1"/>
                </a:solidFill>
                <a:cs typeface="Arial" panose="020B0604020202020204" pitchFamily="34" charset="0"/>
              </a:rPr>
              <a:t>mineralische Phosphatdünger </a:t>
            </a:r>
            <a:r>
              <a:rPr lang="de-DE" sz="1400" dirty="0" smtClean="0">
                <a:solidFill>
                  <a:schemeClr val="bg1"/>
                </a:solidFill>
                <a:cs typeface="Arial" panose="020B0604020202020204" pitchFamily="34" charset="0"/>
              </a:rPr>
              <a:t>Uran </a:t>
            </a:r>
            <a:r>
              <a:rPr lang="de-DE" sz="1400" dirty="0">
                <a:solidFill>
                  <a:schemeClr val="bg1"/>
                </a:solidFill>
                <a:cs typeface="Arial" panose="020B0604020202020204" pitchFamily="34" charset="0"/>
              </a:rPr>
              <a:t>in Konzentrationen von bis zu 700 Gramm Uran pro Tonne Phosphat.</a:t>
            </a:r>
            <a:r>
              <a:rPr lang="de-DE" altLang="pt-PT" sz="1400" dirty="0" smtClean="0">
                <a:solidFill>
                  <a:schemeClr val="bg1"/>
                </a:solidFill>
                <a:cs typeface="Arial" panose="020B0604020202020204" pitchFamily="34" charset="0"/>
              </a:rPr>
              <a:t>)</a:t>
            </a:r>
          </a:p>
          <a:p>
            <a:pPr marL="0" indent="0">
              <a:buNone/>
              <a:tabLst>
                <a:tab pos="447675" algn="l"/>
              </a:tabLst>
            </a:pPr>
            <a:r>
              <a:rPr lang="de-DE" altLang="pt-PT" sz="1400" dirty="0" smtClean="0">
                <a:solidFill>
                  <a:schemeClr val="bg1"/>
                </a:solidFill>
                <a:cs typeface="Arial" panose="020B0604020202020204" pitchFamily="34" charset="0"/>
              </a:rPr>
              <a:t>Der jährliche Eintrag von Uran liegt bei 10-22 g pro Hektar.</a:t>
            </a:r>
          </a:p>
          <a:p>
            <a:pPr marL="0" indent="0">
              <a:buNone/>
              <a:tabLst>
                <a:tab pos="447675" algn="l"/>
              </a:tabLst>
            </a:pPr>
            <a:r>
              <a:rPr lang="de-DE" altLang="pt-PT" sz="1400" dirty="0">
                <a:solidFill>
                  <a:schemeClr val="bg1"/>
                </a:solidFill>
                <a:cs typeface="Arial" panose="020B0604020202020204" pitchFamily="34" charset="0"/>
                <a:hlinkClick r:id="rId5"/>
              </a:rPr>
              <a:t>http://</a:t>
            </a:r>
            <a:r>
              <a:rPr lang="de-DE" altLang="pt-PT" sz="1400" dirty="0" smtClean="0">
                <a:solidFill>
                  <a:schemeClr val="bg1"/>
                </a:solidFill>
                <a:cs typeface="Arial" panose="020B0604020202020204" pitchFamily="34" charset="0"/>
                <a:hlinkClick r:id="rId5"/>
              </a:rPr>
              <a:t>www.umweltinstitut.org/themen/radioaktivitaet/radioaktivitaet-und-gesundheit/natuerliche-radioaktivitaet/uran-im-duenger.html</a:t>
            </a:r>
            <a:r>
              <a:rPr lang="de-DE" altLang="pt-PT" sz="1400" dirty="0" smtClean="0">
                <a:solidFill>
                  <a:schemeClr val="bg1"/>
                </a:solidFill>
                <a:cs typeface="Arial" panose="020B0604020202020204" pitchFamily="34" charset="0"/>
              </a:rPr>
              <a:t> </a:t>
            </a:r>
            <a:endParaRPr lang="de-DE" altLang="pt-PT" sz="1400" dirty="0">
              <a:solidFill>
                <a:schemeClr val="bg1"/>
              </a:solidFill>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Umweltgift, Uran</a:t>
            </a:r>
            <a:endParaRPr lang="de-DE" sz="1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66</a:t>
            </a:fld>
            <a:endParaRPr lang="en-US" dirty="0"/>
          </a:p>
        </p:txBody>
      </p:sp>
      <p:sp>
        <p:nvSpPr>
          <p:cNvPr id="5" name="Ellipse 4"/>
          <p:cNvSpPr/>
          <p:nvPr/>
        </p:nvSpPr>
        <p:spPr>
          <a:xfrm>
            <a:off x="8040487" y="1669784"/>
            <a:ext cx="773900"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UG 1</a:t>
            </a:r>
            <a:endParaRPr lang="de-DE" sz="1200" dirty="0"/>
          </a:p>
        </p:txBody>
      </p:sp>
      <p:pic>
        <p:nvPicPr>
          <p:cNvPr id="4" name="Grafik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60232" y="3887244"/>
            <a:ext cx="2287596" cy="2772709"/>
          </a:xfrm>
          <a:prstGeom prst="rect">
            <a:avLst/>
          </a:prstGeom>
        </p:spPr>
      </p:pic>
    </p:spTree>
    <p:extLst>
      <p:ext uri="{BB962C8B-B14F-4D97-AF65-F5344CB8AC3E}">
        <p14:creationId xmlns:p14="http://schemas.microsoft.com/office/powerpoint/2010/main" val="321909341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3999" y="2276872"/>
            <a:ext cx="8388464" cy="4464496"/>
          </a:xfrm>
        </p:spPr>
        <p:txBody>
          <a:bodyPr>
            <a:normAutofit/>
          </a:bodyPr>
          <a:lstStyle/>
          <a:p>
            <a:pPr marL="0" indent="0">
              <a:buNone/>
              <a:tabLst>
                <a:tab pos="447675" algn="l"/>
              </a:tabLst>
            </a:pPr>
            <a:r>
              <a:rPr lang="de-DE" sz="1400" b="1" dirty="0" err="1" smtClean="0">
                <a:solidFill>
                  <a:schemeClr val="bg1"/>
                </a:solidFill>
                <a:cs typeface="Arial" panose="020B0604020202020204" pitchFamily="34" charset="0"/>
              </a:rPr>
              <a:t>Lektine</a:t>
            </a:r>
            <a:r>
              <a:rPr lang="de-DE" sz="1400" b="1" dirty="0" smtClean="0">
                <a:solidFill>
                  <a:schemeClr val="bg1"/>
                </a:solidFill>
                <a:cs typeface="Arial" panose="020B0604020202020204" pitchFamily="34" charset="0"/>
              </a:rPr>
              <a:t>:</a:t>
            </a:r>
          </a:p>
          <a:p>
            <a:pPr marL="0" indent="0">
              <a:buNone/>
              <a:tabLst>
                <a:tab pos="447675" algn="l"/>
              </a:tabLst>
            </a:pPr>
            <a:r>
              <a:rPr lang="de-DE" altLang="pt-PT" sz="1400" dirty="0">
                <a:solidFill>
                  <a:schemeClr val="bg1"/>
                </a:solidFill>
                <a:cs typeface="Arial" panose="020B0604020202020204" pitchFamily="34" charset="0"/>
                <a:hlinkClick r:id="rId3"/>
              </a:rPr>
              <a:t>https://</a:t>
            </a:r>
            <a:r>
              <a:rPr lang="de-DE" altLang="pt-PT" sz="1400" dirty="0" smtClean="0">
                <a:solidFill>
                  <a:schemeClr val="bg1"/>
                </a:solidFill>
                <a:cs typeface="Arial" panose="020B0604020202020204" pitchFamily="34" charset="0"/>
                <a:hlinkClick r:id="rId3"/>
              </a:rPr>
              <a:t>www.urgeschmack.de/lektine/</a:t>
            </a:r>
            <a:r>
              <a:rPr lang="de-DE" altLang="pt-PT" sz="1400" dirty="0" smtClean="0">
                <a:solidFill>
                  <a:schemeClr val="bg1"/>
                </a:solidFill>
                <a:cs typeface="Arial" panose="020B0604020202020204" pitchFamily="34" charset="0"/>
              </a:rPr>
              <a:t> </a:t>
            </a:r>
          </a:p>
          <a:p>
            <a:pPr marL="0" indent="0">
              <a:buNone/>
              <a:tabLst>
                <a:tab pos="447675" algn="l"/>
              </a:tabLst>
            </a:pPr>
            <a:r>
              <a:rPr lang="de-DE" altLang="pt-PT" sz="1400" dirty="0">
                <a:solidFill>
                  <a:schemeClr val="bg1"/>
                </a:solidFill>
                <a:cs typeface="Arial" panose="020B0604020202020204" pitchFamily="34" charset="0"/>
                <a:hlinkClick r:id="rId4"/>
              </a:rPr>
              <a:t>http://www.uuliv.de/getreide-lektine-und-warum-es-immer-mehr-menschen-krank-macht</a:t>
            </a:r>
            <a:r>
              <a:rPr lang="de-DE" altLang="pt-PT" sz="1400" dirty="0" smtClean="0">
                <a:solidFill>
                  <a:schemeClr val="bg1"/>
                </a:solidFill>
                <a:cs typeface="Arial" panose="020B0604020202020204" pitchFamily="34" charset="0"/>
                <a:hlinkClick r:id="rId4"/>
              </a:rPr>
              <a:t>/</a:t>
            </a:r>
            <a:endParaRPr lang="de-DE" altLang="pt-PT" sz="1400" dirty="0" smtClean="0">
              <a:solidFill>
                <a:schemeClr val="bg1"/>
              </a:solidFill>
              <a:cs typeface="Arial" panose="020B0604020202020204" pitchFamily="34" charset="0"/>
            </a:endParaRPr>
          </a:p>
          <a:p>
            <a:pPr marL="0" indent="0">
              <a:buNone/>
              <a:tabLst>
                <a:tab pos="447675" algn="l"/>
              </a:tabLst>
            </a:pPr>
            <a:endParaRPr lang="de-DE" altLang="pt-PT" sz="1400" dirty="0">
              <a:solidFill>
                <a:schemeClr val="bg1"/>
              </a:solidFill>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Pflanzengift, </a:t>
            </a:r>
            <a:r>
              <a:rPr lang="de-DE" altLang="pt-PT" sz="3200" b="1" dirty="0" err="1" smtClean="0">
                <a:effectLst>
                  <a:outerShdw blurRad="38100" dist="38100" dir="2700000" algn="tl">
                    <a:srgbClr val="FFFFFF"/>
                  </a:outerShdw>
                </a:effectLst>
              </a:rPr>
              <a:t>Lektine</a:t>
            </a:r>
            <a:endParaRPr lang="de-DE" sz="1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67</a:t>
            </a:fld>
            <a:endParaRPr lang="en-US" dirty="0"/>
          </a:p>
        </p:txBody>
      </p:sp>
      <p:sp>
        <p:nvSpPr>
          <p:cNvPr id="5" name="Ellipse 4"/>
          <p:cNvSpPr/>
          <p:nvPr/>
        </p:nvSpPr>
        <p:spPr>
          <a:xfrm>
            <a:off x="8040487" y="1669784"/>
            <a:ext cx="773900"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UG 1</a:t>
            </a:r>
            <a:endParaRPr lang="de-DE" sz="1200" dirty="0"/>
          </a:p>
        </p:txBody>
      </p:sp>
    </p:spTree>
    <p:extLst>
      <p:ext uri="{BB962C8B-B14F-4D97-AF65-F5344CB8AC3E}">
        <p14:creationId xmlns:p14="http://schemas.microsoft.com/office/powerpoint/2010/main" val="59504578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24000" y="972017"/>
            <a:ext cx="6510115" cy="584775"/>
          </a:xfrm>
          <a:prstGeom prst="rect">
            <a:avLst/>
          </a:prstGeom>
          <a:noFill/>
        </p:spPr>
        <p:txBody>
          <a:bodyPr wrap="none" rtlCol="0">
            <a:spAutoFit/>
          </a:bodyPr>
          <a:lstStyle/>
          <a:p>
            <a:r>
              <a:rPr lang="de-DE" altLang="pt-PT" sz="3200" b="1" dirty="0" smtClean="0">
                <a:effectLst>
                  <a:outerShdw blurRad="38100" dist="38100" dir="2700000" algn="tl">
                    <a:srgbClr val="FFFFFF"/>
                  </a:outerShdw>
                </a:effectLst>
              </a:rPr>
              <a:t>Arthroseursachen, Erkrankungen</a:t>
            </a:r>
            <a:endParaRPr lang="pt-PT" sz="3200" dirty="0"/>
          </a:p>
        </p:txBody>
      </p:sp>
      <p:sp>
        <p:nvSpPr>
          <p:cNvPr id="2" name="Foliennummernplatzhalter 1"/>
          <p:cNvSpPr>
            <a:spLocks noGrp="1"/>
          </p:cNvSpPr>
          <p:nvPr>
            <p:ph type="sldNum" sz="quarter" idx="12"/>
          </p:nvPr>
        </p:nvSpPr>
        <p:spPr/>
        <p:txBody>
          <a:bodyPr/>
          <a:lstStyle/>
          <a:p>
            <a:fld id="{EFED3CB9-049B-4F4F-82D1-8A95299C975C}" type="slidenum">
              <a:rPr lang="en-US" smtClean="0"/>
              <a:pPr/>
              <a:t>68</a:t>
            </a:fld>
            <a:endParaRPr lang="en-US" dirty="0"/>
          </a:p>
        </p:txBody>
      </p:sp>
      <p:sp>
        <p:nvSpPr>
          <p:cNvPr id="9" name="Ellipse 8"/>
          <p:cNvSpPr/>
          <p:nvPr/>
        </p:nvSpPr>
        <p:spPr>
          <a:xfrm>
            <a:off x="7884368" y="1669784"/>
            <a:ext cx="1080120"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UG 3, 4</a:t>
            </a:r>
            <a:endParaRPr lang="de-DE" sz="1200" dirty="0"/>
          </a:p>
        </p:txBody>
      </p:sp>
      <p:sp>
        <p:nvSpPr>
          <p:cNvPr id="3" name="Rechteck 2"/>
          <p:cNvSpPr/>
          <p:nvPr/>
        </p:nvSpPr>
        <p:spPr>
          <a:xfrm>
            <a:off x="395536" y="3780511"/>
            <a:ext cx="4896544" cy="923330"/>
          </a:xfrm>
          <a:prstGeom prst="rect">
            <a:avLst/>
          </a:prstGeom>
        </p:spPr>
        <p:txBody>
          <a:bodyPr wrap="square">
            <a:spAutoFit/>
          </a:bodyPr>
          <a:lstStyle/>
          <a:p>
            <a:r>
              <a:rPr lang="de-DE" sz="1400" dirty="0">
                <a:solidFill>
                  <a:schemeClr val="bg1"/>
                </a:solidFill>
                <a:cs typeface="Arial" panose="020B0604020202020204" pitchFamily="34" charset="0"/>
                <a:hlinkClick r:id="rId2"/>
              </a:rPr>
              <a:t>http://www.netdoktor.de/krankheiten/laktoseintoleranz</a:t>
            </a:r>
            <a:r>
              <a:rPr lang="de-DE" sz="1400" dirty="0" smtClean="0">
                <a:solidFill>
                  <a:schemeClr val="bg1"/>
                </a:solidFill>
                <a:cs typeface="Arial" panose="020B0604020202020204" pitchFamily="34" charset="0"/>
                <a:hlinkClick r:id="rId2"/>
              </a:rPr>
              <a:t>/</a:t>
            </a:r>
            <a:endParaRPr lang="de-DE" sz="1400" dirty="0" smtClean="0">
              <a:solidFill>
                <a:schemeClr val="bg1"/>
              </a:solidFill>
              <a:cs typeface="Arial" panose="020B0604020202020204" pitchFamily="34" charset="0"/>
            </a:endParaRPr>
          </a:p>
          <a:p>
            <a:r>
              <a:rPr lang="de-DE" sz="1400" dirty="0">
                <a:solidFill>
                  <a:schemeClr val="bg1"/>
                </a:solidFill>
                <a:cs typeface="Arial" panose="020B0604020202020204" pitchFamily="34" charset="0"/>
                <a:hlinkClick r:id="rId3"/>
              </a:rPr>
              <a:t>http://www.arthrose-im-knie.info/die-richtige-ernaehrung-bei-arthrose-im-knie-milchprodukte-meiden/</a:t>
            </a:r>
            <a:r>
              <a:rPr lang="de-DE" sz="1400" dirty="0">
                <a:solidFill>
                  <a:schemeClr val="bg1"/>
                </a:solidFill>
                <a:cs typeface="Arial" panose="020B0604020202020204" pitchFamily="34" charset="0"/>
              </a:rPr>
              <a:t> </a:t>
            </a:r>
          </a:p>
          <a:p>
            <a:r>
              <a:rPr lang="de-DE" sz="1200" dirty="0" smtClean="0">
                <a:solidFill>
                  <a:schemeClr val="bg1"/>
                </a:solidFill>
              </a:rPr>
              <a:t> </a:t>
            </a:r>
            <a:endParaRPr lang="de-DE" sz="1200" dirty="0">
              <a:solidFill>
                <a:schemeClr val="bg1"/>
              </a:solidFill>
            </a:endParaRPr>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9552" y="2420888"/>
            <a:ext cx="2043882" cy="1146102"/>
          </a:xfrm>
          <a:prstGeom prst="rect">
            <a:avLst/>
          </a:prstGeom>
        </p:spPr>
      </p:pic>
      <p:sp>
        <p:nvSpPr>
          <p:cNvPr id="6" name="Rechteck 5"/>
          <p:cNvSpPr/>
          <p:nvPr/>
        </p:nvSpPr>
        <p:spPr>
          <a:xfrm>
            <a:off x="986841" y="3503512"/>
            <a:ext cx="1694695" cy="276999"/>
          </a:xfrm>
          <a:prstGeom prst="rect">
            <a:avLst/>
          </a:prstGeom>
        </p:spPr>
        <p:txBody>
          <a:bodyPr wrap="none">
            <a:spAutoFit/>
          </a:bodyPr>
          <a:lstStyle/>
          <a:p>
            <a:r>
              <a:rPr lang="de-DE" sz="1200" dirty="0">
                <a:solidFill>
                  <a:schemeClr val="bg1"/>
                </a:solidFill>
              </a:rPr>
              <a:t>© photocrew - Fotolia</a:t>
            </a:r>
          </a:p>
        </p:txBody>
      </p:sp>
      <p:sp>
        <p:nvSpPr>
          <p:cNvPr id="7" name="Rechteck 6"/>
          <p:cNvSpPr/>
          <p:nvPr/>
        </p:nvSpPr>
        <p:spPr>
          <a:xfrm>
            <a:off x="395536" y="5644078"/>
            <a:ext cx="4572000" cy="523220"/>
          </a:xfrm>
          <a:prstGeom prst="rect">
            <a:avLst/>
          </a:prstGeom>
        </p:spPr>
        <p:txBody>
          <a:bodyPr>
            <a:spAutoFit/>
          </a:bodyPr>
          <a:lstStyle/>
          <a:p>
            <a:r>
              <a:rPr lang="de-DE" sz="1400" dirty="0" smtClean="0">
                <a:solidFill>
                  <a:schemeClr val="bg1"/>
                </a:solidFill>
                <a:cs typeface="Arial" panose="020B0604020202020204" pitchFamily="34" charset="0"/>
                <a:hlinkClick r:id="rId5"/>
              </a:rPr>
              <a:t>Gicht</a:t>
            </a:r>
            <a:r>
              <a:rPr lang="de-DE" sz="1400" dirty="0" smtClean="0">
                <a:solidFill>
                  <a:schemeClr val="bg1"/>
                </a:solidFill>
                <a:cs typeface="Arial" panose="020B0604020202020204" pitchFamily="34" charset="0"/>
              </a:rPr>
              <a:t>: </a:t>
            </a:r>
            <a:r>
              <a:rPr lang="de-DE" sz="1400" dirty="0">
                <a:solidFill>
                  <a:schemeClr val="bg1"/>
                </a:solidFill>
                <a:cs typeface="Arial" panose="020B0604020202020204" pitchFamily="34" charset="0"/>
              </a:rPr>
              <a:t>Ablagerung von Harnsäurekristallen in Gelenken begünstigt Knorpelschäden</a:t>
            </a:r>
          </a:p>
        </p:txBody>
      </p:sp>
    </p:spTree>
    <p:extLst>
      <p:ext uri="{BB962C8B-B14F-4D97-AF65-F5344CB8AC3E}">
        <p14:creationId xmlns:p14="http://schemas.microsoft.com/office/powerpoint/2010/main" val="326292282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24000" y="975456"/>
            <a:ext cx="6280887" cy="584775"/>
          </a:xfrm>
          <a:prstGeom prst="rect">
            <a:avLst/>
          </a:prstGeom>
          <a:noFill/>
        </p:spPr>
        <p:txBody>
          <a:bodyPr wrap="none" rtlCol="0">
            <a:spAutoFit/>
          </a:bodyPr>
          <a:lstStyle/>
          <a:p>
            <a:r>
              <a:rPr lang="de-DE" altLang="pt-PT" sz="3200" b="1" dirty="0" smtClean="0">
                <a:effectLst>
                  <a:outerShdw blurRad="38100" dist="38100" dir="2700000" algn="tl">
                    <a:srgbClr val="FFFFFF"/>
                  </a:outerShdw>
                </a:effectLst>
              </a:rPr>
              <a:t>Arthrosebehandlung - Ratschlag</a:t>
            </a:r>
            <a:endParaRPr lang="de-DE" altLang="pt-PT" sz="2800" b="1" dirty="0" smtClean="0">
              <a:effectLst>
                <a:outerShdw blurRad="38100" dist="38100" dir="2700000" algn="tl">
                  <a:srgbClr val="FFFFFF"/>
                </a:outerShdw>
              </a:effectLst>
            </a:endParaRPr>
          </a:p>
        </p:txBody>
      </p:sp>
      <p:sp>
        <p:nvSpPr>
          <p:cNvPr id="2" name="Foliennummernplatzhalter 1"/>
          <p:cNvSpPr>
            <a:spLocks noGrp="1"/>
          </p:cNvSpPr>
          <p:nvPr>
            <p:ph type="sldNum" sz="quarter" idx="12"/>
          </p:nvPr>
        </p:nvSpPr>
        <p:spPr/>
        <p:txBody>
          <a:bodyPr/>
          <a:lstStyle/>
          <a:p>
            <a:fld id="{EFED3CB9-049B-4F4F-82D1-8A95299C975C}" type="slidenum">
              <a:rPr lang="en-US" smtClean="0"/>
              <a:pPr/>
              <a:t>69</a:t>
            </a:fld>
            <a:endParaRPr lang="en-US" dirty="0"/>
          </a:p>
        </p:txBody>
      </p:sp>
      <p:sp>
        <p:nvSpPr>
          <p:cNvPr id="18" name="Rectangle 3"/>
          <p:cNvSpPr txBox="1">
            <a:spLocks noChangeArrowheads="1"/>
          </p:cNvSpPr>
          <p:nvPr/>
        </p:nvSpPr>
        <p:spPr>
          <a:xfrm>
            <a:off x="324000" y="2276872"/>
            <a:ext cx="8388464" cy="44733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just">
              <a:buFont typeface="Arial" panose="020B0604020202020204" pitchFamily="34" charset="0"/>
              <a:buNone/>
              <a:tabLst>
                <a:tab pos="447675" algn="l"/>
              </a:tabLst>
            </a:pPr>
            <a:r>
              <a:rPr lang="de-DE" sz="2800" dirty="0" smtClean="0">
                <a:solidFill>
                  <a:schemeClr val="bg1"/>
                </a:solidFill>
                <a:cs typeface="Arial" panose="020B0604020202020204" pitchFamily="34" charset="0"/>
              </a:rPr>
              <a:t>Suchen Sie sich eine fachlich kompetenten Arzt oder Heilpraktiker mit hohen ethischen Maßstäben, der </a:t>
            </a:r>
            <a:r>
              <a:rPr lang="de-DE" sz="2800" b="1" u="sng" dirty="0" smtClean="0">
                <a:solidFill>
                  <a:srgbClr val="FF0000"/>
                </a:solidFill>
                <a:cs typeface="Arial" panose="020B0604020202020204" pitchFamily="34" charset="0"/>
              </a:rPr>
              <a:t>Ihre Gesundheit</a:t>
            </a:r>
            <a:r>
              <a:rPr lang="de-DE" sz="2800" dirty="0" smtClean="0">
                <a:solidFill>
                  <a:srgbClr val="FF0000"/>
                </a:solidFill>
                <a:cs typeface="Arial" panose="020B0604020202020204" pitchFamily="34" charset="0"/>
              </a:rPr>
              <a:t> </a:t>
            </a:r>
            <a:r>
              <a:rPr lang="de-DE" sz="2800" dirty="0" smtClean="0">
                <a:solidFill>
                  <a:schemeClr val="bg1"/>
                </a:solidFill>
                <a:cs typeface="Arial" panose="020B0604020202020204" pitchFamily="34" charset="0"/>
              </a:rPr>
              <a:t>über seine eigenen finanziellen Interessen stellt.</a:t>
            </a:r>
          </a:p>
          <a:p>
            <a:pPr marL="0" indent="0" algn="just">
              <a:buFont typeface="Arial" panose="020B0604020202020204" pitchFamily="34" charset="0"/>
              <a:buNone/>
              <a:tabLst>
                <a:tab pos="447675" algn="l"/>
              </a:tabLst>
            </a:pPr>
            <a:r>
              <a:rPr lang="de-DE" sz="2800" dirty="0" smtClean="0">
                <a:solidFill>
                  <a:schemeClr val="bg1"/>
                </a:solidFill>
                <a:cs typeface="Arial" panose="020B0604020202020204" pitchFamily="34" charset="0"/>
              </a:rPr>
              <a:t>Ärzte die vorneweg behaupten, dass Sie Ihnen nicht helfen können, weil Arthrose grundsätzlich nicht heil- oder stoppbar ist, gehören nicht dazu!</a:t>
            </a:r>
          </a:p>
          <a:p>
            <a:pPr marL="0" indent="0" algn="just">
              <a:buFont typeface="Arial" panose="020B0604020202020204" pitchFamily="34" charset="0"/>
              <a:buNone/>
              <a:tabLst>
                <a:tab pos="447675" algn="l"/>
              </a:tabLst>
            </a:pPr>
            <a:r>
              <a:rPr lang="de-DE" sz="2800" dirty="0" smtClean="0">
                <a:solidFill>
                  <a:schemeClr val="bg1"/>
                </a:solidFill>
                <a:cs typeface="Arial" panose="020B0604020202020204" pitchFamily="34" charset="0"/>
              </a:rPr>
              <a:t>Gute Arthroseärzte berücksichtigen zudem die Erkenntnisse aus der Ernährungswissenschaft!</a:t>
            </a:r>
          </a:p>
          <a:p>
            <a:pPr marL="0" indent="0">
              <a:buNone/>
              <a:tabLst>
                <a:tab pos="447675" algn="l"/>
              </a:tabLst>
            </a:pPr>
            <a:r>
              <a:rPr lang="de-DE" altLang="pt-PT" sz="1600" dirty="0">
                <a:solidFill>
                  <a:schemeClr val="bg1"/>
                </a:solidFill>
                <a:cs typeface="Arial" panose="020B0604020202020204" pitchFamily="34" charset="0"/>
                <a:hlinkClick r:id="rId2"/>
              </a:rPr>
              <a:t>https://</a:t>
            </a:r>
            <a:r>
              <a:rPr lang="de-DE" altLang="pt-PT" sz="1600" dirty="0" smtClean="0">
                <a:solidFill>
                  <a:schemeClr val="bg1"/>
                </a:solidFill>
                <a:cs typeface="Arial" panose="020B0604020202020204" pitchFamily="34" charset="0"/>
                <a:hlinkClick r:id="rId2"/>
              </a:rPr>
              <a:t>www.dr-feil.com/arthrose/arthrose.html</a:t>
            </a:r>
            <a:r>
              <a:rPr lang="de-DE" altLang="pt-PT" sz="1600" dirty="0">
                <a:solidFill>
                  <a:schemeClr val="bg1"/>
                </a:solidFill>
                <a:cs typeface="Arial" panose="020B0604020202020204" pitchFamily="34" charset="0"/>
              </a:rPr>
              <a:t>, </a:t>
            </a:r>
            <a:r>
              <a:rPr lang="de-DE" altLang="pt-PT" sz="1600" dirty="0">
                <a:solidFill>
                  <a:schemeClr val="bg1"/>
                </a:solidFill>
                <a:cs typeface="Arial" panose="020B0604020202020204" pitchFamily="34" charset="0"/>
                <a:hlinkClick r:id="rId3"/>
              </a:rPr>
              <a:t>http://www.drkrieg.de/bombe-fuers-knie</a:t>
            </a:r>
            <a:r>
              <a:rPr lang="de-DE" altLang="pt-PT" sz="1600" dirty="0" smtClean="0">
                <a:solidFill>
                  <a:schemeClr val="bg1"/>
                </a:solidFill>
                <a:cs typeface="Arial" panose="020B0604020202020204" pitchFamily="34" charset="0"/>
                <a:hlinkClick r:id="rId3"/>
              </a:rPr>
              <a:t>/</a:t>
            </a:r>
            <a:r>
              <a:rPr lang="de-DE" altLang="pt-PT" sz="1600" dirty="0" smtClean="0">
                <a:solidFill>
                  <a:schemeClr val="bg1"/>
                </a:solidFill>
                <a:cs typeface="Arial" panose="020B0604020202020204" pitchFamily="34" charset="0"/>
              </a:rPr>
              <a:t>  </a:t>
            </a:r>
            <a:endParaRPr lang="de-DE" altLang="pt-PT" sz="1600" dirty="0">
              <a:solidFill>
                <a:schemeClr val="bg1"/>
              </a:solidFill>
              <a:cs typeface="Arial" panose="020B0604020202020204" pitchFamily="34" charset="0"/>
            </a:endParaRPr>
          </a:p>
        </p:txBody>
      </p:sp>
    </p:spTree>
    <p:extLst>
      <p:ext uri="{BB962C8B-B14F-4D97-AF65-F5344CB8AC3E}">
        <p14:creationId xmlns:p14="http://schemas.microsoft.com/office/powerpoint/2010/main" val="2617770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3999" y="2276872"/>
            <a:ext cx="8388464" cy="4536504"/>
          </a:xfrm>
        </p:spPr>
        <p:txBody>
          <a:bodyPr>
            <a:normAutofit/>
          </a:bodyPr>
          <a:lstStyle/>
          <a:p>
            <a:pPr marL="0" indent="0" algn="just">
              <a:buNone/>
              <a:tabLst>
                <a:tab pos="447675" algn="l"/>
              </a:tabLst>
            </a:pPr>
            <a:r>
              <a:rPr lang="de-DE" sz="2800" dirty="0" smtClean="0">
                <a:solidFill>
                  <a:schemeClr val="bg1"/>
                </a:solidFill>
                <a:latin typeface="Arial" panose="020B0604020202020204" pitchFamily="34" charset="0"/>
                <a:cs typeface="Arial" panose="020B0604020202020204" pitchFamily="34" charset="0"/>
              </a:rPr>
              <a:t>Bei </a:t>
            </a:r>
            <a:r>
              <a:rPr lang="de-DE" sz="2800" dirty="0">
                <a:solidFill>
                  <a:schemeClr val="bg1"/>
                </a:solidFill>
                <a:latin typeface="Arial" panose="020B0604020202020204" pitchFamily="34" charset="0"/>
                <a:cs typeface="Arial" panose="020B0604020202020204" pitchFamily="34" charset="0"/>
              </a:rPr>
              <a:t>der </a:t>
            </a:r>
            <a:r>
              <a:rPr lang="de-DE" sz="2800" b="1" dirty="0">
                <a:solidFill>
                  <a:schemeClr val="bg1"/>
                </a:solidFill>
                <a:latin typeface="Arial" panose="020B0604020202020204" pitchFamily="34" charset="0"/>
                <a:cs typeface="Arial" panose="020B0604020202020204" pitchFamily="34" charset="0"/>
                <a:hlinkClick r:id="rId3"/>
              </a:rPr>
              <a:t>Arthrose</a:t>
            </a:r>
            <a:r>
              <a:rPr lang="de-DE" sz="2800" dirty="0">
                <a:solidFill>
                  <a:schemeClr val="bg1"/>
                </a:solidFill>
                <a:latin typeface="Arial" panose="020B0604020202020204" pitchFamily="34" charset="0"/>
                <a:cs typeface="Arial" panose="020B0604020202020204" pitchFamily="34" charset="0"/>
              </a:rPr>
              <a:t> handelt es sich um eine </a:t>
            </a:r>
            <a:r>
              <a:rPr lang="de-DE" sz="2800" dirty="0" smtClean="0">
                <a:solidFill>
                  <a:schemeClr val="bg1"/>
                </a:solidFill>
                <a:latin typeface="Arial" panose="020B0604020202020204" pitchFamily="34" charset="0"/>
                <a:cs typeface="Arial" panose="020B0604020202020204" pitchFamily="34" charset="0"/>
              </a:rPr>
              <a:t>degenerative </a:t>
            </a:r>
            <a:r>
              <a:rPr lang="de-DE" sz="2800" dirty="0">
                <a:solidFill>
                  <a:schemeClr val="bg1"/>
                </a:solidFill>
                <a:latin typeface="Arial" panose="020B0604020202020204" pitchFamily="34" charset="0"/>
                <a:cs typeface="Arial" panose="020B0604020202020204" pitchFamily="34" charset="0"/>
              </a:rPr>
              <a:t>Gelenkerkrankung, die im Gegensatz zur </a:t>
            </a:r>
            <a:r>
              <a:rPr lang="de-DE" sz="2800" b="1" dirty="0">
                <a:solidFill>
                  <a:schemeClr val="bg1"/>
                </a:solidFill>
                <a:latin typeface="Arial" panose="020B0604020202020204" pitchFamily="34" charset="0"/>
                <a:cs typeface="Arial" panose="020B0604020202020204" pitchFamily="34" charset="0"/>
                <a:hlinkClick r:id="rId4" tooltip="Arthritis"/>
              </a:rPr>
              <a:t>Arthritis</a:t>
            </a:r>
            <a:r>
              <a:rPr lang="de-DE" sz="2800" dirty="0">
                <a:solidFill>
                  <a:schemeClr val="bg1"/>
                </a:solidFill>
                <a:latin typeface="Arial" panose="020B0604020202020204" pitchFamily="34" charset="0"/>
                <a:cs typeface="Arial" panose="020B0604020202020204" pitchFamily="34" charset="0"/>
              </a:rPr>
              <a:t> </a:t>
            </a:r>
            <a:r>
              <a:rPr lang="de-DE" sz="2800" dirty="0" smtClean="0">
                <a:solidFill>
                  <a:schemeClr val="bg1"/>
                </a:solidFill>
                <a:latin typeface="Arial" panose="020B0604020202020204" pitchFamily="34" charset="0"/>
                <a:cs typeface="Arial" panose="020B0604020202020204" pitchFamily="34" charset="0"/>
              </a:rPr>
              <a:t>nicht durch Entzündungsprozesse her-vorgerufen wird. </a:t>
            </a:r>
            <a:r>
              <a:rPr lang="de-DE" sz="2800" dirty="0">
                <a:solidFill>
                  <a:schemeClr val="bg1"/>
                </a:solidFill>
                <a:latin typeface="Arial" panose="020B0604020202020204" pitchFamily="34" charset="0"/>
                <a:cs typeface="Arial" panose="020B0604020202020204" pitchFamily="34" charset="0"/>
              </a:rPr>
              <a:t>Sie entsteht </a:t>
            </a:r>
            <a:r>
              <a:rPr lang="de-DE" sz="2800" dirty="0" smtClean="0">
                <a:solidFill>
                  <a:schemeClr val="bg1"/>
                </a:solidFill>
                <a:latin typeface="Arial" panose="020B0604020202020204" pitchFamily="34" charset="0"/>
                <a:cs typeface="Arial" panose="020B0604020202020204" pitchFamily="34" charset="0"/>
              </a:rPr>
              <a:t>unter anderem durch einen langjährigen Nährstoffmangel, Bewegungs-mangel, Gifte und eine gleichzeitige Überbelastung </a:t>
            </a:r>
            <a:r>
              <a:rPr lang="de-DE" sz="2800" dirty="0">
                <a:solidFill>
                  <a:schemeClr val="bg1"/>
                </a:solidFill>
                <a:latin typeface="Arial" panose="020B0604020202020204" pitchFamily="34" charset="0"/>
                <a:cs typeface="Arial" panose="020B0604020202020204" pitchFamily="34" charset="0"/>
              </a:rPr>
              <a:t>und zeichnet sich durch eine </a:t>
            </a:r>
            <a:r>
              <a:rPr lang="de-DE" sz="2800" dirty="0" smtClean="0">
                <a:solidFill>
                  <a:schemeClr val="bg1"/>
                </a:solidFill>
                <a:latin typeface="Arial" panose="020B0604020202020204" pitchFamily="34" charset="0"/>
                <a:cs typeface="Arial" panose="020B0604020202020204" pitchFamily="34" charset="0"/>
              </a:rPr>
              <a:t>fortschreitende </a:t>
            </a:r>
            <a:r>
              <a:rPr lang="de-DE" sz="2800" dirty="0" err="1" smtClean="0">
                <a:solidFill>
                  <a:schemeClr val="bg1"/>
                </a:solidFill>
                <a:latin typeface="Arial" panose="020B0604020202020204" pitchFamily="34" charset="0"/>
                <a:cs typeface="Arial" panose="020B0604020202020204" pitchFamily="34" charset="0"/>
              </a:rPr>
              <a:t>Ver</a:t>
            </a:r>
            <a:r>
              <a:rPr lang="de-DE" sz="2800" dirty="0" smtClean="0">
                <a:solidFill>
                  <a:schemeClr val="bg1"/>
                </a:solidFill>
                <a:latin typeface="Arial" panose="020B0604020202020204" pitchFamily="34" charset="0"/>
                <a:cs typeface="Arial" panose="020B0604020202020204" pitchFamily="34" charset="0"/>
              </a:rPr>
              <a:t>-änderung </a:t>
            </a:r>
            <a:r>
              <a:rPr lang="de-DE" sz="2800" dirty="0">
                <a:solidFill>
                  <a:schemeClr val="bg1"/>
                </a:solidFill>
                <a:latin typeface="Arial" panose="020B0604020202020204" pitchFamily="34" charset="0"/>
                <a:cs typeface="Arial" panose="020B0604020202020204" pitchFamily="34" charset="0"/>
              </a:rPr>
              <a:t>der </a:t>
            </a:r>
            <a:r>
              <a:rPr lang="de-DE" sz="2800" dirty="0" smtClean="0">
                <a:solidFill>
                  <a:schemeClr val="bg1"/>
                </a:solidFill>
                <a:latin typeface="Arial" panose="020B0604020202020204" pitchFamily="34" charset="0"/>
                <a:cs typeface="Arial" panose="020B0604020202020204" pitchFamily="34" charset="0"/>
              </a:rPr>
              <a:t>Knorpel- </a:t>
            </a:r>
            <a:r>
              <a:rPr lang="de-DE" sz="2800" dirty="0">
                <a:solidFill>
                  <a:schemeClr val="bg1"/>
                </a:solidFill>
                <a:latin typeface="Arial" panose="020B0604020202020204" pitchFamily="34" charset="0"/>
                <a:cs typeface="Arial" panose="020B0604020202020204" pitchFamily="34" charset="0"/>
              </a:rPr>
              <a:t>und Knochenstruktur aus, die schließlich zur </a:t>
            </a:r>
            <a:r>
              <a:rPr lang="de-DE" sz="2800" dirty="0" smtClean="0">
                <a:solidFill>
                  <a:schemeClr val="bg1"/>
                </a:solidFill>
                <a:latin typeface="Arial" panose="020B0604020202020204" pitchFamily="34" charset="0"/>
                <a:cs typeface="Arial" panose="020B0604020202020204" pitchFamily="34" charset="0"/>
              </a:rPr>
              <a:t>schmerzhaften </a:t>
            </a:r>
            <a:r>
              <a:rPr lang="de-DE" sz="2800" dirty="0" err="1" smtClean="0">
                <a:solidFill>
                  <a:schemeClr val="bg1"/>
                </a:solidFill>
                <a:latin typeface="Arial" panose="020B0604020202020204" pitchFamily="34" charset="0"/>
                <a:cs typeface="Arial" panose="020B0604020202020204" pitchFamily="34" charset="0"/>
              </a:rPr>
              <a:t>Gelenkdefor-mationen</a:t>
            </a:r>
            <a:r>
              <a:rPr lang="de-DE" sz="2800" dirty="0" smtClean="0">
                <a:solidFill>
                  <a:schemeClr val="bg1"/>
                </a:solidFill>
                <a:latin typeface="Arial" panose="020B0604020202020204" pitchFamily="34" charset="0"/>
                <a:cs typeface="Arial" panose="020B0604020202020204" pitchFamily="34" charset="0"/>
              </a:rPr>
              <a:t> und Funktionseinschränkungen führen. Sie ist </a:t>
            </a:r>
            <a:r>
              <a:rPr lang="de-DE" sz="2800" dirty="0" smtClean="0">
                <a:solidFill>
                  <a:schemeClr val="bg1"/>
                </a:solidFill>
                <a:latin typeface="Arial" panose="020B0604020202020204" pitchFamily="34" charset="0"/>
                <a:cs typeface="Arial" panose="020B0604020202020204" pitchFamily="34" charset="0"/>
                <a:hlinkClick r:id="rId5"/>
              </a:rPr>
              <a:t>keine unabdingbare Alterskrankheit</a:t>
            </a:r>
            <a:r>
              <a:rPr lang="de-DE" sz="2800" dirty="0" smtClean="0">
                <a:solidFill>
                  <a:schemeClr val="bg1"/>
                </a:solidFill>
                <a:latin typeface="Arial" panose="020B0604020202020204" pitchFamily="34" charset="0"/>
                <a:cs typeface="Arial" panose="020B0604020202020204" pitchFamily="34" charset="0"/>
              </a:rPr>
              <a:t>! </a:t>
            </a:r>
            <a:r>
              <a:rPr lang="de-DE" sz="2800" dirty="0" smtClean="0">
                <a:solidFill>
                  <a:schemeClr val="bg1"/>
                </a:solidFill>
                <a:latin typeface="Arial" panose="020B0604020202020204" pitchFamily="34" charset="0"/>
                <a:cs typeface="Arial" panose="020B0604020202020204" pitchFamily="34" charset="0"/>
                <a:hlinkClick r:id="rId6"/>
              </a:rPr>
              <a:t>Studie</a:t>
            </a:r>
            <a:endParaRPr lang="de-DE" altLang="pt-PT" sz="2800" dirty="0">
              <a:solidFill>
                <a:schemeClr val="bg1"/>
              </a:solidFill>
              <a:latin typeface="Arial" panose="020B0604020202020204" pitchFamily="34" charset="0"/>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hlinkClick r:id="rId7"/>
              </a:rPr>
              <a:t>Arthrose, Arthritis, Rheuma, Gicht </a:t>
            </a:r>
            <a:r>
              <a:rPr lang="de-DE" altLang="pt-PT" sz="1200" b="1" dirty="0" smtClean="0">
                <a:effectLst>
                  <a:outerShdw blurRad="38100" dist="38100" dir="2700000" algn="tl">
                    <a:srgbClr val="FFFFFF"/>
                  </a:outerShdw>
                </a:effectLst>
              </a:rPr>
              <a:t>(Quellen: </a:t>
            </a:r>
            <a:r>
              <a:rPr lang="de-DE" altLang="pt-PT" sz="1200" b="1" dirty="0" smtClean="0">
                <a:effectLst>
                  <a:outerShdw blurRad="38100" dist="38100" dir="2700000" algn="tl">
                    <a:srgbClr val="FFFFFF"/>
                  </a:outerShdw>
                </a:effectLst>
                <a:hlinkClick r:id="rId3"/>
              </a:rPr>
              <a:t>http</a:t>
            </a:r>
            <a:r>
              <a:rPr lang="de-DE" altLang="pt-PT" sz="1200" b="1" dirty="0">
                <a:effectLst>
                  <a:outerShdw blurRad="38100" dist="38100" dir="2700000" algn="tl">
                    <a:srgbClr val="FFFFFF"/>
                  </a:outerShdw>
                </a:effectLst>
                <a:hlinkClick r:id="rId3"/>
              </a:rPr>
              <a:t>://</a:t>
            </a:r>
            <a:r>
              <a:rPr lang="de-DE" altLang="pt-PT" sz="1200" b="1" dirty="0" smtClean="0">
                <a:effectLst>
                  <a:outerShdw blurRad="38100" dist="38100" dir="2700000" algn="tl">
                    <a:srgbClr val="FFFFFF"/>
                  </a:outerShdw>
                </a:effectLst>
                <a:hlinkClick r:id="rId3"/>
              </a:rPr>
              <a:t>flexikon.doccheck.com/de/Arthrose</a:t>
            </a:r>
            <a:r>
              <a:rPr lang="de-DE" altLang="pt-PT" sz="1200" b="1" dirty="0" smtClean="0">
                <a:effectLst>
                  <a:outerShdw blurRad="38100" dist="38100" dir="2700000" algn="tl">
                    <a:srgbClr val="FFFFFF"/>
                  </a:outerShdw>
                </a:effectLst>
              </a:rPr>
              <a:t>, </a:t>
            </a:r>
            <a:r>
              <a:rPr lang="de-DE" altLang="pt-PT" sz="1200" b="1" dirty="0" smtClean="0">
                <a:effectLst>
                  <a:outerShdw blurRad="38100" dist="38100" dir="2700000" algn="tl">
                    <a:srgbClr val="FFFFFF"/>
                  </a:outerShdw>
                </a:effectLst>
                <a:hlinkClick r:id="rId8"/>
              </a:rPr>
              <a:t>https</a:t>
            </a:r>
            <a:r>
              <a:rPr lang="de-DE" altLang="pt-PT" sz="1200" b="1" dirty="0">
                <a:effectLst>
                  <a:outerShdw blurRad="38100" dist="38100" dir="2700000" algn="tl">
                    <a:srgbClr val="FFFFFF"/>
                  </a:outerShdw>
                </a:effectLst>
                <a:hlinkClick r:id="rId8"/>
              </a:rPr>
              <a:t>://</a:t>
            </a:r>
            <a:r>
              <a:rPr lang="de-DE" altLang="pt-PT" sz="1200" b="1" dirty="0" smtClean="0">
                <a:effectLst>
                  <a:outerShdw blurRad="38100" dist="38100" dir="2700000" algn="tl">
                    <a:srgbClr val="FFFFFF"/>
                  </a:outerShdw>
                </a:effectLst>
                <a:hlinkClick r:id="rId8"/>
              </a:rPr>
              <a:t>de.wikipedia.org/wiki/Arthrose</a:t>
            </a:r>
            <a:r>
              <a:rPr lang="de-DE" altLang="pt-PT" sz="1200" b="1" dirty="0" smtClean="0">
                <a:effectLst>
                  <a:outerShdw blurRad="38100" dist="38100" dir="2700000" algn="tl">
                    <a:srgbClr val="FFFFFF"/>
                  </a:outerShdw>
                </a:effectLst>
              </a:rPr>
              <a:t> )</a:t>
            </a:r>
            <a:endParaRPr lang="de-DE" sz="12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7</a:t>
            </a:fld>
            <a:endParaRPr lang="en-US" dirty="0"/>
          </a:p>
        </p:txBody>
      </p:sp>
    </p:spTree>
    <p:extLst>
      <p:ext uri="{BB962C8B-B14F-4D97-AF65-F5344CB8AC3E}">
        <p14:creationId xmlns:p14="http://schemas.microsoft.com/office/powerpoint/2010/main" val="123197273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24000" y="764704"/>
            <a:ext cx="4472699" cy="1077218"/>
          </a:xfrm>
          <a:prstGeom prst="rect">
            <a:avLst/>
          </a:prstGeom>
          <a:noFill/>
        </p:spPr>
        <p:txBody>
          <a:bodyPr wrap="none" rtlCol="0">
            <a:spAutoFit/>
          </a:bodyPr>
          <a:lstStyle/>
          <a:p>
            <a:r>
              <a:rPr lang="de-DE" altLang="pt-PT" sz="3200" b="1" dirty="0" smtClean="0">
                <a:effectLst>
                  <a:outerShdw blurRad="38100" dist="38100" dir="2700000" algn="tl">
                    <a:srgbClr val="FFFFFF"/>
                  </a:outerShdw>
                </a:effectLst>
              </a:rPr>
              <a:t>Arthrosebehandlung – </a:t>
            </a:r>
          </a:p>
          <a:p>
            <a:r>
              <a:rPr lang="de-DE" altLang="pt-PT" sz="3200" b="1" dirty="0" smtClean="0">
                <a:effectLst>
                  <a:outerShdw blurRad="38100" dist="38100" dir="2700000" algn="tl">
                    <a:srgbClr val="FFFFFF"/>
                  </a:outerShdw>
                </a:effectLst>
              </a:rPr>
              <a:t>Eigenverantwortung</a:t>
            </a:r>
            <a:endParaRPr lang="de-DE" altLang="pt-PT" sz="2800" b="1" dirty="0" smtClean="0">
              <a:effectLst>
                <a:outerShdw blurRad="38100" dist="38100" dir="2700000" algn="tl">
                  <a:srgbClr val="FFFFFF"/>
                </a:outerShdw>
              </a:effectLst>
            </a:endParaRPr>
          </a:p>
        </p:txBody>
      </p:sp>
      <p:sp>
        <p:nvSpPr>
          <p:cNvPr id="2" name="Foliennummernplatzhalter 1"/>
          <p:cNvSpPr>
            <a:spLocks noGrp="1"/>
          </p:cNvSpPr>
          <p:nvPr>
            <p:ph type="sldNum" sz="quarter" idx="12"/>
          </p:nvPr>
        </p:nvSpPr>
        <p:spPr/>
        <p:txBody>
          <a:bodyPr/>
          <a:lstStyle/>
          <a:p>
            <a:fld id="{EFED3CB9-049B-4F4F-82D1-8A95299C975C}" type="slidenum">
              <a:rPr lang="en-US" smtClean="0"/>
              <a:pPr/>
              <a:t>70</a:t>
            </a:fld>
            <a:endParaRPr lang="en-US" dirty="0"/>
          </a:p>
        </p:txBody>
      </p:sp>
      <p:sp>
        <p:nvSpPr>
          <p:cNvPr id="18" name="Rectangle 3"/>
          <p:cNvSpPr txBox="1">
            <a:spLocks noChangeArrowheads="1"/>
          </p:cNvSpPr>
          <p:nvPr/>
        </p:nvSpPr>
        <p:spPr>
          <a:xfrm>
            <a:off x="320940" y="2204864"/>
            <a:ext cx="8571540" cy="44733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tabLst>
                <a:tab pos="447675" algn="l"/>
              </a:tabLst>
            </a:pPr>
            <a:r>
              <a:rPr lang="de-DE" sz="2800" dirty="0" smtClean="0">
                <a:solidFill>
                  <a:schemeClr val="bg1"/>
                </a:solidFill>
                <a:cs typeface="Arial" panose="020B0604020202020204" pitchFamily="34" charset="0"/>
              </a:rPr>
              <a:t>Sie sind für Ihre Gesundheit persönlich verantwortlich. Sind Sie nicht bereit Ihre Lebens-gewohnheiten, die zu Ihrer Arthroseerkrankung beigetragen haben zu ändern, dann ist auch der beste Arzt machtlos.</a:t>
            </a:r>
          </a:p>
          <a:p>
            <a:pPr marL="0" indent="0">
              <a:buFont typeface="Arial" panose="020B0604020202020204" pitchFamily="34" charset="0"/>
              <a:buNone/>
              <a:tabLst>
                <a:tab pos="447675" algn="l"/>
              </a:tabLst>
            </a:pPr>
            <a:r>
              <a:rPr lang="de-DE" altLang="pt-PT" sz="2800" dirty="0" smtClean="0">
                <a:solidFill>
                  <a:schemeClr val="bg1"/>
                </a:solidFill>
                <a:cs typeface="Arial" panose="020B0604020202020204" pitchFamily="34" charset="0"/>
              </a:rPr>
              <a:t>Ändern Sie unter ärztlicher Aufsicht Ihre Ernährung. Gehen Sie Schwimmen, Wandern oder Radfahren. Hören Sie gegebenenfalls mit dem Rauchen auf.</a:t>
            </a:r>
            <a:endParaRPr lang="de-DE" altLang="pt-PT" sz="1600" dirty="0">
              <a:solidFill>
                <a:schemeClr val="bg1"/>
              </a:solidFill>
              <a:cs typeface="Arial" panose="020B0604020202020204" pitchFamily="34" charset="0"/>
            </a:endParaRPr>
          </a:p>
        </p:txBody>
      </p:sp>
      <p:pic>
        <p:nvPicPr>
          <p:cNvPr id="3" name="Grafik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40152" y="896681"/>
            <a:ext cx="1368152" cy="831084"/>
          </a:xfrm>
          <a:prstGeom prst="rect">
            <a:avLst/>
          </a:prstGeom>
        </p:spPr>
      </p:pic>
    </p:spTree>
    <p:extLst>
      <p:ext uri="{BB962C8B-B14F-4D97-AF65-F5344CB8AC3E}">
        <p14:creationId xmlns:p14="http://schemas.microsoft.com/office/powerpoint/2010/main" val="373098320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3998" y="2204864"/>
            <a:ext cx="8496473" cy="4464496"/>
          </a:xfrm>
        </p:spPr>
        <p:txBody>
          <a:bodyPr>
            <a:noAutofit/>
          </a:bodyPr>
          <a:lstStyle/>
          <a:p>
            <a:pPr marL="0" indent="0" algn="just">
              <a:buNone/>
              <a:tabLst>
                <a:tab pos="447675" algn="l"/>
              </a:tabLst>
            </a:pPr>
            <a:r>
              <a:rPr lang="de-DE" sz="1600" dirty="0" smtClean="0">
                <a:solidFill>
                  <a:schemeClr val="bg1"/>
                </a:solidFill>
                <a:cs typeface="Arial" panose="020B0604020202020204" pitchFamily="34" charset="0"/>
              </a:rPr>
              <a:t>1987 wurde mir eine Kniearthroskopie als mögliche Behandlung „empfohlen“. </a:t>
            </a:r>
          </a:p>
          <a:p>
            <a:pPr marL="0" indent="0" algn="just">
              <a:buNone/>
              <a:tabLst>
                <a:tab pos="447675" algn="l"/>
              </a:tabLst>
            </a:pPr>
            <a:r>
              <a:rPr lang="de-DE" sz="1600" dirty="0" smtClean="0">
                <a:solidFill>
                  <a:schemeClr val="bg1"/>
                </a:solidFill>
                <a:cs typeface="Arial" panose="020B0604020202020204" pitchFamily="34" charset="0"/>
              </a:rPr>
              <a:t>Auf meine kritische Frage hin, wie lange das etwas bringen würde, bekam ich die Antwort: Nach 3 Jahren ist alles wieder beim Alten. </a:t>
            </a:r>
            <a:endParaRPr lang="de-DE" sz="1600" dirty="0">
              <a:solidFill>
                <a:schemeClr val="bg1"/>
              </a:solidFill>
              <a:cs typeface="Arial" panose="020B0604020202020204" pitchFamily="34" charset="0"/>
              <a:hlinkClick r:id="rId3"/>
            </a:endParaRPr>
          </a:p>
          <a:p>
            <a:pPr marL="0" indent="0" algn="just">
              <a:buNone/>
              <a:tabLst>
                <a:tab pos="447675" algn="l"/>
              </a:tabLst>
            </a:pPr>
            <a:r>
              <a:rPr lang="de-DE" sz="1600" dirty="0" smtClean="0">
                <a:solidFill>
                  <a:schemeClr val="bg1"/>
                </a:solidFill>
                <a:cs typeface="Arial" panose="020B0604020202020204" pitchFamily="34" charset="0"/>
                <a:hlinkClick r:id="rId3"/>
              </a:rPr>
              <a:t>Arthroskopie</a:t>
            </a:r>
            <a:r>
              <a:rPr lang="de-DE" sz="1600" dirty="0" smtClean="0">
                <a:solidFill>
                  <a:schemeClr val="bg1"/>
                </a:solidFill>
                <a:cs typeface="Arial" panose="020B0604020202020204" pitchFamily="34" charset="0"/>
              </a:rPr>
              <a:t>: Nach dem Stand der Studien (2013) eine nutzlose schulmedizinische Behandlung:</a:t>
            </a:r>
          </a:p>
          <a:p>
            <a:pPr marL="0" indent="0" algn="just">
              <a:buNone/>
              <a:tabLst>
                <a:tab pos="447675" algn="l"/>
              </a:tabLst>
            </a:pPr>
            <a:r>
              <a:rPr lang="de-DE" sz="1600" dirty="0">
                <a:solidFill>
                  <a:schemeClr val="bg1"/>
                </a:solidFill>
                <a:cs typeface="Arial" panose="020B0604020202020204" pitchFamily="34" charset="0"/>
              </a:rPr>
              <a:t>"Auch nach fünf Jahren gab es keinen Unterschied zwischen operierten und nicht operierten Patienten", so Zacher</a:t>
            </a:r>
            <a:r>
              <a:rPr lang="de-DE" sz="1600" dirty="0" smtClean="0">
                <a:solidFill>
                  <a:schemeClr val="bg1"/>
                </a:solidFill>
                <a:cs typeface="Arial" panose="020B0604020202020204" pitchFamily="34" charset="0"/>
              </a:rPr>
              <a:t>. (</a:t>
            </a:r>
            <a:r>
              <a:rPr lang="de-DE" sz="1600" dirty="0">
                <a:solidFill>
                  <a:schemeClr val="bg1"/>
                </a:solidFill>
                <a:cs typeface="Arial" panose="020B0604020202020204" pitchFamily="34" charset="0"/>
              </a:rPr>
              <a:t>Professor Josef Zacher vom Zentrum für Orthopädie und Unfallchirurgie am Helios Klinikum </a:t>
            </a:r>
            <a:r>
              <a:rPr lang="de-DE" sz="1600" dirty="0" smtClean="0">
                <a:solidFill>
                  <a:schemeClr val="bg1"/>
                </a:solidFill>
                <a:cs typeface="Arial" panose="020B0604020202020204" pitchFamily="34" charset="0"/>
              </a:rPr>
              <a:t>Berlin-Buch)</a:t>
            </a:r>
            <a:endParaRPr lang="de-DE" sz="1600" dirty="0">
              <a:solidFill>
                <a:schemeClr val="bg1"/>
              </a:solidFill>
              <a:cs typeface="Arial" panose="020B0604020202020204" pitchFamily="34" charset="0"/>
            </a:endParaRPr>
          </a:p>
          <a:p>
            <a:pPr marL="0" indent="0" algn="just">
              <a:buNone/>
              <a:tabLst>
                <a:tab pos="447675" algn="l"/>
              </a:tabLst>
            </a:pPr>
            <a:r>
              <a:rPr lang="de-DE" sz="1600" dirty="0">
                <a:solidFill>
                  <a:schemeClr val="bg1"/>
                </a:solidFill>
                <a:cs typeface="Arial" panose="020B0604020202020204" pitchFamily="34" charset="0"/>
                <a:hlinkClick r:id="rId4"/>
              </a:rPr>
              <a:t>http://</a:t>
            </a:r>
            <a:r>
              <a:rPr lang="de-DE" sz="1600" dirty="0" smtClean="0">
                <a:solidFill>
                  <a:schemeClr val="bg1"/>
                </a:solidFill>
                <a:cs typeface="Arial" panose="020B0604020202020204" pitchFamily="34" charset="0"/>
                <a:hlinkClick r:id="rId4"/>
              </a:rPr>
              <a:t>www.nejm.org/doi/full/10.1056/NEJMoa1301408</a:t>
            </a:r>
            <a:r>
              <a:rPr lang="de-DE" sz="1600" dirty="0" smtClean="0">
                <a:solidFill>
                  <a:schemeClr val="bg1"/>
                </a:solidFill>
                <a:cs typeface="Arial" panose="020B0604020202020204" pitchFamily="34" charset="0"/>
              </a:rPr>
              <a:t>   </a:t>
            </a:r>
            <a:endParaRPr lang="de-DE" sz="1600" dirty="0">
              <a:solidFill>
                <a:schemeClr val="bg1"/>
              </a:solidFill>
              <a:cs typeface="Arial" panose="020B0604020202020204" pitchFamily="34" charset="0"/>
            </a:endParaRPr>
          </a:p>
          <a:p>
            <a:pPr marL="0" indent="0" algn="just">
              <a:buNone/>
              <a:tabLst>
                <a:tab pos="447675" algn="l"/>
              </a:tabLst>
            </a:pPr>
            <a:r>
              <a:rPr lang="de-DE" altLang="pt-PT" sz="1600" dirty="0">
                <a:solidFill>
                  <a:schemeClr val="bg1"/>
                </a:solidFill>
                <a:cs typeface="Arial" panose="020B0604020202020204" pitchFamily="34" charset="0"/>
                <a:hlinkClick r:id="rId5"/>
              </a:rPr>
              <a:t>http://</a:t>
            </a:r>
            <a:r>
              <a:rPr lang="de-DE" altLang="pt-PT" sz="1600" dirty="0" smtClean="0">
                <a:solidFill>
                  <a:schemeClr val="bg1"/>
                </a:solidFill>
                <a:cs typeface="Arial" panose="020B0604020202020204" pitchFamily="34" charset="0"/>
                <a:hlinkClick r:id="rId5"/>
              </a:rPr>
              <a:t>www.nejm.org/doi/full/10.1056/NEJMoa1305189</a:t>
            </a:r>
            <a:r>
              <a:rPr lang="de-DE" altLang="pt-PT" sz="1600" dirty="0" smtClean="0">
                <a:solidFill>
                  <a:schemeClr val="bg1"/>
                </a:solidFill>
                <a:cs typeface="Arial" panose="020B0604020202020204" pitchFamily="34" charset="0"/>
              </a:rPr>
              <a:t> </a:t>
            </a:r>
          </a:p>
          <a:p>
            <a:pPr marL="0" indent="0" algn="just">
              <a:buNone/>
              <a:tabLst>
                <a:tab pos="447675" algn="l"/>
              </a:tabLst>
            </a:pPr>
            <a:r>
              <a:rPr lang="de-DE" altLang="pt-PT" sz="1600" dirty="0">
                <a:solidFill>
                  <a:schemeClr val="bg1"/>
                </a:solidFill>
                <a:cs typeface="Arial" panose="020B0604020202020204" pitchFamily="34" charset="0"/>
                <a:hlinkClick r:id="rId6"/>
              </a:rPr>
              <a:t>https://</a:t>
            </a:r>
            <a:r>
              <a:rPr lang="de-DE" altLang="pt-PT" sz="1600" dirty="0" smtClean="0">
                <a:solidFill>
                  <a:schemeClr val="bg1"/>
                </a:solidFill>
                <a:cs typeface="Arial" panose="020B0604020202020204" pitchFamily="34" charset="0"/>
                <a:hlinkClick r:id="rId6"/>
              </a:rPr>
              <a:t>www.ncbi.nlm.nih.gov/pubmed/22437659</a:t>
            </a:r>
            <a:r>
              <a:rPr lang="de-DE" altLang="pt-PT" sz="1600" dirty="0" smtClean="0">
                <a:solidFill>
                  <a:schemeClr val="bg1"/>
                </a:solidFill>
                <a:cs typeface="Arial" panose="020B0604020202020204" pitchFamily="34" charset="0"/>
              </a:rPr>
              <a:t> </a:t>
            </a:r>
          </a:p>
          <a:p>
            <a:pPr marL="0" indent="0" algn="just">
              <a:buNone/>
              <a:tabLst>
                <a:tab pos="447675" algn="l"/>
              </a:tabLst>
            </a:pPr>
            <a:r>
              <a:rPr lang="de-DE" altLang="pt-PT" sz="1600" dirty="0">
                <a:solidFill>
                  <a:schemeClr val="bg1"/>
                </a:solidFill>
                <a:cs typeface="Arial" panose="020B0604020202020204" pitchFamily="34" charset="0"/>
                <a:hlinkClick r:id="rId7"/>
              </a:rPr>
              <a:t>https://</a:t>
            </a:r>
            <a:r>
              <a:rPr lang="de-DE" altLang="pt-PT" sz="1600" dirty="0" smtClean="0">
                <a:solidFill>
                  <a:schemeClr val="bg1"/>
                </a:solidFill>
                <a:cs typeface="Arial" panose="020B0604020202020204" pitchFamily="34" charset="0"/>
                <a:hlinkClick r:id="rId7"/>
              </a:rPr>
              <a:t>www.aerzteblatt.de/treffer?mode=s&amp;wo=17&amp;typ=16&amp;aid=188233&amp;s=arthrose</a:t>
            </a:r>
            <a:endParaRPr lang="de-DE" altLang="pt-PT" sz="1600" dirty="0" smtClean="0">
              <a:solidFill>
                <a:schemeClr val="bg1"/>
              </a:solidFill>
              <a:cs typeface="Arial" panose="020B0604020202020204" pitchFamily="34" charset="0"/>
            </a:endParaRPr>
          </a:p>
          <a:p>
            <a:pPr marL="0" indent="0" algn="just">
              <a:buNone/>
              <a:tabLst>
                <a:tab pos="447675" algn="l"/>
              </a:tabLst>
            </a:pPr>
            <a:r>
              <a:rPr lang="de-DE" sz="1600" dirty="0" smtClean="0">
                <a:solidFill>
                  <a:schemeClr val="bg1"/>
                </a:solidFill>
              </a:rPr>
              <a:t>„Die </a:t>
            </a:r>
            <a:r>
              <a:rPr lang="de-DE" sz="1600" dirty="0">
                <a:solidFill>
                  <a:schemeClr val="bg1"/>
                </a:solidFill>
              </a:rPr>
              <a:t>Arthroskopie hat bei Gonarthrose allenfalls einen Placebo-Effekt</a:t>
            </a:r>
            <a:r>
              <a:rPr lang="de-DE" sz="1600" dirty="0" smtClean="0">
                <a:solidFill>
                  <a:schemeClr val="bg1"/>
                </a:solidFill>
              </a:rPr>
              <a:t>.“</a:t>
            </a:r>
            <a:endParaRPr lang="de-DE" altLang="pt-PT" sz="1600" dirty="0">
              <a:solidFill>
                <a:schemeClr val="bg1"/>
              </a:solidFill>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Arthrose – Arthroskopie nutzlos!</a:t>
            </a:r>
            <a:endParaRPr lang="de-DE" sz="1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71</a:t>
            </a:fld>
            <a:endParaRPr lang="en-US" dirty="0"/>
          </a:p>
        </p:txBody>
      </p:sp>
    </p:spTree>
    <p:extLst>
      <p:ext uri="{BB962C8B-B14F-4D97-AF65-F5344CB8AC3E}">
        <p14:creationId xmlns:p14="http://schemas.microsoft.com/office/powerpoint/2010/main" val="84148900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3999" y="2276872"/>
            <a:ext cx="8388464" cy="4464496"/>
          </a:xfrm>
        </p:spPr>
        <p:txBody>
          <a:bodyPr>
            <a:normAutofit/>
          </a:bodyPr>
          <a:lstStyle/>
          <a:p>
            <a:pPr marL="0" indent="0" algn="just">
              <a:buNone/>
              <a:tabLst>
                <a:tab pos="447675" algn="l"/>
              </a:tabLst>
            </a:pPr>
            <a:r>
              <a:rPr lang="de-DE" sz="1500" dirty="0" smtClean="0">
                <a:solidFill>
                  <a:schemeClr val="bg1"/>
                </a:solidFill>
                <a:cs typeface="Arial" panose="020B0604020202020204" pitchFamily="34" charset="0"/>
              </a:rPr>
              <a:t>Das Wissen über den Stoffwechsel von Knorpelzellen, kann man auch zum raschen Ausheilen von Knochenbrüchen verwenden. Fallbeispiel:</a:t>
            </a:r>
          </a:p>
          <a:p>
            <a:pPr marL="0" indent="0" algn="just">
              <a:buNone/>
            </a:pPr>
            <a:r>
              <a:rPr lang="de-DE" sz="1500" dirty="0">
                <a:solidFill>
                  <a:schemeClr val="bg1"/>
                </a:solidFill>
                <a:cs typeface="Arial" panose="020B0604020202020204" pitchFamily="34" charset="0"/>
              </a:rPr>
              <a:t>Im Sommer 2016 habe ich mir durch einen Sturz (nicht vom Rad) eine multiple Rippenfraktur auf der rechten </a:t>
            </a:r>
            <a:r>
              <a:rPr lang="de-DE" sz="1500" dirty="0" err="1">
                <a:solidFill>
                  <a:schemeClr val="bg1"/>
                </a:solidFill>
                <a:cs typeface="Arial" panose="020B0604020202020204" pitchFamily="34" charset="0"/>
              </a:rPr>
              <a:t>Thoraxseite</a:t>
            </a:r>
            <a:r>
              <a:rPr lang="de-DE" sz="1500" dirty="0">
                <a:solidFill>
                  <a:schemeClr val="bg1"/>
                </a:solidFill>
                <a:cs typeface="Arial" panose="020B0604020202020204" pitchFamily="34" charset="0"/>
              </a:rPr>
              <a:t> zugezogen. Der Befund wurden im KKH-Nagold festgestellt</a:t>
            </a:r>
            <a:r>
              <a:rPr lang="de-DE" sz="1500" dirty="0" smtClean="0">
                <a:solidFill>
                  <a:schemeClr val="bg1"/>
                </a:solidFill>
                <a:cs typeface="Arial" panose="020B0604020202020204" pitchFamily="34" charset="0"/>
              </a:rPr>
              <a:t>. Der </a:t>
            </a:r>
            <a:r>
              <a:rPr lang="de-DE" sz="1500" dirty="0">
                <a:solidFill>
                  <a:schemeClr val="bg1"/>
                </a:solidFill>
                <a:cs typeface="Arial" panose="020B0604020202020204" pitchFamily="34" charset="0"/>
              </a:rPr>
              <a:t>behandelnde </a:t>
            </a:r>
            <a:r>
              <a:rPr lang="de-DE" sz="1500" dirty="0" smtClean="0">
                <a:solidFill>
                  <a:schemeClr val="bg1"/>
                </a:solidFill>
                <a:cs typeface="Arial" panose="020B0604020202020204" pitchFamily="34" charset="0"/>
              </a:rPr>
              <a:t>Chefarzt </a:t>
            </a:r>
            <a:r>
              <a:rPr lang="de-DE" sz="1500" dirty="0">
                <a:solidFill>
                  <a:schemeClr val="bg1"/>
                </a:solidFill>
                <a:cs typeface="Arial" panose="020B0604020202020204" pitchFamily="34" charset="0"/>
              </a:rPr>
              <a:t>hat mir eine 8-wöchige gute Schmerzprophylaxe empfohlen. Ich habe auf eine schulmedizinische Behandlung durch Schmerzmittel komplett verzichtet.</a:t>
            </a:r>
          </a:p>
          <a:p>
            <a:pPr marL="0" indent="0" algn="just">
              <a:buNone/>
            </a:pPr>
            <a:r>
              <a:rPr lang="de-DE" sz="1500" dirty="0" smtClean="0">
                <a:solidFill>
                  <a:schemeClr val="bg1"/>
                </a:solidFill>
                <a:cs typeface="Arial" panose="020B0604020202020204" pitchFamily="34" charset="0"/>
              </a:rPr>
              <a:t>Die </a:t>
            </a:r>
            <a:r>
              <a:rPr lang="de-DE" sz="1500" dirty="0">
                <a:solidFill>
                  <a:schemeClr val="bg1"/>
                </a:solidFill>
                <a:cs typeface="Arial" panose="020B0604020202020204" pitchFamily="34" charset="0"/>
              </a:rPr>
              <a:t>Bruchstellen habe ich über einen Zeitraum von 2 Wochen täglich vor dem Radtraining mit Bienengiftsalbe eingerieben. Die schmerzende Wirbelsäule mit </a:t>
            </a:r>
            <a:r>
              <a:rPr lang="de-DE" sz="1500" dirty="0" err="1">
                <a:solidFill>
                  <a:schemeClr val="bg1"/>
                </a:solidFill>
                <a:cs typeface="Arial" panose="020B0604020202020204" pitchFamily="34" charset="0"/>
              </a:rPr>
              <a:t>Viprosal</a:t>
            </a:r>
            <a:r>
              <a:rPr lang="de-DE" sz="1500" dirty="0">
                <a:solidFill>
                  <a:schemeClr val="bg1"/>
                </a:solidFill>
                <a:cs typeface="Arial" panose="020B0604020202020204" pitchFamily="34" charset="0"/>
              </a:rPr>
              <a:t> B. Über die Kombination verschiedener Knochenaufbausubstanzen </a:t>
            </a:r>
            <a:r>
              <a:rPr lang="de-DE" sz="1500" dirty="0" smtClean="0">
                <a:solidFill>
                  <a:schemeClr val="bg1"/>
                </a:solidFill>
                <a:cs typeface="Arial" panose="020B0604020202020204" pitchFamily="34" charset="0"/>
              </a:rPr>
              <a:t>Vitamin D3/K2, Calcium/Magnesium, Propolis,… war </a:t>
            </a:r>
            <a:r>
              <a:rPr lang="de-DE" sz="1500" dirty="0">
                <a:solidFill>
                  <a:schemeClr val="bg1"/>
                </a:solidFill>
                <a:cs typeface="Arial" panose="020B0604020202020204" pitchFamily="34" charset="0"/>
              </a:rPr>
              <a:t>der Heilungsprozess nach 5 Wochen komplett abgeschlossen. Nach 4 Wochen konnte ich schon schmerzfrei Liegestützen machen. In </a:t>
            </a:r>
            <a:r>
              <a:rPr lang="de-DE" sz="1500" dirty="0" smtClean="0">
                <a:solidFill>
                  <a:schemeClr val="bg1"/>
                </a:solidFill>
                <a:cs typeface="Arial" panose="020B0604020202020204" pitchFamily="34" charset="0"/>
              </a:rPr>
              <a:t>den ersten </a:t>
            </a:r>
            <a:r>
              <a:rPr lang="de-DE" sz="1500" dirty="0">
                <a:solidFill>
                  <a:schemeClr val="bg1"/>
                </a:solidFill>
                <a:cs typeface="Arial" panose="020B0604020202020204" pitchFamily="34" charset="0"/>
              </a:rPr>
              <a:t>4 Wochen </a:t>
            </a:r>
            <a:r>
              <a:rPr lang="de-DE" sz="1500" dirty="0" smtClean="0">
                <a:solidFill>
                  <a:schemeClr val="bg1"/>
                </a:solidFill>
                <a:cs typeface="Arial" panose="020B0604020202020204" pitchFamily="34" charset="0"/>
              </a:rPr>
              <a:t>nach den Rippenbrüchen, habe </a:t>
            </a:r>
            <a:r>
              <a:rPr lang="de-DE" sz="1500" dirty="0">
                <a:solidFill>
                  <a:schemeClr val="bg1"/>
                </a:solidFill>
                <a:cs typeface="Arial" panose="020B0604020202020204" pitchFamily="34" charset="0"/>
              </a:rPr>
              <a:t>ich im Schwarzwald 1500 km auf dem Rad trainiert</a:t>
            </a:r>
            <a:r>
              <a:rPr lang="de-DE" sz="1500" dirty="0" smtClean="0">
                <a:solidFill>
                  <a:schemeClr val="bg1"/>
                </a:solidFill>
                <a:cs typeface="Arial" panose="020B0604020202020204" pitchFamily="34" charset="0"/>
              </a:rPr>
              <a:t>. (Wiegetritt bergauf, Schlaglöcher bergab)</a:t>
            </a:r>
            <a:endParaRPr lang="de-DE" sz="1500" dirty="0">
              <a:solidFill>
                <a:schemeClr val="bg1"/>
              </a:solidFill>
              <a:cs typeface="Arial" panose="020B0604020202020204" pitchFamily="34" charset="0"/>
            </a:endParaRPr>
          </a:p>
          <a:p>
            <a:pPr marL="0" indent="0" algn="just">
              <a:buNone/>
            </a:pPr>
            <a:r>
              <a:rPr lang="de-DE" sz="1500" dirty="0" smtClean="0">
                <a:solidFill>
                  <a:schemeClr val="bg1"/>
                </a:solidFill>
                <a:cs typeface="Arial" panose="020B0604020202020204" pitchFamily="34" charset="0"/>
              </a:rPr>
              <a:t>Für </a:t>
            </a:r>
            <a:r>
              <a:rPr lang="de-DE" sz="1500" dirty="0">
                <a:solidFill>
                  <a:schemeClr val="bg1"/>
                </a:solidFill>
                <a:cs typeface="Arial" panose="020B0604020202020204" pitchFamily="34" charset="0"/>
              </a:rPr>
              <a:t>eine der verwendeten Substanzen (Cape aus Propolis) gebe ich hier zum Selbststudium 3 Links auf </a:t>
            </a:r>
            <a:r>
              <a:rPr lang="de-DE" sz="1500" dirty="0" err="1">
                <a:solidFill>
                  <a:schemeClr val="bg1"/>
                </a:solidFill>
                <a:cs typeface="Arial" panose="020B0604020202020204" pitchFamily="34" charset="0"/>
              </a:rPr>
              <a:t>PubMed</a:t>
            </a:r>
            <a:r>
              <a:rPr lang="de-DE" sz="1500" dirty="0">
                <a:solidFill>
                  <a:schemeClr val="bg1"/>
                </a:solidFill>
                <a:cs typeface="Arial" panose="020B0604020202020204" pitchFamily="34" charset="0"/>
              </a:rPr>
              <a:t> an</a:t>
            </a:r>
            <a:r>
              <a:rPr lang="de-DE" sz="1500" dirty="0" smtClean="0">
                <a:solidFill>
                  <a:schemeClr val="bg1"/>
                </a:solidFill>
                <a:cs typeface="Arial" panose="020B0604020202020204" pitchFamily="34" charset="0"/>
              </a:rPr>
              <a:t>: </a:t>
            </a:r>
          </a:p>
          <a:p>
            <a:pPr marL="0" indent="0" algn="just">
              <a:buNone/>
            </a:pPr>
            <a:r>
              <a:rPr lang="de-DE" sz="1400" dirty="0" smtClean="0">
                <a:cs typeface="Arial" panose="020B0604020202020204" pitchFamily="34" charset="0"/>
                <a:hlinkClick r:id="rId3"/>
              </a:rPr>
              <a:t>https</a:t>
            </a:r>
            <a:r>
              <a:rPr lang="de-DE" sz="1400" dirty="0">
                <a:cs typeface="Arial" panose="020B0604020202020204" pitchFamily="34" charset="0"/>
                <a:hlinkClick r:id="rId3"/>
              </a:rPr>
              <a:t>://www.ncbi.nlm.nih.gov/pubmed/24065455</a:t>
            </a:r>
            <a:r>
              <a:rPr lang="de-DE" sz="1400" dirty="0">
                <a:cs typeface="Arial" panose="020B0604020202020204" pitchFamily="34" charset="0"/>
              </a:rPr>
              <a:t>, </a:t>
            </a:r>
            <a:r>
              <a:rPr lang="de-DE" sz="1400" dirty="0" smtClean="0">
                <a:cs typeface="Arial" panose="020B0604020202020204" pitchFamily="34" charset="0"/>
                <a:hlinkClick r:id="rId4"/>
              </a:rPr>
              <a:t>ttps</a:t>
            </a:r>
            <a:r>
              <a:rPr lang="de-DE" sz="1400" dirty="0">
                <a:cs typeface="Arial" panose="020B0604020202020204" pitchFamily="34" charset="0"/>
                <a:hlinkClick r:id="rId4"/>
              </a:rPr>
              <a:t>://www.ncbi.nlm.nih.gov/pubmed/22906401</a:t>
            </a:r>
            <a:r>
              <a:rPr lang="de-DE" sz="1400" dirty="0">
                <a:cs typeface="Arial" panose="020B0604020202020204" pitchFamily="34" charset="0"/>
              </a:rPr>
              <a:t>, </a:t>
            </a:r>
          </a:p>
          <a:p>
            <a:pPr marL="0" indent="0" algn="just">
              <a:buNone/>
            </a:pPr>
            <a:r>
              <a:rPr lang="de-DE" sz="1400" dirty="0">
                <a:cs typeface="Arial" panose="020B0604020202020204" pitchFamily="34" charset="0"/>
                <a:hlinkClick r:id="rId5"/>
              </a:rPr>
              <a:t>https://www.ncbi.nlm.nih.gov/pubmed/24901927</a:t>
            </a:r>
            <a:r>
              <a:rPr lang="de-DE" sz="1500" dirty="0">
                <a:cs typeface="Arial" panose="020B0604020202020204" pitchFamily="34" charset="0"/>
              </a:rPr>
              <a:t>,  </a:t>
            </a:r>
          </a:p>
          <a:p>
            <a:pPr marL="0" indent="0">
              <a:buNone/>
              <a:tabLst>
                <a:tab pos="447675" algn="l"/>
              </a:tabLst>
            </a:pPr>
            <a:endParaRPr lang="de-DE" altLang="pt-PT" sz="1600" dirty="0" smtClean="0">
              <a:solidFill>
                <a:schemeClr val="bg1"/>
              </a:solidFill>
              <a:latin typeface="Arial" panose="020B0604020202020204" pitchFamily="34" charset="0"/>
              <a:cs typeface="Arial" panose="020B0604020202020204" pitchFamily="34" charset="0"/>
            </a:endParaRPr>
          </a:p>
          <a:p>
            <a:pPr marL="0" indent="0">
              <a:buNone/>
              <a:tabLst>
                <a:tab pos="447675" algn="l"/>
              </a:tabLst>
            </a:pPr>
            <a:endParaRPr lang="de-DE" altLang="pt-PT" sz="1600" dirty="0">
              <a:solidFill>
                <a:schemeClr val="bg1"/>
              </a:solidFill>
              <a:latin typeface="Arial" panose="020B0604020202020204" pitchFamily="34" charset="0"/>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Arthrose – Knochenbrüche</a:t>
            </a:r>
            <a:endParaRPr lang="de-DE" sz="1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72</a:t>
            </a:fld>
            <a:endParaRPr lang="en-US" dirty="0"/>
          </a:p>
        </p:txBody>
      </p:sp>
    </p:spTree>
    <p:extLst>
      <p:ext uri="{BB962C8B-B14F-4D97-AF65-F5344CB8AC3E}">
        <p14:creationId xmlns:p14="http://schemas.microsoft.com/office/powerpoint/2010/main" val="381612682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3999" y="2204864"/>
            <a:ext cx="8388464" cy="4176464"/>
          </a:xfrm>
        </p:spPr>
        <p:txBody>
          <a:bodyPr>
            <a:noAutofit/>
          </a:bodyPr>
          <a:lstStyle/>
          <a:p>
            <a:pPr marL="0" indent="0" algn="just">
              <a:buNone/>
              <a:tabLst>
                <a:tab pos="447675" algn="l"/>
              </a:tabLst>
            </a:pPr>
            <a:r>
              <a:rPr lang="de-DE" altLang="pt-PT" sz="2000" dirty="0" smtClean="0">
                <a:solidFill>
                  <a:schemeClr val="bg1"/>
                </a:solidFill>
                <a:cs typeface="Arial" panose="020B0604020202020204" pitchFamily="34" charset="0"/>
                <a:hlinkClick r:id="rId3"/>
              </a:rPr>
              <a:t>Gyrasehemmer (Antibiotika)</a:t>
            </a:r>
            <a:r>
              <a:rPr lang="de-DE" altLang="pt-PT" sz="2000" dirty="0" smtClean="0">
                <a:solidFill>
                  <a:schemeClr val="bg1"/>
                </a:solidFill>
                <a:cs typeface="Arial" panose="020B0604020202020204" pitchFamily="34" charset="0"/>
              </a:rPr>
              <a:t> - </a:t>
            </a:r>
            <a:r>
              <a:rPr lang="de-DE" sz="2000" dirty="0">
                <a:solidFill>
                  <a:schemeClr val="bg1"/>
                </a:solidFill>
              </a:rPr>
              <a:t>Das Gelenk gilt als spärlich durchblutetes Gebiet, vor allem der Gelenkknorpel und das Sehnengewebe. Das macht die betroffenen Gebiete besonders anfällig für die Nebenwirkungen der Gyrasehemmer. Die dort enthaltenen Magnesium-Ionen durchlaufen einen chemischen Prozess, der als </a:t>
            </a:r>
            <a:r>
              <a:rPr lang="de-DE" sz="2000" dirty="0" err="1">
                <a:solidFill>
                  <a:schemeClr val="bg1"/>
                </a:solidFill>
              </a:rPr>
              <a:t>Komplexierung</a:t>
            </a:r>
            <a:r>
              <a:rPr lang="de-DE" sz="2000" dirty="0">
                <a:solidFill>
                  <a:schemeClr val="bg1"/>
                </a:solidFill>
              </a:rPr>
              <a:t> bezeichnet wird – dabei verändert sich die Struktur der Ionen. Das wiederum führt dazu, dass irreparable Schädigungen des Bindegewebes an den Gelenken entstehen. Bei Kindern in der Wachstumsphase entstehen dadurch besonders schwere Schäden, die sich auf den </a:t>
            </a:r>
            <a:r>
              <a:rPr lang="de-DE" sz="2000" dirty="0" smtClean="0">
                <a:solidFill>
                  <a:schemeClr val="bg1"/>
                </a:solidFill>
              </a:rPr>
              <a:t>Gelenkknorpel, </a:t>
            </a:r>
            <a:r>
              <a:rPr lang="de-DE" sz="2000" dirty="0">
                <a:solidFill>
                  <a:schemeClr val="bg1"/>
                </a:solidFill>
              </a:rPr>
              <a:t>sowie auf die Sehnen auswirken können – und genau diese Bestandteile des Gelenks sorgen in den meisten Fällen für eine spätere Arthrose. Bei Erwachsenen hingegen kommt es durch Gyrasehemmer eher zu einer vermehrten Abbaureaktion des so genannten hyalinen Gelenkknorpels, was bedeutet, dass die schützende Knorpelschicht zwischen den beiden Knochen des Gelenks schwindet.</a:t>
            </a:r>
            <a:endParaRPr lang="de-DE" altLang="pt-PT" sz="2000" dirty="0">
              <a:solidFill>
                <a:schemeClr val="bg1"/>
              </a:solidFill>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Arthrose – </a:t>
            </a:r>
            <a:r>
              <a:rPr lang="de-DE" altLang="pt-PT" sz="2400" b="1" dirty="0" smtClean="0">
                <a:effectLst>
                  <a:outerShdw blurRad="38100" dist="38100" dir="2700000" algn="tl">
                    <a:srgbClr val="FFFFFF"/>
                  </a:outerShdw>
                </a:effectLst>
              </a:rPr>
              <a:t>Nebenwirkungen klassischer schulmedizinischer Behandlungskonzepte</a:t>
            </a:r>
            <a:endParaRPr lang="de-DE" sz="1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73</a:t>
            </a:fld>
            <a:endParaRPr lang="en-US" dirty="0"/>
          </a:p>
        </p:txBody>
      </p:sp>
    </p:spTree>
    <p:extLst>
      <p:ext uri="{BB962C8B-B14F-4D97-AF65-F5344CB8AC3E}">
        <p14:creationId xmlns:p14="http://schemas.microsoft.com/office/powerpoint/2010/main" val="344106235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60000" y="2276872"/>
            <a:ext cx="8388464" cy="4176464"/>
          </a:xfrm>
        </p:spPr>
        <p:txBody>
          <a:bodyPr>
            <a:noAutofit/>
          </a:bodyPr>
          <a:lstStyle/>
          <a:p>
            <a:pPr marL="0" indent="0" algn="just">
              <a:buNone/>
            </a:pPr>
            <a:r>
              <a:rPr lang="de-DE" sz="2000" dirty="0">
                <a:solidFill>
                  <a:schemeClr val="bg1"/>
                </a:solidFill>
                <a:cs typeface="Arial" panose="020B0604020202020204" pitchFamily="34" charset="0"/>
                <a:hlinkClick r:id="rId3"/>
              </a:rPr>
              <a:t>Kortisontherapie</a:t>
            </a:r>
            <a:r>
              <a:rPr lang="de-DE" sz="2000" dirty="0">
                <a:solidFill>
                  <a:schemeClr val="bg1"/>
                </a:solidFill>
                <a:cs typeface="Arial" panose="020B0604020202020204" pitchFamily="34" charset="0"/>
              </a:rPr>
              <a:t> - Vorsicht vor </a:t>
            </a:r>
            <a:r>
              <a:rPr lang="de-DE" sz="2000" dirty="0" smtClean="0">
                <a:solidFill>
                  <a:schemeClr val="bg1"/>
                </a:solidFill>
                <a:cs typeface="Arial" panose="020B0604020202020204" pitchFamily="34" charset="0"/>
              </a:rPr>
              <a:t>Nebenwirkungen: </a:t>
            </a:r>
            <a:r>
              <a:rPr lang="de-DE" sz="2000" dirty="0">
                <a:solidFill>
                  <a:schemeClr val="bg1"/>
                </a:solidFill>
              </a:rPr>
              <a:t>Nach einer zu häufigen oder zu hoch dosierten Kortisontherapie wirkt der Körper häufig aufgeschwemmt, der Patient nimmt an Gewicht zu. Zudem können die Muskeln abbauen, die Haut kann dünn werden und sich röten. </a:t>
            </a:r>
          </a:p>
          <a:p>
            <a:pPr marL="0" indent="0" algn="just">
              <a:buNone/>
            </a:pPr>
            <a:r>
              <a:rPr lang="de-DE" sz="2000" dirty="0">
                <a:solidFill>
                  <a:schemeClr val="bg1"/>
                </a:solidFill>
              </a:rPr>
              <a:t>Auch Schäden am Gelenkknorpel wurden beobachtet. Blutzucker, Blutfett und Blutdruck erreichen nach einer Behandlung mit Kortison bei Arthrose und anderen Erkrankungen oft ungesunde Werte. Zusätzlich greift Kortison in den Hormonhaushalt des Körpers ein</a:t>
            </a:r>
            <a:r>
              <a:rPr lang="de-DE" sz="2000" dirty="0" smtClean="0">
                <a:solidFill>
                  <a:schemeClr val="bg1"/>
                </a:solidFill>
              </a:rPr>
              <a:t>.</a:t>
            </a:r>
          </a:p>
          <a:p>
            <a:pPr marL="0" indent="0" algn="just">
              <a:buNone/>
            </a:pPr>
            <a:endParaRPr lang="de-DE" sz="2000" dirty="0" smtClean="0">
              <a:solidFill>
                <a:schemeClr val="bg1"/>
              </a:solidFill>
            </a:endParaRPr>
          </a:p>
          <a:p>
            <a:pPr marL="0" indent="0" algn="just">
              <a:buNone/>
            </a:pPr>
            <a:r>
              <a:rPr lang="de-DE" sz="2000" dirty="0">
                <a:solidFill>
                  <a:schemeClr val="bg1"/>
                </a:solidFill>
              </a:rPr>
              <a:t>(</a:t>
            </a:r>
            <a:r>
              <a:rPr lang="de-DE" sz="2000" dirty="0" smtClean="0">
                <a:solidFill>
                  <a:schemeClr val="bg1"/>
                </a:solidFill>
              </a:rPr>
              <a:t>Meine Oma bekam vom Kortison gegen ihr Rheuma einen Magendurch-bruch und ist daran 1988 verblutet. Sie ist an der Behandlung und nicht am Rheuma gestorben!!!)</a:t>
            </a:r>
            <a:endParaRPr lang="de-DE" sz="2000" dirty="0">
              <a:solidFill>
                <a:schemeClr val="bg1"/>
              </a:solidFill>
            </a:endParaRPr>
          </a:p>
          <a:p>
            <a:pPr marL="0" indent="0">
              <a:buNone/>
              <a:tabLst>
                <a:tab pos="447675" algn="l"/>
              </a:tabLst>
            </a:pPr>
            <a:endParaRPr lang="de-DE" altLang="pt-PT" sz="2800" dirty="0">
              <a:solidFill>
                <a:srgbClr val="FF0000"/>
              </a:solidFill>
              <a:latin typeface="Arial" panose="020B0604020202020204" pitchFamily="34" charset="0"/>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Arthrose – </a:t>
            </a:r>
            <a:r>
              <a:rPr lang="de-DE" altLang="pt-PT" sz="2400" b="1" dirty="0" smtClean="0">
                <a:effectLst>
                  <a:outerShdw blurRad="38100" dist="38100" dir="2700000" algn="tl">
                    <a:srgbClr val="FFFFFF"/>
                  </a:outerShdw>
                </a:effectLst>
              </a:rPr>
              <a:t>Nebenwirkungen klassischer schulmedizinischer Behandlungskonzepte</a:t>
            </a:r>
            <a:endParaRPr lang="de-DE" sz="1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74</a:t>
            </a:fld>
            <a:endParaRPr lang="en-US" dirty="0"/>
          </a:p>
        </p:txBody>
      </p:sp>
    </p:spTree>
    <p:extLst>
      <p:ext uri="{BB962C8B-B14F-4D97-AF65-F5344CB8AC3E}">
        <p14:creationId xmlns:p14="http://schemas.microsoft.com/office/powerpoint/2010/main" val="371243392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3999" y="2276872"/>
            <a:ext cx="8388464" cy="4176464"/>
          </a:xfrm>
        </p:spPr>
        <p:txBody>
          <a:bodyPr>
            <a:noAutofit/>
          </a:bodyPr>
          <a:lstStyle/>
          <a:p>
            <a:pPr marL="0" indent="0" algn="just">
              <a:buNone/>
              <a:tabLst>
                <a:tab pos="447675" algn="l"/>
              </a:tabLst>
            </a:pPr>
            <a:r>
              <a:rPr lang="de-DE" sz="2000" dirty="0" smtClean="0">
                <a:solidFill>
                  <a:schemeClr val="bg1"/>
                </a:solidFill>
                <a:cs typeface="Arial" panose="020B0604020202020204" pitchFamily="34" charset="0"/>
                <a:hlinkClick r:id="rId3"/>
              </a:rPr>
              <a:t>Macumarnekrose</a:t>
            </a:r>
            <a:r>
              <a:rPr lang="de-DE" sz="2000" dirty="0" smtClean="0">
                <a:solidFill>
                  <a:schemeClr val="bg1"/>
                </a:solidFill>
                <a:cs typeface="Arial" panose="020B0604020202020204" pitchFamily="34" charset="0"/>
              </a:rPr>
              <a:t> - </a:t>
            </a:r>
            <a:r>
              <a:rPr lang="de-DE" sz="2000" dirty="0">
                <a:solidFill>
                  <a:schemeClr val="bg1"/>
                </a:solidFill>
              </a:rPr>
              <a:t>Marcumar-Nekrosen können auch nach sehr langer Therapiezeit entstehen. Dann sind allerdings Gelenke betroffen, überwiegend der Oberschenkelkopf, aber auch an den Schultern sind solche Arthrosen beschrieben worden. Im äußersten Fall muss den Patienten mit der Implantation von künstlichen Gelenken geholfen werden</a:t>
            </a:r>
            <a:r>
              <a:rPr lang="de-DE" sz="2000" dirty="0" smtClean="0">
                <a:solidFill>
                  <a:schemeClr val="bg1"/>
                </a:solidFill>
              </a:rPr>
              <a:t>.</a:t>
            </a:r>
          </a:p>
          <a:p>
            <a:pPr marL="0" indent="0" algn="just">
              <a:buNone/>
              <a:tabLst>
                <a:tab pos="447675" algn="l"/>
              </a:tabLst>
            </a:pPr>
            <a:r>
              <a:rPr lang="de-DE" sz="2000" dirty="0" smtClean="0">
                <a:solidFill>
                  <a:schemeClr val="bg1"/>
                </a:solidFill>
                <a:cs typeface="Arial" panose="020B0604020202020204" pitchFamily="34" charset="0"/>
                <a:hlinkClick r:id="rId4"/>
              </a:rPr>
              <a:t>Triamcinolon</a:t>
            </a:r>
            <a:r>
              <a:rPr lang="de-DE" sz="2000" dirty="0" smtClean="0">
                <a:solidFill>
                  <a:schemeClr val="bg1"/>
                </a:solidFill>
                <a:cs typeface="Arial" panose="020B0604020202020204" pitchFamily="34" charset="0"/>
              </a:rPr>
              <a:t> – Eine Behandlung der Kniegelenksarthrose mit Triamcinolon reduziert den Knorpelabbau nicht, sondern </a:t>
            </a:r>
            <a:r>
              <a:rPr lang="de-DE" sz="2000" b="1" u="sng" dirty="0" smtClean="0">
                <a:solidFill>
                  <a:srgbClr val="FF0000"/>
                </a:solidFill>
                <a:cs typeface="Arial" panose="020B0604020202020204" pitchFamily="34" charset="0"/>
              </a:rPr>
              <a:t>beschleunigt</a:t>
            </a:r>
            <a:r>
              <a:rPr lang="de-DE" sz="2000" dirty="0" smtClean="0">
                <a:solidFill>
                  <a:schemeClr val="bg1"/>
                </a:solidFill>
                <a:cs typeface="Arial" panose="020B0604020202020204" pitchFamily="34" charset="0"/>
              </a:rPr>
              <a:t> den Knorpelabbau noch zusätzlich.   </a:t>
            </a:r>
            <a:endParaRPr lang="de-DE" sz="2000" dirty="0">
              <a:solidFill>
                <a:schemeClr val="bg1"/>
              </a:solidFill>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Arthrose – </a:t>
            </a:r>
            <a:r>
              <a:rPr lang="de-DE" altLang="pt-PT" sz="2400" b="1" dirty="0" smtClean="0">
                <a:effectLst>
                  <a:outerShdw blurRad="38100" dist="38100" dir="2700000" algn="tl">
                    <a:srgbClr val="FFFFFF"/>
                  </a:outerShdw>
                </a:effectLst>
              </a:rPr>
              <a:t>Nebenwirkungen klassischer schulmedizinischer Behandlungskonzepte</a:t>
            </a:r>
            <a:endParaRPr lang="de-DE" sz="1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75</a:t>
            </a:fld>
            <a:endParaRPr lang="en-US" dirty="0"/>
          </a:p>
        </p:txBody>
      </p:sp>
    </p:spTree>
    <p:extLst>
      <p:ext uri="{BB962C8B-B14F-4D97-AF65-F5344CB8AC3E}">
        <p14:creationId xmlns:p14="http://schemas.microsoft.com/office/powerpoint/2010/main" val="228706031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24000" y="972017"/>
            <a:ext cx="5391219" cy="584775"/>
          </a:xfrm>
          <a:prstGeom prst="rect">
            <a:avLst/>
          </a:prstGeom>
          <a:noFill/>
        </p:spPr>
        <p:txBody>
          <a:bodyPr wrap="none" rtlCol="0">
            <a:spAutoFit/>
          </a:bodyPr>
          <a:lstStyle/>
          <a:p>
            <a:r>
              <a:rPr lang="de-DE" altLang="pt-PT" sz="3200" b="1" dirty="0" smtClean="0">
                <a:effectLst>
                  <a:outerShdw blurRad="38100" dist="38100" dir="2700000" algn="tl">
                    <a:srgbClr val="FFFFFF"/>
                  </a:outerShdw>
                </a:effectLst>
              </a:rPr>
              <a:t>Arthrose – Literaturquellen</a:t>
            </a:r>
            <a:endParaRPr lang="de-DE" altLang="pt-PT" sz="2800" b="1" dirty="0" smtClean="0">
              <a:effectLst>
                <a:outerShdw blurRad="38100" dist="38100" dir="2700000" algn="tl">
                  <a:srgbClr val="FFFFFF"/>
                </a:outerShdw>
              </a:effectLst>
            </a:endParaRPr>
          </a:p>
        </p:txBody>
      </p:sp>
      <p:sp>
        <p:nvSpPr>
          <p:cNvPr id="2" name="Foliennummernplatzhalter 1"/>
          <p:cNvSpPr>
            <a:spLocks noGrp="1"/>
          </p:cNvSpPr>
          <p:nvPr>
            <p:ph type="sldNum" sz="quarter" idx="12"/>
          </p:nvPr>
        </p:nvSpPr>
        <p:spPr/>
        <p:txBody>
          <a:bodyPr/>
          <a:lstStyle/>
          <a:p>
            <a:fld id="{EFED3CB9-049B-4F4F-82D1-8A95299C975C}" type="slidenum">
              <a:rPr lang="en-US" smtClean="0"/>
              <a:pPr/>
              <a:t>76</a:t>
            </a:fld>
            <a:endParaRPr lang="en-US" dirty="0"/>
          </a:p>
        </p:txBody>
      </p:sp>
      <p:sp>
        <p:nvSpPr>
          <p:cNvPr id="18" name="Rectangle 3"/>
          <p:cNvSpPr txBox="1">
            <a:spLocks noChangeArrowheads="1"/>
          </p:cNvSpPr>
          <p:nvPr/>
        </p:nvSpPr>
        <p:spPr>
          <a:xfrm>
            <a:off x="360000" y="2123984"/>
            <a:ext cx="8604488" cy="47340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spcBef>
                <a:spcPts val="0"/>
              </a:spcBef>
              <a:spcAft>
                <a:spcPts val="1200"/>
              </a:spcAft>
              <a:buNone/>
              <a:tabLst>
                <a:tab pos="447675" algn="l"/>
              </a:tabLst>
            </a:pPr>
            <a:r>
              <a:rPr lang="de-DE" sz="1600" dirty="0" smtClean="0">
                <a:solidFill>
                  <a:schemeClr val="bg1"/>
                </a:solidFill>
                <a:cs typeface="Arial" panose="020B0604020202020204" pitchFamily="34" charset="0"/>
                <a:hlinkClick r:id="rId2"/>
              </a:rPr>
              <a:t>http</a:t>
            </a:r>
            <a:r>
              <a:rPr lang="de-DE" sz="1600" dirty="0">
                <a:solidFill>
                  <a:schemeClr val="bg1"/>
                </a:solidFill>
                <a:cs typeface="Arial" panose="020B0604020202020204" pitchFamily="34" charset="0"/>
                <a:hlinkClick r:id="rId2"/>
              </a:rPr>
              <a:t>://vitamine-ratgeber.com/vitalstoffe-bei/arthrose</a:t>
            </a:r>
            <a:r>
              <a:rPr lang="de-DE" sz="1600" dirty="0" smtClean="0">
                <a:solidFill>
                  <a:schemeClr val="bg1"/>
                </a:solidFill>
                <a:cs typeface="Arial" panose="020B0604020202020204" pitchFamily="34" charset="0"/>
                <a:hlinkClick r:id="rId2"/>
              </a:rPr>
              <a:t>/</a:t>
            </a:r>
            <a:r>
              <a:rPr lang="de-DE" sz="1600" dirty="0" smtClean="0">
                <a:solidFill>
                  <a:schemeClr val="bg1"/>
                </a:solidFill>
                <a:cs typeface="Arial" panose="020B0604020202020204" pitchFamily="34" charset="0"/>
              </a:rPr>
              <a:t> </a:t>
            </a:r>
          </a:p>
          <a:p>
            <a:pPr marL="0" indent="0">
              <a:lnSpc>
                <a:spcPct val="100000"/>
              </a:lnSpc>
              <a:spcBef>
                <a:spcPts val="0"/>
              </a:spcBef>
              <a:spcAft>
                <a:spcPts val="1200"/>
              </a:spcAft>
              <a:buNone/>
              <a:tabLst>
                <a:tab pos="447675" algn="l"/>
              </a:tabLst>
            </a:pPr>
            <a:r>
              <a:rPr lang="de-DE" sz="1600" dirty="0">
                <a:solidFill>
                  <a:schemeClr val="bg1"/>
                </a:solidFill>
                <a:cs typeface="Arial" panose="020B0604020202020204" pitchFamily="34" charset="0"/>
                <a:hlinkClick r:id="rId3"/>
              </a:rPr>
              <a:t>http://</a:t>
            </a:r>
            <a:r>
              <a:rPr lang="de-DE" sz="1600" dirty="0" smtClean="0">
                <a:solidFill>
                  <a:schemeClr val="bg1"/>
                </a:solidFill>
                <a:cs typeface="Arial" panose="020B0604020202020204" pitchFamily="34" charset="0"/>
                <a:hlinkClick r:id="rId3"/>
              </a:rPr>
              <a:t>www.dr-feil.com/arthrose/arthrose-ernaehrung-1.html</a:t>
            </a:r>
            <a:endParaRPr lang="de-DE" sz="1600" dirty="0" smtClean="0">
              <a:solidFill>
                <a:schemeClr val="bg1"/>
              </a:solidFill>
              <a:cs typeface="Arial" panose="020B0604020202020204" pitchFamily="34" charset="0"/>
            </a:endParaRPr>
          </a:p>
          <a:p>
            <a:pPr marL="0" indent="0">
              <a:lnSpc>
                <a:spcPct val="100000"/>
              </a:lnSpc>
              <a:spcBef>
                <a:spcPts val="0"/>
              </a:spcBef>
              <a:spcAft>
                <a:spcPts val="1200"/>
              </a:spcAft>
              <a:buNone/>
              <a:tabLst>
                <a:tab pos="447675" algn="l"/>
              </a:tabLst>
            </a:pPr>
            <a:r>
              <a:rPr lang="de-DE" sz="1600" dirty="0">
                <a:solidFill>
                  <a:schemeClr val="bg1"/>
                </a:solidFill>
                <a:cs typeface="Arial" panose="020B0604020202020204" pitchFamily="34" charset="0"/>
                <a:hlinkClick r:id="rId4"/>
              </a:rPr>
              <a:t>http://www.arthrose-im-knie.info/arthrosefrei-fuer-immer</a:t>
            </a:r>
            <a:r>
              <a:rPr lang="de-DE" sz="1600" dirty="0" smtClean="0">
                <a:solidFill>
                  <a:schemeClr val="bg1"/>
                </a:solidFill>
                <a:cs typeface="Arial" panose="020B0604020202020204" pitchFamily="34" charset="0"/>
                <a:hlinkClick r:id="rId4"/>
              </a:rPr>
              <a:t>/</a:t>
            </a:r>
            <a:endParaRPr lang="de-DE" sz="1600" dirty="0" smtClean="0">
              <a:solidFill>
                <a:schemeClr val="bg1"/>
              </a:solidFill>
              <a:cs typeface="Arial" panose="020B0604020202020204" pitchFamily="34" charset="0"/>
            </a:endParaRPr>
          </a:p>
          <a:p>
            <a:pPr marL="0" indent="0">
              <a:lnSpc>
                <a:spcPct val="100000"/>
              </a:lnSpc>
              <a:spcBef>
                <a:spcPts val="0"/>
              </a:spcBef>
              <a:spcAft>
                <a:spcPts val="1200"/>
              </a:spcAft>
              <a:buNone/>
              <a:tabLst>
                <a:tab pos="447675" algn="l"/>
              </a:tabLst>
            </a:pPr>
            <a:r>
              <a:rPr lang="de-DE" sz="1400" dirty="0">
                <a:solidFill>
                  <a:schemeClr val="bg1"/>
                </a:solidFill>
                <a:cs typeface="Arial" panose="020B0604020202020204" pitchFamily="34" charset="0"/>
                <a:hlinkClick r:id="rId5"/>
              </a:rPr>
              <a:t>http://www.arthrose-im-knie.info/warum-schweinefleisch-gift-ist-fuer-jeden-arthrose-patienten</a:t>
            </a:r>
            <a:r>
              <a:rPr lang="de-DE" sz="1400" dirty="0" smtClean="0">
                <a:solidFill>
                  <a:schemeClr val="bg1"/>
                </a:solidFill>
                <a:cs typeface="Arial" panose="020B0604020202020204" pitchFamily="34" charset="0"/>
                <a:hlinkClick r:id="rId5"/>
              </a:rPr>
              <a:t>/</a:t>
            </a:r>
            <a:r>
              <a:rPr lang="de-DE" sz="1400" dirty="0" smtClean="0">
                <a:solidFill>
                  <a:schemeClr val="bg1"/>
                </a:solidFill>
                <a:cs typeface="Arial" panose="020B0604020202020204" pitchFamily="34" charset="0"/>
              </a:rPr>
              <a:t>  </a:t>
            </a:r>
          </a:p>
          <a:p>
            <a:pPr marL="0" indent="0">
              <a:lnSpc>
                <a:spcPct val="100000"/>
              </a:lnSpc>
              <a:spcBef>
                <a:spcPts val="0"/>
              </a:spcBef>
              <a:spcAft>
                <a:spcPts val="1200"/>
              </a:spcAft>
              <a:buNone/>
              <a:tabLst>
                <a:tab pos="447675" algn="l"/>
              </a:tabLst>
            </a:pPr>
            <a:r>
              <a:rPr lang="de-DE" sz="1400" dirty="0">
                <a:solidFill>
                  <a:schemeClr val="bg1"/>
                </a:solidFill>
                <a:cs typeface="Arial" panose="020B0604020202020204" pitchFamily="34" charset="0"/>
                <a:hlinkClick r:id="rId6"/>
              </a:rPr>
              <a:t>http://</a:t>
            </a:r>
            <a:r>
              <a:rPr lang="de-DE" sz="1400" dirty="0" smtClean="0">
                <a:solidFill>
                  <a:schemeClr val="bg1"/>
                </a:solidFill>
                <a:cs typeface="Arial" panose="020B0604020202020204" pitchFamily="34" charset="0"/>
                <a:hlinkClick r:id="rId6"/>
              </a:rPr>
              <a:t>wirksam-oder-unwirksam.blogspot.de/2013/12/naturheilmittel-zur-behandlung-der.html</a:t>
            </a:r>
            <a:r>
              <a:rPr lang="de-DE" sz="1400" dirty="0" smtClean="0">
                <a:solidFill>
                  <a:schemeClr val="bg1"/>
                </a:solidFill>
                <a:cs typeface="Arial" panose="020B0604020202020204" pitchFamily="34" charset="0"/>
              </a:rPr>
              <a:t> </a:t>
            </a:r>
          </a:p>
          <a:p>
            <a:pPr marL="0" indent="0">
              <a:lnSpc>
                <a:spcPct val="100000"/>
              </a:lnSpc>
              <a:spcBef>
                <a:spcPts val="0"/>
              </a:spcBef>
              <a:spcAft>
                <a:spcPts val="1200"/>
              </a:spcAft>
              <a:buNone/>
              <a:tabLst>
                <a:tab pos="447675" algn="l"/>
              </a:tabLst>
            </a:pPr>
            <a:r>
              <a:rPr lang="de-DE" sz="1600" dirty="0">
                <a:solidFill>
                  <a:schemeClr val="bg1"/>
                </a:solidFill>
                <a:cs typeface="Arial" panose="020B0604020202020204" pitchFamily="34" charset="0"/>
                <a:hlinkClick r:id="rId7"/>
              </a:rPr>
              <a:t>http://gelenkexperten.com/fuer-gelenke-wichtige-spurenelemente</a:t>
            </a:r>
            <a:r>
              <a:rPr lang="de-DE" sz="1600" dirty="0" smtClean="0">
                <a:solidFill>
                  <a:schemeClr val="bg1"/>
                </a:solidFill>
                <a:cs typeface="Arial" panose="020B0604020202020204" pitchFamily="34" charset="0"/>
                <a:hlinkClick r:id="rId7"/>
              </a:rPr>
              <a:t>/</a:t>
            </a:r>
            <a:endParaRPr lang="de-DE" sz="1600" dirty="0" smtClean="0">
              <a:solidFill>
                <a:schemeClr val="bg1"/>
              </a:solidFill>
              <a:cs typeface="Arial" panose="020B0604020202020204" pitchFamily="34" charset="0"/>
            </a:endParaRPr>
          </a:p>
          <a:p>
            <a:pPr marL="0" indent="0">
              <a:lnSpc>
                <a:spcPct val="100000"/>
              </a:lnSpc>
              <a:spcBef>
                <a:spcPts val="0"/>
              </a:spcBef>
              <a:spcAft>
                <a:spcPts val="1200"/>
              </a:spcAft>
              <a:buNone/>
              <a:tabLst>
                <a:tab pos="447675" algn="l"/>
              </a:tabLst>
            </a:pPr>
            <a:r>
              <a:rPr lang="de-DE" sz="1600" dirty="0">
                <a:solidFill>
                  <a:schemeClr val="bg1"/>
                </a:solidFill>
                <a:cs typeface="Arial" panose="020B0604020202020204" pitchFamily="34" charset="0"/>
                <a:hlinkClick r:id="rId8"/>
              </a:rPr>
              <a:t>http://</a:t>
            </a:r>
            <a:r>
              <a:rPr lang="de-DE" sz="1600" dirty="0" smtClean="0">
                <a:solidFill>
                  <a:schemeClr val="bg1"/>
                </a:solidFill>
                <a:cs typeface="Arial" panose="020B0604020202020204" pitchFamily="34" charset="0"/>
                <a:hlinkClick r:id="rId8"/>
              </a:rPr>
              <a:t>www.vitaminum.net/12/medizinskandal-arthrose-arthrose-heilung-der-ultimative-leitfaden</a:t>
            </a:r>
            <a:endParaRPr lang="de-DE" sz="1600" dirty="0" smtClean="0">
              <a:solidFill>
                <a:schemeClr val="bg1"/>
              </a:solidFill>
              <a:cs typeface="Arial" panose="020B0604020202020204" pitchFamily="34" charset="0"/>
            </a:endParaRPr>
          </a:p>
          <a:p>
            <a:pPr marL="0" indent="0">
              <a:lnSpc>
                <a:spcPct val="100000"/>
              </a:lnSpc>
              <a:spcBef>
                <a:spcPts val="0"/>
              </a:spcBef>
              <a:spcAft>
                <a:spcPts val="1200"/>
              </a:spcAft>
              <a:buNone/>
              <a:tabLst>
                <a:tab pos="447675" algn="l"/>
              </a:tabLst>
            </a:pPr>
            <a:r>
              <a:rPr lang="de-DE" sz="1600" dirty="0">
                <a:solidFill>
                  <a:schemeClr val="bg1"/>
                </a:solidFill>
                <a:cs typeface="Arial" panose="020B0604020202020204" pitchFamily="34" charset="0"/>
                <a:hlinkClick r:id="rId9"/>
              </a:rPr>
              <a:t>http://www.arthroseselbsthilfe.de/</a:t>
            </a:r>
            <a:r>
              <a:rPr lang="de-DE" sz="1600" dirty="0">
                <a:solidFill>
                  <a:schemeClr val="bg1"/>
                </a:solidFill>
                <a:cs typeface="Arial" panose="020B0604020202020204" pitchFamily="34" charset="0"/>
              </a:rPr>
              <a:t>  </a:t>
            </a:r>
            <a:endParaRPr lang="de-DE" sz="1600" dirty="0" smtClean="0">
              <a:solidFill>
                <a:schemeClr val="bg1"/>
              </a:solidFill>
              <a:cs typeface="Arial" panose="020B0604020202020204" pitchFamily="34" charset="0"/>
            </a:endParaRPr>
          </a:p>
          <a:p>
            <a:pPr marL="0" indent="0">
              <a:lnSpc>
                <a:spcPct val="100000"/>
              </a:lnSpc>
              <a:spcBef>
                <a:spcPts val="0"/>
              </a:spcBef>
              <a:spcAft>
                <a:spcPts val="1200"/>
              </a:spcAft>
              <a:buNone/>
              <a:tabLst>
                <a:tab pos="447675" algn="l"/>
              </a:tabLst>
            </a:pPr>
            <a:r>
              <a:rPr lang="de-DE" sz="1600" dirty="0" smtClean="0">
                <a:solidFill>
                  <a:schemeClr val="bg1"/>
                </a:solidFill>
                <a:cs typeface="Arial" panose="020B0604020202020204" pitchFamily="34" charset="0"/>
                <a:hlinkClick r:id="rId10"/>
              </a:rPr>
              <a:t>http</a:t>
            </a:r>
            <a:r>
              <a:rPr lang="de-DE" sz="1600" dirty="0">
                <a:solidFill>
                  <a:schemeClr val="bg1"/>
                </a:solidFill>
                <a:cs typeface="Arial" panose="020B0604020202020204" pitchFamily="34" charset="0"/>
                <a:hlinkClick r:id="rId10"/>
              </a:rPr>
              <a:t>://</a:t>
            </a:r>
            <a:r>
              <a:rPr lang="de-DE" sz="1600" dirty="0" smtClean="0">
                <a:solidFill>
                  <a:schemeClr val="bg1"/>
                </a:solidFill>
                <a:cs typeface="Arial" panose="020B0604020202020204" pitchFamily="34" charset="0"/>
                <a:hlinkClick r:id="rId10"/>
              </a:rPr>
              <a:t>lex.referata.com/wiki/Knorpelaufbau</a:t>
            </a:r>
            <a:endParaRPr lang="de-DE" sz="1600" dirty="0" smtClean="0">
              <a:solidFill>
                <a:schemeClr val="bg1"/>
              </a:solidFill>
              <a:cs typeface="Arial" panose="020B0604020202020204" pitchFamily="34" charset="0"/>
            </a:endParaRPr>
          </a:p>
          <a:p>
            <a:pPr marL="0" indent="0">
              <a:lnSpc>
                <a:spcPct val="100000"/>
              </a:lnSpc>
              <a:spcBef>
                <a:spcPts val="0"/>
              </a:spcBef>
              <a:spcAft>
                <a:spcPts val="1200"/>
              </a:spcAft>
              <a:buNone/>
              <a:tabLst>
                <a:tab pos="447675" algn="l"/>
              </a:tabLst>
            </a:pPr>
            <a:r>
              <a:rPr lang="de-DE" sz="1600" dirty="0">
                <a:solidFill>
                  <a:schemeClr val="bg1"/>
                </a:solidFill>
                <a:cs typeface="Arial" panose="020B0604020202020204" pitchFamily="34" charset="0"/>
                <a:hlinkClick r:id="rId11"/>
              </a:rPr>
              <a:t>https://</a:t>
            </a:r>
            <a:r>
              <a:rPr lang="de-DE" sz="1600" dirty="0" smtClean="0">
                <a:solidFill>
                  <a:schemeClr val="bg1"/>
                </a:solidFill>
                <a:cs typeface="Arial" panose="020B0604020202020204" pitchFamily="34" charset="0"/>
                <a:hlinkClick r:id="rId11"/>
              </a:rPr>
              <a:t>www.strunz.com/de/news/arthrose-ade.html</a:t>
            </a:r>
            <a:r>
              <a:rPr lang="de-DE" sz="1600" dirty="0" smtClean="0">
                <a:solidFill>
                  <a:schemeClr val="bg1"/>
                </a:solidFill>
                <a:cs typeface="Arial" panose="020B0604020202020204" pitchFamily="34" charset="0"/>
              </a:rPr>
              <a:t> </a:t>
            </a:r>
          </a:p>
          <a:p>
            <a:pPr marL="0" indent="0">
              <a:spcBef>
                <a:spcPts val="0"/>
              </a:spcBef>
              <a:spcAft>
                <a:spcPts val="800"/>
              </a:spcAft>
              <a:buNone/>
              <a:tabLst>
                <a:tab pos="447675" algn="l"/>
              </a:tabLst>
            </a:pPr>
            <a:r>
              <a:rPr lang="de-DE" sz="1600" dirty="0">
                <a:solidFill>
                  <a:schemeClr val="bg1"/>
                </a:solidFill>
                <a:cs typeface="Arial" panose="020B0604020202020204" pitchFamily="34" charset="0"/>
                <a:hlinkClick r:id="rId12"/>
              </a:rPr>
              <a:t>http://</a:t>
            </a:r>
            <a:r>
              <a:rPr lang="de-DE" sz="1600" dirty="0" smtClean="0">
                <a:solidFill>
                  <a:schemeClr val="bg1"/>
                </a:solidFill>
                <a:cs typeface="Arial" panose="020B0604020202020204" pitchFamily="34" charset="0"/>
                <a:hlinkClick r:id="rId12"/>
              </a:rPr>
              <a:t>www.arthrose-umschau.com/index.php</a:t>
            </a:r>
            <a:r>
              <a:rPr lang="de-DE" sz="1600" dirty="0" smtClean="0">
                <a:solidFill>
                  <a:schemeClr val="bg1"/>
                </a:solidFill>
                <a:cs typeface="Arial" panose="020B0604020202020204" pitchFamily="34" charset="0"/>
              </a:rPr>
              <a:t> (Ernährungsratgeber)</a:t>
            </a:r>
            <a:endParaRPr lang="de-DE" sz="1600" dirty="0">
              <a:solidFill>
                <a:schemeClr val="bg1"/>
              </a:solidFill>
              <a:cs typeface="Arial" panose="020B0604020202020204" pitchFamily="34" charset="0"/>
            </a:endParaRPr>
          </a:p>
        </p:txBody>
      </p:sp>
    </p:spTree>
    <p:extLst>
      <p:ext uri="{BB962C8B-B14F-4D97-AF65-F5344CB8AC3E}">
        <p14:creationId xmlns:p14="http://schemas.microsoft.com/office/powerpoint/2010/main" val="250231065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24000" y="972017"/>
            <a:ext cx="5391219" cy="584775"/>
          </a:xfrm>
          <a:prstGeom prst="rect">
            <a:avLst/>
          </a:prstGeom>
          <a:noFill/>
        </p:spPr>
        <p:txBody>
          <a:bodyPr wrap="none" rtlCol="0">
            <a:spAutoFit/>
          </a:bodyPr>
          <a:lstStyle/>
          <a:p>
            <a:r>
              <a:rPr lang="de-DE" altLang="pt-PT" sz="3200" b="1" dirty="0" smtClean="0">
                <a:effectLst>
                  <a:outerShdw blurRad="38100" dist="38100" dir="2700000" algn="tl">
                    <a:srgbClr val="FFFFFF"/>
                  </a:outerShdw>
                </a:effectLst>
              </a:rPr>
              <a:t>Arthrose – Literaturquellen</a:t>
            </a:r>
            <a:endParaRPr lang="de-DE" altLang="pt-PT" sz="2800" b="1" dirty="0" smtClean="0">
              <a:effectLst>
                <a:outerShdw blurRad="38100" dist="38100" dir="2700000" algn="tl">
                  <a:srgbClr val="FFFFFF"/>
                </a:outerShdw>
              </a:effectLst>
            </a:endParaRPr>
          </a:p>
        </p:txBody>
      </p:sp>
      <p:sp>
        <p:nvSpPr>
          <p:cNvPr id="2" name="Foliennummernplatzhalter 1"/>
          <p:cNvSpPr>
            <a:spLocks noGrp="1"/>
          </p:cNvSpPr>
          <p:nvPr>
            <p:ph type="sldNum" sz="quarter" idx="12"/>
          </p:nvPr>
        </p:nvSpPr>
        <p:spPr/>
        <p:txBody>
          <a:bodyPr/>
          <a:lstStyle/>
          <a:p>
            <a:fld id="{EFED3CB9-049B-4F4F-82D1-8A95299C975C}" type="slidenum">
              <a:rPr lang="en-US" smtClean="0"/>
              <a:pPr/>
              <a:t>77</a:t>
            </a:fld>
            <a:endParaRPr lang="en-US" dirty="0"/>
          </a:p>
        </p:txBody>
      </p:sp>
      <p:sp>
        <p:nvSpPr>
          <p:cNvPr id="18" name="Rectangle 3"/>
          <p:cNvSpPr txBox="1">
            <a:spLocks noChangeArrowheads="1"/>
          </p:cNvSpPr>
          <p:nvPr/>
        </p:nvSpPr>
        <p:spPr>
          <a:xfrm>
            <a:off x="360000" y="2123984"/>
            <a:ext cx="8676496" cy="47340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spcBef>
                <a:spcPts val="0"/>
              </a:spcBef>
              <a:spcAft>
                <a:spcPts val="1200"/>
              </a:spcAft>
              <a:buNone/>
              <a:tabLst>
                <a:tab pos="447675" algn="l"/>
              </a:tabLst>
            </a:pPr>
            <a:r>
              <a:rPr lang="de-DE" sz="1600" dirty="0">
                <a:solidFill>
                  <a:schemeClr val="bg1"/>
                </a:solidFill>
                <a:cs typeface="Arial" panose="020B0604020202020204" pitchFamily="34" charset="0"/>
                <a:hlinkClick r:id="rId2"/>
              </a:rPr>
              <a:t>http://www.wiane.de/Arthrose.html</a:t>
            </a:r>
            <a:r>
              <a:rPr lang="de-DE" sz="1600" dirty="0">
                <a:solidFill>
                  <a:schemeClr val="bg1"/>
                </a:solidFill>
                <a:cs typeface="Arial" panose="020B0604020202020204" pitchFamily="34" charset="0"/>
              </a:rPr>
              <a:t> </a:t>
            </a:r>
          </a:p>
          <a:p>
            <a:pPr marL="0" indent="0">
              <a:lnSpc>
                <a:spcPct val="100000"/>
              </a:lnSpc>
              <a:spcBef>
                <a:spcPts val="0"/>
              </a:spcBef>
              <a:spcAft>
                <a:spcPts val="1200"/>
              </a:spcAft>
              <a:buNone/>
              <a:tabLst>
                <a:tab pos="447675" algn="l"/>
              </a:tabLst>
            </a:pPr>
            <a:r>
              <a:rPr lang="de-DE" sz="1600" dirty="0">
                <a:solidFill>
                  <a:schemeClr val="bg1"/>
                </a:solidFill>
                <a:cs typeface="Arial" panose="020B0604020202020204" pitchFamily="34" charset="0"/>
                <a:hlinkClick r:id="rId3"/>
              </a:rPr>
              <a:t>https://docserv.uni-duesseldorf.de/servlets/DerivateServlet/Derivate-39844/Dissertation%20Carsten%20Moser%20f%C3%BCr%20ULB%20PDFa.pdf</a:t>
            </a:r>
            <a:r>
              <a:rPr lang="de-DE" sz="1600" dirty="0">
                <a:solidFill>
                  <a:schemeClr val="bg1"/>
                </a:solidFill>
                <a:cs typeface="Arial" panose="020B0604020202020204" pitchFamily="34" charset="0"/>
              </a:rPr>
              <a:t> </a:t>
            </a:r>
          </a:p>
          <a:p>
            <a:pPr marL="0" indent="0">
              <a:lnSpc>
                <a:spcPct val="100000"/>
              </a:lnSpc>
              <a:spcBef>
                <a:spcPts val="0"/>
              </a:spcBef>
              <a:spcAft>
                <a:spcPts val="1200"/>
              </a:spcAft>
              <a:buNone/>
              <a:tabLst>
                <a:tab pos="447675" algn="l"/>
              </a:tabLst>
            </a:pPr>
            <a:r>
              <a:rPr lang="de-DE" sz="1600" dirty="0" smtClean="0">
                <a:solidFill>
                  <a:schemeClr val="bg1"/>
                </a:solidFill>
                <a:cs typeface="Arial" panose="020B0604020202020204" pitchFamily="34" charset="0"/>
                <a:hlinkClick r:id="rId4"/>
              </a:rPr>
              <a:t>https</a:t>
            </a:r>
            <a:r>
              <a:rPr lang="de-DE" sz="1600" dirty="0">
                <a:solidFill>
                  <a:schemeClr val="bg1"/>
                </a:solidFill>
                <a:cs typeface="Arial" panose="020B0604020202020204" pitchFamily="34" charset="0"/>
                <a:hlinkClick r:id="rId4"/>
              </a:rPr>
              <a:t>://</a:t>
            </a:r>
            <a:r>
              <a:rPr lang="de-DE" sz="1600" dirty="0" smtClean="0">
                <a:solidFill>
                  <a:schemeClr val="bg1"/>
                </a:solidFill>
                <a:cs typeface="Arial" panose="020B0604020202020204" pitchFamily="34" charset="0"/>
                <a:hlinkClick r:id="rId4"/>
              </a:rPr>
              <a:t>wize.life/themen/kategorie/gesundheit/artikel/65759/wie-entsteht-arthrose-und-was-hilft-dagegen-ein-mediziner-klaert-auf</a:t>
            </a:r>
            <a:endParaRPr lang="de-DE" sz="1600" dirty="0" smtClean="0">
              <a:solidFill>
                <a:schemeClr val="bg1"/>
              </a:solidFill>
              <a:cs typeface="Arial" panose="020B0604020202020204" pitchFamily="34" charset="0"/>
            </a:endParaRPr>
          </a:p>
          <a:p>
            <a:pPr marL="0" indent="0">
              <a:lnSpc>
                <a:spcPct val="100000"/>
              </a:lnSpc>
              <a:spcBef>
                <a:spcPts val="0"/>
              </a:spcBef>
              <a:spcAft>
                <a:spcPts val="1200"/>
              </a:spcAft>
              <a:buNone/>
              <a:tabLst>
                <a:tab pos="447675" algn="l"/>
              </a:tabLst>
            </a:pPr>
            <a:r>
              <a:rPr lang="de-DE" sz="1600" dirty="0">
                <a:solidFill>
                  <a:schemeClr val="bg1"/>
                </a:solidFill>
                <a:cs typeface="Arial" panose="020B0604020202020204" pitchFamily="34" charset="0"/>
                <a:hlinkClick r:id="rId5"/>
              </a:rPr>
              <a:t>https://www.gelita.com/de/produkte-und-marken/kollagenpeptide/fortigel</a:t>
            </a:r>
            <a:r>
              <a:rPr lang="de-DE" sz="1600" dirty="0">
                <a:solidFill>
                  <a:schemeClr val="bg1"/>
                </a:solidFill>
                <a:cs typeface="Arial" panose="020B0604020202020204" pitchFamily="34" charset="0"/>
              </a:rPr>
              <a:t> </a:t>
            </a:r>
          </a:p>
          <a:p>
            <a:pPr marL="0" indent="0">
              <a:lnSpc>
                <a:spcPct val="100000"/>
              </a:lnSpc>
              <a:spcBef>
                <a:spcPts val="0"/>
              </a:spcBef>
              <a:spcAft>
                <a:spcPts val="1200"/>
              </a:spcAft>
              <a:buNone/>
              <a:tabLst>
                <a:tab pos="447675" algn="l"/>
              </a:tabLst>
            </a:pPr>
            <a:r>
              <a:rPr lang="de-DE" sz="1600" dirty="0">
                <a:solidFill>
                  <a:schemeClr val="bg1"/>
                </a:solidFill>
                <a:cs typeface="Arial" panose="020B0604020202020204" pitchFamily="34" charset="0"/>
                <a:hlinkClick r:id="rId6"/>
              </a:rPr>
              <a:t>http://www.gesundheitsinstitut-deutschland.de/arthrose/</a:t>
            </a:r>
            <a:r>
              <a:rPr lang="de-DE" sz="1600" dirty="0">
                <a:solidFill>
                  <a:schemeClr val="bg1"/>
                </a:solidFill>
                <a:cs typeface="Arial" panose="020B0604020202020204" pitchFamily="34" charset="0"/>
              </a:rPr>
              <a:t> </a:t>
            </a:r>
            <a:endParaRPr lang="de-DE" sz="1600" dirty="0" smtClean="0">
              <a:solidFill>
                <a:schemeClr val="bg1"/>
              </a:solidFill>
              <a:cs typeface="Arial" panose="020B0604020202020204" pitchFamily="34" charset="0"/>
            </a:endParaRPr>
          </a:p>
          <a:p>
            <a:pPr marL="0" indent="0">
              <a:lnSpc>
                <a:spcPct val="100000"/>
              </a:lnSpc>
              <a:spcBef>
                <a:spcPts val="0"/>
              </a:spcBef>
              <a:spcAft>
                <a:spcPts val="1200"/>
              </a:spcAft>
              <a:buNone/>
              <a:tabLst>
                <a:tab pos="447675" algn="l"/>
              </a:tabLst>
            </a:pPr>
            <a:r>
              <a:rPr lang="de-DE" sz="1600" dirty="0">
                <a:solidFill>
                  <a:schemeClr val="bg1"/>
                </a:solidFill>
                <a:cs typeface="Arial" panose="020B0604020202020204" pitchFamily="34" charset="0"/>
                <a:hlinkClick r:id="rId7"/>
              </a:rPr>
              <a:t>https://</a:t>
            </a:r>
            <a:r>
              <a:rPr lang="de-DE" sz="1600" dirty="0" smtClean="0">
                <a:solidFill>
                  <a:schemeClr val="bg1"/>
                </a:solidFill>
                <a:cs typeface="Arial" panose="020B0604020202020204" pitchFamily="34" charset="0"/>
                <a:hlinkClick r:id="rId7"/>
              </a:rPr>
              <a:t>www.zentrum-der-gesundheit.de/arthrose.html</a:t>
            </a:r>
            <a:endParaRPr lang="de-DE" sz="1600" dirty="0" smtClean="0">
              <a:solidFill>
                <a:schemeClr val="bg1"/>
              </a:solidFill>
              <a:cs typeface="Arial" panose="020B0604020202020204" pitchFamily="34" charset="0"/>
            </a:endParaRPr>
          </a:p>
          <a:p>
            <a:pPr marL="0" indent="0">
              <a:lnSpc>
                <a:spcPct val="100000"/>
              </a:lnSpc>
              <a:spcBef>
                <a:spcPts val="0"/>
              </a:spcBef>
              <a:spcAft>
                <a:spcPts val="1200"/>
              </a:spcAft>
              <a:buNone/>
              <a:tabLst>
                <a:tab pos="447675" algn="l"/>
              </a:tabLst>
            </a:pPr>
            <a:r>
              <a:rPr lang="de-DE" sz="1600" dirty="0">
                <a:solidFill>
                  <a:schemeClr val="bg1"/>
                </a:solidFill>
                <a:cs typeface="Arial" panose="020B0604020202020204" pitchFamily="34" charset="0"/>
                <a:hlinkClick r:id="rId8"/>
              </a:rPr>
              <a:t>http://www.paracelsus.de/magazin/ausgabe/201401/arthrose-naturstoffe-statt-schmerzmittel</a:t>
            </a:r>
            <a:r>
              <a:rPr lang="de-DE" sz="1600" dirty="0" smtClean="0">
                <a:solidFill>
                  <a:schemeClr val="bg1"/>
                </a:solidFill>
                <a:cs typeface="Arial" panose="020B0604020202020204" pitchFamily="34" charset="0"/>
                <a:hlinkClick r:id="rId8"/>
              </a:rPr>
              <a:t>/</a:t>
            </a:r>
            <a:endParaRPr lang="de-DE" sz="1600" dirty="0" smtClean="0">
              <a:solidFill>
                <a:schemeClr val="bg1"/>
              </a:solidFill>
              <a:cs typeface="Arial" panose="020B0604020202020204" pitchFamily="34" charset="0"/>
            </a:endParaRPr>
          </a:p>
          <a:p>
            <a:pPr marL="0" indent="0">
              <a:lnSpc>
                <a:spcPct val="100000"/>
              </a:lnSpc>
              <a:spcBef>
                <a:spcPts val="0"/>
              </a:spcBef>
              <a:spcAft>
                <a:spcPts val="1200"/>
              </a:spcAft>
              <a:buNone/>
              <a:tabLst>
                <a:tab pos="447675" algn="l"/>
              </a:tabLst>
            </a:pPr>
            <a:r>
              <a:rPr lang="de-DE" sz="1600" dirty="0">
                <a:solidFill>
                  <a:schemeClr val="bg1"/>
                </a:solidFill>
                <a:cs typeface="Arial" panose="020B0604020202020204" pitchFamily="34" charset="0"/>
                <a:hlinkClick r:id="rId9"/>
              </a:rPr>
              <a:t>https://</a:t>
            </a:r>
            <a:r>
              <a:rPr lang="de-DE" sz="1600" dirty="0" smtClean="0">
                <a:solidFill>
                  <a:schemeClr val="bg1"/>
                </a:solidFill>
                <a:cs typeface="Arial" panose="020B0604020202020204" pitchFamily="34" charset="0"/>
                <a:hlinkClick r:id="rId9"/>
              </a:rPr>
              <a:t>www.deutsche-apotheker-zeitung.de/daz-az/2006/daz-26-2006/uid-16117</a:t>
            </a:r>
            <a:r>
              <a:rPr lang="de-DE" sz="1600" dirty="0" smtClean="0">
                <a:solidFill>
                  <a:schemeClr val="bg1"/>
                </a:solidFill>
                <a:cs typeface="Arial" panose="020B0604020202020204" pitchFamily="34" charset="0"/>
              </a:rPr>
              <a:t> </a:t>
            </a:r>
            <a:endParaRPr lang="de-DE" sz="1600" dirty="0">
              <a:solidFill>
                <a:schemeClr val="bg1"/>
              </a:solidFill>
              <a:cs typeface="Arial" panose="020B0604020202020204" pitchFamily="34" charset="0"/>
            </a:endParaRPr>
          </a:p>
          <a:p>
            <a:pPr marL="0" indent="0">
              <a:lnSpc>
                <a:spcPct val="100000"/>
              </a:lnSpc>
              <a:spcBef>
                <a:spcPts val="0"/>
              </a:spcBef>
              <a:spcAft>
                <a:spcPts val="1200"/>
              </a:spcAft>
              <a:buNone/>
              <a:tabLst>
                <a:tab pos="447675" algn="l"/>
              </a:tabLst>
            </a:pPr>
            <a:r>
              <a:rPr lang="de-DE" sz="1200" dirty="0" smtClean="0">
                <a:solidFill>
                  <a:srgbClr val="FF0000"/>
                </a:solidFill>
                <a:cs typeface="Arial" panose="020B0604020202020204" pitchFamily="34" charset="0"/>
              </a:rPr>
              <a:t>Mit diesem Wissen über Vitamin E, wäre meine Oma nicht an einem Magendurchbruch, verursacht durch Kortison, verblutet!</a:t>
            </a:r>
            <a:endParaRPr lang="de-DE" sz="1200" dirty="0">
              <a:solidFill>
                <a:srgbClr val="FF0000"/>
              </a:solidFill>
              <a:cs typeface="Arial" panose="020B0604020202020204" pitchFamily="34" charset="0"/>
            </a:endParaRPr>
          </a:p>
          <a:p>
            <a:pPr marL="0" indent="0">
              <a:spcBef>
                <a:spcPts val="0"/>
              </a:spcBef>
              <a:spcAft>
                <a:spcPts val="1200"/>
              </a:spcAft>
              <a:buNone/>
              <a:tabLst>
                <a:tab pos="447675" algn="l"/>
              </a:tabLst>
            </a:pPr>
            <a:endParaRPr lang="de-DE" sz="1600" dirty="0">
              <a:solidFill>
                <a:schemeClr val="bg1"/>
              </a:solidFill>
              <a:cs typeface="Arial" panose="020B0604020202020204" pitchFamily="34" charset="0"/>
            </a:endParaRPr>
          </a:p>
          <a:p>
            <a:pPr marL="0" indent="0">
              <a:spcBef>
                <a:spcPts val="0"/>
              </a:spcBef>
              <a:spcAft>
                <a:spcPts val="1000"/>
              </a:spcAft>
              <a:buNone/>
              <a:tabLst>
                <a:tab pos="447675" algn="l"/>
              </a:tabLst>
            </a:pPr>
            <a:endParaRPr lang="de-DE" sz="1600" dirty="0" smtClean="0">
              <a:solidFill>
                <a:schemeClr val="bg1"/>
              </a:solidFill>
              <a:cs typeface="Arial" panose="020B0604020202020204" pitchFamily="34" charset="0"/>
            </a:endParaRPr>
          </a:p>
          <a:p>
            <a:pPr marL="0" indent="0">
              <a:spcBef>
                <a:spcPts val="0"/>
              </a:spcBef>
              <a:spcAft>
                <a:spcPts val="1000"/>
              </a:spcAft>
              <a:buNone/>
              <a:tabLst>
                <a:tab pos="447675" algn="l"/>
              </a:tabLst>
            </a:pPr>
            <a:endParaRPr lang="de-DE" sz="1600" dirty="0">
              <a:solidFill>
                <a:schemeClr val="bg1"/>
              </a:solidFill>
              <a:cs typeface="Arial" panose="020B0604020202020204" pitchFamily="34" charset="0"/>
            </a:endParaRPr>
          </a:p>
        </p:txBody>
      </p:sp>
    </p:spTree>
    <p:extLst>
      <p:ext uri="{BB962C8B-B14F-4D97-AF65-F5344CB8AC3E}">
        <p14:creationId xmlns:p14="http://schemas.microsoft.com/office/powerpoint/2010/main" val="381153822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24000" y="972017"/>
            <a:ext cx="5391219" cy="584775"/>
          </a:xfrm>
          <a:prstGeom prst="rect">
            <a:avLst/>
          </a:prstGeom>
          <a:noFill/>
        </p:spPr>
        <p:txBody>
          <a:bodyPr wrap="none" rtlCol="0">
            <a:spAutoFit/>
          </a:bodyPr>
          <a:lstStyle/>
          <a:p>
            <a:r>
              <a:rPr lang="de-DE" altLang="pt-PT" sz="3200" b="1" dirty="0" smtClean="0">
                <a:effectLst>
                  <a:outerShdw blurRad="38100" dist="38100" dir="2700000" algn="tl">
                    <a:srgbClr val="FFFFFF"/>
                  </a:outerShdw>
                </a:effectLst>
              </a:rPr>
              <a:t>Arthrose – Literaturquellen</a:t>
            </a:r>
            <a:endParaRPr lang="de-DE" altLang="pt-PT" sz="2800" b="1" dirty="0" smtClean="0">
              <a:effectLst>
                <a:outerShdw blurRad="38100" dist="38100" dir="2700000" algn="tl">
                  <a:srgbClr val="FFFFFF"/>
                </a:outerShdw>
              </a:effectLst>
            </a:endParaRPr>
          </a:p>
        </p:txBody>
      </p:sp>
      <p:sp>
        <p:nvSpPr>
          <p:cNvPr id="2" name="Foliennummernplatzhalter 1"/>
          <p:cNvSpPr>
            <a:spLocks noGrp="1"/>
          </p:cNvSpPr>
          <p:nvPr>
            <p:ph type="sldNum" sz="quarter" idx="12"/>
          </p:nvPr>
        </p:nvSpPr>
        <p:spPr/>
        <p:txBody>
          <a:bodyPr/>
          <a:lstStyle/>
          <a:p>
            <a:fld id="{EFED3CB9-049B-4F4F-82D1-8A95299C975C}" type="slidenum">
              <a:rPr lang="en-US" smtClean="0"/>
              <a:pPr/>
              <a:t>78</a:t>
            </a:fld>
            <a:endParaRPr lang="en-US" dirty="0"/>
          </a:p>
        </p:txBody>
      </p:sp>
      <p:sp>
        <p:nvSpPr>
          <p:cNvPr id="18" name="Rectangle 3"/>
          <p:cNvSpPr txBox="1">
            <a:spLocks noChangeArrowheads="1"/>
          </p:cNvSpPr>
          <p:nvPr/>
        </p:nvSpPr>
        <p:spPr>
          <a:xfrm>
            <a:off x="360000" y="2123984"/>
            <a:ext cx="8784000" cy="46893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spcBef>
                <a:spcPts val="0"/>
              </a:spcBef>
              <a:spcAft>
                <a:spcPts val="1200"/>
              </a:spcAft>
              <a:buNone/>
              <a:tabLst>
                <a:tab pos="447675" algn="l"/>
              </a:tabLst>
            </a:pPr>
            <a:r>
              <a:rPr lang="de-DE" sz="1600" dirty="0" smtClean="0">
                <a:solidFill>
                  <a:schemeClr val="bg1"/>
                </a:solidFill>
                <a:cs typeface="Arial" panose="020B0604020202020204" pitchFamily="34" charset="0"/>
                <a:hlinkClick r:id="rId2"/>
              </a:rPr>
              <a:t>https</a:t>
            </a:r>
            <a:r>
              <a:rPr lang="de-DE" sz="1600" dirty="0">
                <a:solidFill>
                  <a:schemeClr val="bg1"/>
                </a:solidFill>
                <a:cs typeface="Arial" panose="020B0604020202020204" pitchFamily="34" charset="0"/>
                <a:hlinkClick r:id="rId2"/>
              </a:rPr>
              <a:t>://</a:t>
            </a:r>
            <a:r>
              <a:rPr lang="de-DE" sz="1600" dirty="0" smtClean="0">
                <a:solidFill>
                  <a:schemeClr val="bg1"/>
                </a:solidFill>
                <a:cs typeface="Arial" panose="020B0604020202020204" pitchFamily="34" charset="0"/>
                <a:hlinkClick r:id="rId2"/>
              </a:rPr>
              <a:t>einfachgemacht.fluvius-sanus.de/die-grosse-arthrose-luege/</a:t>
            </a:r>
          </a:p>
          <a:p>
            <a:pPr marL="0" indent="0">
              <a:lnSpc>
                <a:spcPct val="100000"/>
              </a:lnSpc>
              <a:spcBef>
                <a:spcPts val="0"/>
              </a:spcBef>
              <a:spcAft>
                <a:spcPts val="1200"/>
              </a:spcAft>
              <a:buNone/>
              <a:tabLst>
                <a:tab pos="447675" algn="l"/>
              </a:tabLst>
            </a:pPr>
            <a:r>
              <a:rPr lang="de-DE" sz="1600" dirty="0" smtClean="0">
                <a:solidFill>
                  <a:schemeClr val="bg1"/>
                </a:solidFill>
                <a:cs typeface="Arial" panose="020B0604020202020204" pitchFamily="34" charset="0"/>
                <a:hlinkClick r:id="rId2"/>
              </a:rPr>
              <a:t>http</a:t>
            </a:r>
            <a:r>
              <a:rPr lang="de-DE" sz="1600" dirty="0">
                <a:solidFill>
                  <a:schemeClr val="bg1"/>
                </a:solidFill>
                <a:cs typeface="Arial" panose="020B0604020202020204" pitchFamily="34" charset="0"/>
                <a:hlinkClick r:id="rId2"/>
              </a:rPr>
              <a:t>://nietsch.de/arthrose-selbstheilung-p-1905.html</a:t>
            </a:r>
            <a:r>
              <a:rPr lang="de-DE" sz="1600" dirty="0">
                <a:solidFill>
                  <a:schemeClr val="bg1"/>
                </a:solidFill>
                <a:cs typeface="Arial" panose="020B0604020202020204" pitchFamily="34" charset="0"/>
              </a:rPr>
              <a:t> </a:t>
            </a:r>
          </a:p>
          <a:p>
            <a:pPr marL="0" indent="0">
              <a:lnSpc>
                <a:spcPct val="100000"/>
              </a:lnSpc>
              <a:spcBef>
                <a:spcPts val="0"/>
              </a:spcBef>
              <a:spcAft>
                <a:spcPts val="1200"/>
              </a:spcAft>
              <a:buNone/>
              <a:tabLst>
                <a:tab pos="447675" algn="l"/>
              </a:tabLst>
            </a:pPr>
            <a:r>
              <a:rPr lang="de-DE" sz="1600" dirty="0">
                <a:solidFill>
                  <a:schemeClr val="bg1"/>
                </a:solidFill>
                <a:cs typeface="Arial" panose="020B0604020202020204" pitchFamily="34" charset="0"/>
                <a:hlinkClick r:id="rId3"/>
              </a:rPr>
              <a:t>https://</a:t>
            </a:r>
            <a:r>
              <a:rPr lang="de-DE" sz="1600" dirty="0" smtClean="0">
                <a:solidFill>
                  <a:schemeClr val="bg1"/>
                </a:solidFill>
                <a:cs typeface="Arial" panose="020B0604020202020204" pitchFamily="34" charset="0"/>
                <a:hlinkClick r:id="rId3"/>
              </a:rPr>
              <a:t>www.youtube.com/watch?v=z8gA-oairRU</a:t>
            </a:r>
            <a:endParaRPr lang="de-DE" sz="1600" dirty="0" smtClean="0">
              <a:solidFill>
                <a:schemeClr val="bg1"/>
              </a:solidFill>
              <a:cs typeface="Arial" panose="020B0604020202020204" pitchFamily="34" charset="0"/>
            </a:endParaRPr>
          </a:p>
          <a:p>
            <a:pPr marL="0" indent="0">
              <a:lnSpc>
                <a:spcPct val="100000"/>
              </a:lnSpc>
              <a:spcBef>
                <a:spcPts val="0"/>
              </a:spcBef>
              <a:spcAft>
                <a:spcPts val="1200"/>
              </a:spcAft>
              <a:buNone/>
              <a:tabLst>
                <a:tab pos="447675" algn="l"/>
              </a:tabLst>
            </a:pPr>
            <a:r>
              <a:rPr lang="de-DE" sz="1600" dirty="0">
                <a:solidFill>
                  <a:schemeClr val="bg1"/>
                </a:solidFill>
                <a:cs typeface="Arial" panose="020B0604020202020204" pitchFamily="34" charset="0"/>
                <a:hlinkClick r:id="rId4"/>
              </a:rPr>
              <a:t>http://www.orthoknowledge.eu/msm-ein-gutes-schmerzmittel</a:t>
            </a:r>
            <a:r>
              <a:rPr lang="de-DE" sz="1600" dirty="0" smtClean="0">
                <a:solidFill>
                  <a:schemeClr val="bg1"/>
                </a:solidFill>
                <a:cs typeface="Arial" panose="020B0604020202020204" pitchFamily="34" charset="0"/>
                <a:hlinkClick r:id="rId4"/>
              </a:rPr>
              <a:t>/</a:t>
            </a:r>
            <a:endParaRPr lang="de-DE" sz="1600" dirty="0" smtClean="0">
              <a:solidFill>
                <a:schemeClr val="bg1"/>
              </a:solidFill>
              <a:cs typeface="Arial" panose="020B0604020202020204" pitchFamily="34" charset="0"/>
            </a:endParaRPr>
          </a:p>
          <a:p>
            <a:pPr marL="0" indent="0">
              <a:lnSpc>
                <a:spcPct val="100000"/>
              </a:lnSpc>
              <a:spcBef>
                <a:spcPts val="0"/>
              </a:spcBef>
              <a:spcAft>
                <a:spcPts val="1200"/>
              </a:spcAft>
              <a:buNone/>
              <a:tabLst>
                <a:tab pos="447675" algn="l"/>
              </a:tabLst>
            </a:pPr>
            <a:r>
              <a:rPr lang="de-DE" sz="1600" dirty="0">
                <a:solidFill>
                  <a:schemeClr val="bg1"/>
                </a:solidFill>
                <a:cs typeface="Arial" panose="020B0604020202020204" pitchFamily="34" charset="0"/>
                <a:hlinkClick r:id="rId5"/>
              </a:rPr>
              <a:t>http://news.doccheck.com/de/1390/mikronahrstoffe-immer-auf-die-kleinen</a:t>
            </a:r>
            <a:r>
              <a:rPr lang="de-DE" sz="1600" dirty="0" smtClean="0">
                <a:solidFill>
                  <a:schemeClr val="bg1"/>
                </a:solidFill>
                <a:cs typeface="Arial" panose="020B0604020202020204" pitchFamily="34" charset="0"/>
                <a:hlinkClick r:id="rId5"/>
              </a:rPr>
              <a:t>/</a:t>
            </a:r>
            <a:endParaRPr lang="de-DE" sz="1600" dirty="0" smtClean="0">
              <a:solidFill>
                <a:schemeClr val="bg1"/>
              </a:solidFill>
              <a:cs typeface="Arial" panose="020B0604020202020204" pitchFamily="34" charset="0"/>
            </a:endParaRPr>
          </a:p>
          <a:p>
            <a:pPr marL="0" indent="0">
              <a:lnSpc>
                <a:spcPct val="100000"/>
              </a:lnSpc>
              <a:spcBef>
                <a:spcPts val="0"/>
              </a:spcBef>
              <a:spcAft>
                <a:spcPts val="1200"/>
              </a:spcAft>
              <a:buNone/>
              <a:tabLst>
                <a:tab pos="447675" algn="l"/>
              </a:tabLst>
            </a:pPr>
            <a:r>
              <a:rPr lang="de-DE" sz="1600" dirty="0">
                <a:solidFill>
                  <a:schemeClr val="bg1"/>
                </a:solidFill>
                <a:cs typeface="Arial" panose="020B0604020202020204" pitchFamily="34" charset="0"/>
                <a:hlinkClick r:id="rId6"/>
              </a:rPr>
              <a:t>https://</a:t>
            </a:r>
            <a:r>
              <a:rPr lang="de-DE" sz="1600" dirty="0" smtClean="0">
                <a:solidFill>
                  <a:schemeClr val="bg1"/>
                </a:solidFill>
                <a:cs typeface="Arial" panose="020B0604020202020204" pitchFamily="34" charset="0"/>
                <a:hlinkClick r:id="rId6"/>
              </a:rPr>
              <a:t>www.amazon.de/Arzneimittel-als-Mikron%C3%A4hrstoff-R%C3%A4uber-Apotheker-sollten/dp/3804732674</a:t>
            </a:r>
            <a:endParaRPr lang="de-DE" sz="1600" dirty="0" smtClean="0">
              <a:solidFill>
                <a:schemeClr val="bg1"/>
              </a:solidFill>
              <a:cs typeface="Arial" panose="020B0604020202020204" pitchFamily="34" charset="0"/>
            </a:endParaRPr>
          </a:p>
          <a:p>
            <a:pPr marL="0" indent="0">
              <a:lnSpc>
                <a:spcPct val="100000"/>
              </a:lnSpc>
              <a:spcBef>
                <a:spcPts val="0"/>
              </a:spcBef>
              <a:spcAft>
                <a:spcPts val="1200"/>
              </a:spcAft>
              <a:buNone/>
              <a:tabLst>
                <a:tab pos="447675" algn="l"/>
              </a:tabLst>
            </a:pPr>
            <a:r>
              <a:rPr lang="de-DE" sz="1600" dirty="0">
                <a:solidFill>
                  <a:schemeClr val="bg1"/>
                </a:solidFill>
                <a:cs typeface="Arial" panose="020B0604020202020204" pitchFamily="34" charset="0"/>
                <a:hlinkClick r:id="rId7"/>
              </a:rPr>
              <a:t>https://www.netdoktor.de/news/arthrose-fastfood-schaedigt-die-gelenke</a:t>
            </a:r>
            <a:r>
              <a:rPr lang="de-DE" sz="1600" dirty="0" smtClean="0">
                <a:solidFill>
                  <a:schemeClr val="bg1"/>
                </a:solidFill>
                <a:cs typeface="Arial" panose="020B0604020202020204" pitchFamily="34" charset="0"/>
                <a:hlinkClick r:id="rId7"/>
              </a:rPr>
              <a:t>/</a:t>
            </a:r>
            <a:r>
              <a:rPr lang="de-DE" sz="1600" dirty="0" smtClean="0">
                <a:solidFill>
                  <a:schemeClr val="bg1"/>
                </a:solidFill>
                <a:cs typeface="Arial" panose="020B0604020202020204" pitchFamily="34" charset="0"/>
              </a:rPr>
              <a:t> </a:t>
            </a:r>
          </a:p>
        </p:txBody>
      </p:sp>
    </p:spTree>
    <p:extLst>
      <p:ext uri="{BB962C8B-B14F-4D97-AF65-F5344CB8AC3E}">
        <p14:creationId xmlns:p14="http://schemas.microsoft.com/office/powerpoint/2010/main" val="389360201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24000" y="972017"/>
            <a:ext cx="5391219" cy="584775"/>
          </a:xfrm>
          <a:prstGeom prst="rect">
            <a:avLst/>
          </a:prstGeom>
          <a:noFill/>
        </p:spPr>
        <p:txBody>
          <a:bodyPr wrap="none" rtlCol="0">
            <a:spAutoFit/>
          </a:bodyPr>
          <a:lstStyle/>
          <a:p>
            <a:r>
              <a:rPr lang="de-DE" altLang="pt-PT" sz="3200" b="1" dirty="0" smtClean="0">
                <a:effectLst>
                  <a:outerShdw blurRad="38100" dist="38100" dir="2700000" algn="tl">
                    <a:srgbClr val="FFFFFF"/>
                  </a:outerShdw>
                </a:effectLst>
              </a:rPr>
              <a:t>Arthrose – Literaturquellen</a:t>
            </a:r>
            <a:endParaRPr lang="de-DE" altLang="pt-PT" sz="2800" b="1" dirty="0" smtClean="0">
              <a:effectLst>
                <a:outerShdw blurRad="38100" dist="38100" dir="2700000" algn="tl">
                  <a:srgbClr val="FFFFFF"/>
                </a:outerShdw>
              </a:effectLst>
            </a:endParaRPr>
          </a:p>
        </p:txBody>
      </p:sp>
      <p:sp>
        <p:nvSpPr>
          <p:cNvPr id="2" name="Foliennummernplatzhalter 1"/>
          <p:cNvSpPr>
            <a:spLocks noGrp="1"/>
          </p:cNvSpPr>
          <p:nvPr>
            <p:ph type="sldNum" sz="quarter" idx="12"/>
          </p:nvPr>
        </p:nvSpPr>
        <p:spPr/>
        <p:txBody>
          <a:bodyPr/>
          <a:lstStyle/>
          <a:p>
            <a:fld id="{EFED3CB9-049B-4F4F-82D1-8A95299C975C}" type="slidenum">
              <a:rPr lang="en-US" smtClean="0"/>
              <a:pPr/>
              <a:t>79</a:t>
            </a:fld>
            <a:endParaRPr lang="en-US" dirty="0"/>
          </a:p>
        </p:txBody>
      </p:sp>
      <p:sp>
        <p:nvSpPr>
          <p:cNvPr id="18" name="Rectangle 3"/>
          <p:cNvSpPr txBox="1">
            <a:spLocks noChangeArrowheads="1"/>
          </p:cNvSpPr>
          <p:nvPr/>
        </p:nvSpPr>
        <p:spPr>
          <a:xfrm>
            <a:off x="360000" y="2268000"/>
            <a:ext cx="8388464" cy="44733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just">
              <a:buNone/>
              <a:tabLst>
                <a:tab pos="447675" algn="l"/>
              </a:tabLst>
            </a:pPr>
            <a:r>
              <a:rPr lang="de-DE" altLang="pt-PT" sz="1600" dirty="0" smtClean="0">
                <a:solidFill>
                  <a:schemeClr val="bg1"/>
                </a:solidFill>
                <a:cs typeface="Arial" panose="020B0604020202020204" pitchFamily="34" charset="0"/>
                <a:hlinkClick r:id="rId2"/>
              </a:rPr>
              <a:t>https</a:t>
            </a:r>
            <a:r>
              <a:rPr lang="de-DE" altLang="pt-PT" sz="1600" dirty="0">
                <a:solidFill>
                  <a:schemeClr val="bg1"/>
                </a:solidFill>
                <a:cs typeface="Arial" panose="020B0604020202020204" pitchFamily="34" charset="0"/>
                <a:hlinkClick r:id="rId2"/>
              </a:rPr>
              <a:t>://www.aerzteblatt.de/archiv/183365/Arthrose-Was-gibt-es-Neues</a:t>
            </a:r>
            <a:r>
              <a:rPr lang="de-DE" altLang="pt-PT" sz="1600" dirty="0">
                <a:solidFill>
                  <a:schemeClr val="bg1"/>
                </a:solidFill>
                <a:cs typeface="Arial" panose="020B0604020202020204" pitchFamily="34" charset="0"/>
              </a:rPr>
              <a:t>: </a:t>
            </a:r>
          </a:p>
          <a:p>
            <a:pPr marL="0" indent="0" algn="just">
              <a:buNone/>
              <a:tabLst>
                <a:tab pos="447675" algn="l"/>
              </a:tabLst>
            </a:pPr>
            <a:r>
              <a:rPr lang="de-DE" sz="1600" dirty="0">
                <a:solidFill>
                  <a:schemeClr val="bg1"/>
                </a:solidFill>
              </a:rPr>
              <a:t>Longitudinale Querschnittstudien anhand von kanadischen Gesundheitsdaten konnten zeigen, dass auch ein enger Zusammenhang zwischen kardiovaskulären Erkrankungen (Herzinfarkt, Herzinsuffizienz, Angina </a:t>
            </a:r>
            <a:r>
              <a:rPr lang="de-DE" sz="1600" dirty="0" err="1" smtClean="0">
                <a:solidFill>
                  <a:schemeClr val="bg1"/>
                </a:solidFill>
              </a:rPr>
              <a:t>pectoris</a:t>
            </a:r>
            <a:r>
              <a:rPr lang="de-DE" sz="1600" dirty="0">
                <a:solidFill>
                  <a:schemeClr val="bg1"/>
                </a:solidFill>
              </a:rPr>
              <a:t>, </a:t>
            </a:r>
            <a:r>
              <a:rPr lang="de-DE" sz="1600" dirty="0" smtClean="0">
                <a:solidFill>
                  <a:schemeClr val="bg1"/>
                </a:solidFill>
              </a:rPr>
              <a:t>Aneurysma</a:t>
            </a:r>
            <a:r>
              <a:rPr lang="de-DE" sz="1600" dirty="0">
                <a:solidFill>
                  <a:schemeClr val="bg1"/>
                </a:solidFill>
              </a:rPr>
              <a:t>) und Arthrose besteht. Die genauen Mechanismen sind unklar,… </a:t>
            </a:r>
          </a:p>
          <a:p>
            <a:pPr marL="0" indent="0" algn="just">
              <a:buNone/>
              <a:tabLst>
                <a:tab pos="447675" algn="l"/>
              </a:tabLst>
            </a:pPr>
            <a:r>
              <a:rPr lang="de-DE" altLang="pt-PT" sz="1600" dirty="0">
                <a:solidFill>
                  <a:srgbClr val="FF0000"/>
                </a:solidFill>
                <a:cs typeface="Arial" panose="020B0604020202020204" pitchFamily="34" charset="0"/>
              </a:rPr>
              <a:t>Komisch, ausreichend Kollagenfasern halten nicht nur den Knorpel druckstabil, sondern die Hochdruckbereiche der Arterien elastisch, so dass es nicht zu Mikrorissen in den Innenwänden der  Gefäße (Arterien/Hochdruckblutgefäße) kommt. </a:t>
            </a:r>
          </a:p>
          <a:p>
            <a:pPr marL="0" indent="0" algn="just">
              <a:buNone/>
              <a:tabLst>
                <a:tab pos="447675" algn="l"/>
              </a:tabLst>
            </a:pPr>
            <a:r>
              <a:rPr lang="de-DE" altLang="pt-PT" sz="1600" dirty="0">
                <a:solidFill>
                  <a:srgbClr val="FF0000"/>
                </a:solidFill>
                <a:cs typeface="Arial" panose="020B0604020202020204" pitchFamily="34" charset="0"/>
              </a:rPr>
              <a:t>Warum wird hier nicht eindeutig die Frage geklärt, wie es zu einem Kollagenfasermangel im Körper kommen kann?</a:t>
            </a:r>
          </a:p>
          <a:p>
            <a:pPr marL="0" indent="0" algn="just">
              <a:buNone/>
              <a:tabLst>
                <a:tab pos="447675" algn="l"/>
              </a:tabLst>
            </a:pPr>
            <a:r>
              <a:rPr lang="de-DE" sz="1600" dirty="0">
                <a:solidFill>
                  <a:schemeClr val="bg1"/>
                </a:solidFill>
                <a:cs typeface="Arial" panose="020B0604020202020204" pitchFamily="34" charset="0"/>
                <a:hlinkClick r:id="rId3"/>
              </a:rPr>
              <a:t>http://www.dr-nolte.info/ernaehrung/article/krankheiten-durch-ernaehrungsfehler.html</a:t>
            </a:r>
            <a:r>
              <a:rPr lang="de-DE" sz="1600" dirty="0">
                <a:solidFill>
                  <a:schemeClr val="bg1"/>
                </a:solidFill>
                <a:cs typeface="Arial" panose="020B0604020202020204" pitchFamily="34" charset="0"/>
              </a:rPr>
              <a:t> </a:t>
            </a:r>
          </a:p>
          <a:p>
            <a:pPr marL="0" indent="0" algn="just">
              <a:buNone/>
              <a:tabLst>
                <a:tab pos="447675" algn="l"/>
              </a:tabLst>
            </a:pPr>
            <a:r>
              <a:rPr lang="de-DE" sz="1600" dirty="0">
                <a:solidFill>
                  <a:schemeClr val="bg1"/>
                </a:solidFill>
                <a:cs typeface="Arial" panose="020B0604020202020204" pitchFamily="34" charset="0"/>
                <a:hlinkClick r:id="rId4"/>
              </a:rPr>
              <a:t>https://www.ncbi.nlm.nih.gov/pubmed/20707943</a:t>
            </a:r>
            <a:r>
              <a:rPr lang="de-DE" sz="1600" dirty="0">
                <a:solidFill>
                  <a:schemeClr val="bg1"/>
                </a:solidFill>
                <a:cs typeface="Arial" panose="020B0604020202020204" pitchFamily="34" charset="0"/>
              </a:rPr>
              <a:t> </a:t>
            </a:r>
            <a:endParaRPr lang="de-DE" sz="1600" dirty="0" smtClean="0">
              <a:solidFill>
                <a:schemeClr val="bg1"/>
              </a:solidFill>
              <a:cs typeface="Arial" panose="020B0604020202020204" pitchFamily="34" charset="0"/>
            </a:endParaRPr>
          </a:p>
          <a:p>
            <a:pPr marL="0" indent="0">
              <a:buNone/>
              <a:tabLst>
                <a:tab pos="447675" algn="l"/>
              </a:tabLst>
            </a:pPr>
            <a:r>
              <a:rPr lang="de-DE" sz="1600" dirty="0">
                <a:solidFill>
                  <a:schemeClr val="bg1"/>
                </a:solidFill>
                <a:cs typeface="Arial" panose="020B0604020202020204" pitchFamily="34" charset="0"/>
                <a:hlinkClick r:id="rId5"/>
              </a:rPr>
              <a:t>http://gelenkexperten.com/arthrosemittel/vitamin-c/</a:t>
            </a:r>
            <a:r>
              <a:rPr lang="de-DE" sz="1600" dirty="0">
                <a:solidFill>
                  <a:schemeClr val="bg1"/>
                </a:solidFill>
                <a:cs typeface="Arial" panose="020B0604020202020204" pitchFamily="34" charset="0"/>
              </a:rPr>
              <a:t> </a:t>
            </a:r>
            <a:endParaRPr lang="de-DE" sz="1600" dirty="0" smtClean="0">
              <a:solidFill>
                <a:schemeClr val="bg1"/>
              </a:solidFill>
              <a:cs typeface="Arial" panose="020B0604020202020204" pitchFamily="34" charset="0"/>
            </a:endParaRPr>
          </a:p>
          <a:p>
            <a:pPr marL="0" indent="0">
              <a:buNone/>
              <a:tabLst>
                <a:tab pos="447675" algn="l"/>
              </a:tabLst>
            </a:pPr>
            <a:r>
              <a:rPr lang="de-DE" sz="1600" dirty="0">
                <a:solidFill>
                  <a:schemeClr val="bg1"/>
                </a:solidFill>
                <a:cs typeface="Arial" panose="020B0604020202020204" pitchFamily="34" charset="0"/>
                <a:hlinkClick r:id="rId6"/>
              </a:rPr>
              <a:t>http://</a:t>
            </a:r>
            <a:r>
              <a:rPr lang="de-DE" sz="1600" dirty="0" smtClean="0">
                <a:solidFill>
                  <a:schemeClr val="bg1"/>
                </a:solidFill>
                <a:cs typeface="Arial" panose="020B0604020202020204" pitchFamily="34" charset="0"/>
                <a:hlinkClick r:id="rId6"/>
              </a:rPr>
              <a:t>dr-kasprzak.de/download/gelenkverschleiss-aus-sportmed-sicht-2013-07.pdf</a:t>
            </a:r>
            <a:r>
              <a:rPr lang="de-DE" sz="1600" dirty="0" smtClean="0">
                <a:solidFill>
                  <a:schemeClr val="bg1"/>
                </a:solidFill>
                <a:cs typeface="Arial" panose="020B0604020202020204" pitchFamily="34" charset="0"/>
              </a:rPr>
              <a:t>  </a:t>
            </a:r>
            <a:endParaRPr lang="de-DE" altLang="pt-PT" sz="1600" dirty="0">
              <a:solidFill>
                <a:schemeClr val="bg1"/>
              </a:solidFill>
              <a:cs typeface="Arial" panose="020B0604020202020204" pitchFamily="34" charset="0"/>
            </a:endParaRPr>
          </a:p>
        </p:txBody>
      </p:sp>
    </p:spTree>
    <p:extLst>
      <p:ext uri="{BB962C8B-B14F-4D97-AF65-F5344CB8AC3E}">
        <p14:creationId xmlns:p14="http://schemas.microsoft.com/office/powerpoint/2010/main" val="2185859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3999" y="2276872"/>
            <a:ext cx="8388464" cy="4185336"/>
          </a:xfrm>
        </p:spPr>
        <p:txBody>
          <a:bodyPr>
            <a:normAutofit/>
          </a:bodyPr>
          <a:lstStyle/>
          <a:p>
            <a:pPr marL="0" indent="0" algn="just">
              <a:buNone/>
              <a:tabLst>
                <a:tab pos="447675" algn="l"/>
              </a:tabLst>
            </a:pPr>
            <a:r>
              <a:rPr lang="de-DE" sz="2800" dirty="0" smtClean="0">
                <a:solidFill>
                  <a:schemeClr val="bg1"/>
                </a:solidFill>
                <a:latin typeface="Arial" panose="020B0604020202020204" pitchFamily="34" charset="0"/>
                <a:cs typeface="Arial" panose="020B0604020202020204" pitchFamily="34" charset="0"/>
              </a:rPr>
              <a:t>Bei </a:t>
            </a:r>
            <a:r>
              <a:rPr lang="de-DE" sz="2800" dirty="0">
                <a:solidFill>
                  <a:schemeClr val="bg1"/>
                </a:solidFill>
                <a:latin typeface="Arial" panose="020B0604020202020204" pitchFamily="34" charset="0"/>
                <a:cs typeface="Arial" panose="020B0604020202020204" pitchFamily="34" charset="0"/>
              </a:rPr>
              <a:t>der </a:t>
            </a:r>
            <a:r>
              <a:rPr lang="de-DE" sz="2800" dirty="0" smtClean="0">
                <a:solidFill>
                  <a:schemeClr val="bg1"/>
                </a:solidFill>
                <a:latin typeface="Arial" panose="020B0604020202020204" pitchFamily="34" charset="0"/>
                <a:cs typeface="Arial" panose="020B0604020202020204" pitchFamily="34" charset="0"/>
              </a:rPr>
              <a:t>rheumatoiden Arthritis (Rheuma) </a:t>
            </a:r>
            <a:r>
              <a:rPr lang="de-DE" sz="2800" dirty="0">
                <a:solidFill>
                  <a:schemeClr val="bg1"/>
                </a:solidFill>
                <a:latin typeface="Arial" panose="020B0604020202020204" pitchFamily="34" charset="0"/>
                <a:cs typeface="Arial" panose="020B0604020202020204" pitchFamily="34" charset="0"/>
              </a:rPr>
              <a:t>handelt es sich um eine </a:t>
            </a:r>
            <a:r>
              <a:rPr lang="de-DE" sz="2800" dirty="0" smtClean="0">
                <a:solidFill>
                  <a:schemeClr val="bg1"/>
                </a:solidFill>
                <a:latin typeface="Arial" panose="020B0604020202020204" pitchFamily="34" charset="0"/>
                <a:cs typeface="Arial" panose="020B0604020202020204" pitchFamily="34" charset="0"/>
              </a:rPr>
              <a:t>degenerative Autoimmunerkrankung der Gelenke. Das durch Gifte und falsche Nahrungsmittel fehlgeleitete Immunsystem greift den körpereigenen Gelenkknorpel an.</a:t>
            </a:r>
          </a:p>
          <a:p>
            <a:pPr marL="0" indent="0" algn="just">
              <a:buNone/>
              <a:tabLst>
                <a:tab pos="447675" algn="l"/>
              </a:tabLst>
            </a:pPr>
            <a:r>
              <a:rPr lang="de-DE" altLang="pt-PT" sz="2800" dirty="0" smtClean="0">
                <a:solidFill>
                  <a:schemeClr val="bg1"/>
                </a:solidFill>
                <a:latin typeface="Arial" panose="020B0604020202020204" pitchFamily="34" charset="0"/>
                <a:cs typeface="Arial" panose="020B0604020202020204" pitchFamily="34" charset="0"/>
              </a:rPr>
              <a:t>Rheuma gehört zu den über 400 Erkrankungen des </a:t>
            </a:r>
            <a:r>
              <a:rPr lang="de-DE" altLang="pt-PT" sz="2800" dirty="0" smtClean="0">
                <a:solidFill>
                  <a:schemeClr val="bg1"/>
                </a:solidFill>
                <a:latin typeface="Arial" panose="020B0604020202020204" pitchFamily="34" charset="0"/>
                <a:cs typeface="Arial" panose="020B0604020202020204" pitchFamily="34" charset="0"/>
                <a:hlinkClick r:id="rId3"/>
              </a:rPr>
              <a:t>rheumatischen Formenkreises</a:t>
            </a:r>
            <a:endParaRPr lang="de-DE" altLang="pt-PT" sz="2800" dirty="0">
              <a:solidFill>
                <a:schemeClr val="bg1"/>
              </a:solidFill>
              <a:latin typeface="Arial" panose="020B0604020202020204" pitchFamily="34" charset="0"/>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hlinkClick r:id="rId4"/>
              </a:rPr>
              <a:t>Arthrose, Arthritis, Rheuma, Gicht </a:t>
            </a:r>
            <a:r>
              <a:rPr lang="de-DE" altLang="pt-PT" sz="1200" b="1" dirty="0" smtClean="0">
                <a:effectLst>
                  <a:outerShdw blurRad="38100" dist="38100" dir="2700000" algn="tl">
                    <a:srgbClr val="FFFFFF"/>
                  </a:outerShdw>
                </a:effectLst>
              </a:rPr>
              <a:t>(Quellen: </a:t>
            </a:r>
            <a:r>
              <a:rPr lang="de-DE" altLang="pt-PT" sz="1200" b="1" dirty="0">
                <a:effectLst>
                  <a:outerShdw blurRad="38100" dist="38100" dir="2700000" algn="tl">
                    <a:srgbClr val="FFFFFF"/>
                  </a:outerShdw>
                </a:effectLst>
                <a:hlinkClick r:id="rId5"/>
              </a:rPr>
              <a:t>http://flexikon.doccheck.com/de/Rheuma</a:t>
            </a:r>
            <a:r>
              <a:rPr lang="de-DE" altLang="pt-PT" sz="1200" b="1" dirty="0">
                <a:effectLst>
                  <a:outerShdw blurRad="38100" dist="38100" dir="2700000" algn="tl">
                    <a:srgbClr val="FFFFFF"/>
                  </a:outerShdw>
                </a:effectLst>
              </a:rPr>
              <a:t>, </a:t>
            </a:r>
            <a:r>
              <a:rPr lang="de-DE" altLang="pt-PT" sz="1200" b="1" dirty="0">
                <a:effectLst>
                  <a:outerShdw blurRad="38100" dist="38100" dir="2700000" algn="tl">
                    <a:srgbClr val="FFFFFF"/>
                  </a:outerShdw>
                </a:effectLst>
                <a:hlinkClick r:id="rId6"/>
              </a:rPr>
              <a:t>https://de.wikipedia.org/wiki/Rheuma</a:t>
            </a:r>
            <a:r>
              <a:rPr lang="de-DE" altLang="pt-PT" sz="1200" b="1" dirty="0">
                <a:effectLst>
                  <a:outerShdw blurRad="38100" dist="38100" dir="2700000" algn="tl">
                    <a:srgbClr val="FFFFFF"/>
                  </a:outerShdw>
                </a:effectLst>
              </a:rPr>
              <a:t>)</a:t>
            </a:r>
            <a:endParaRPr lang="de-DE" sz="12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8</a:t>
            </a:fld>
            <a:endParaRPr lang="en-US" dirty="0"/>
          </a:p>
        </p:txBody>
      </p:sp>
    </p:spTree>
    <p:extLst>
      <p:ext uri="{BB962C8B-B14F-4D97-AF65-F5344CB8AC3E}">
        <p14:creationId xmlns:p14="http://schemas.microsoft.com/office/powerpoint/2010/main" val="236722173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24000" y="972017"/>
            <a:ext cx="5391219" cy="584775"/>
          </a:xfrm>
          <a:prstGeom prst="rect">
            <a:avLst/>
          </a:prstGeom>
          <a:noFill/>
        </p:spPr>
        <p:txBody>
          <a:bodyPr wrap="none" rtlCol="0">
            <a:spAutoFit/>
          </a:bodyPr>
          <a:lstStyle/>
          <a:p>
            <a:r>
              <a:rPr lang="de-DE" altLang="pt-PT" sz="3200" b="1" dirty="0" smtClean="0">
                <a:effectLst>
                  <a:outerShdw blurRad="38100" dist="38100" dir="2700000" algn="tl">
                    <a:srgbClr val="FFFFFF"/>
                  </a:outerShdw>
                </a:effectLst>
              </a:rPr>
              <a:t>Arthrose – Literaturquellen</a:t>
            </a:r>
            <a:endParaRPr lang="de-DE" altLang="pt-PT" sz="2800" b="1" dirty="0" smtClean="0">
              <a:effectLst>
                <a:outerShdw blurRad="38100" dist="38100" dir="2700000" algn="tl">
                  <a:srgbClr val="FFFFFF"/>
                </a:outerShdw>
              </a:effectLst>
            </a:endParaRPr>
          </a:p>
        </p:txBody>
      </p:sp>
      <p:sp>
        <p:nvSpPr>
          <p:cNvPr id="2" name="Foliennummernplatzhalter 1"/>
          <p:cNvSpPr>
            <a:spLocks noGrp="1"/>
          </p:cNvSpPr>
          <p:nvPr>
            <p:ph type="sldNum" sz="quarter" idx="12"/>
          </p:nvPr>
        </p:nvSpPr>
        <p:spPr/>
        <p:txBody>
          <a:bodyPr/>
          <a:lstStyle/>
          <a:p>
            <a:fld id="{EFED3CB9-049B-4F4F-82D1-8A95299C975C}" type="slidenum">
              <a:rPr lang="en-US" smtClean="0"/>
              <a:pPr/>
              <a:t>80</a:t>
            </a:fld>
            <a:endParaRPr lang="en-US" dirty="0"/>
          </a:p>
        </p:txBody>
      </p:sp>
      <p:sp>
        <p:nvSpPr>
          <p:cNvPr id="18" name="Rectangle 3"/>
          <p:cNvSpPr txBox="1">
            <a:spLocks noChangeArrowheads="1"/>
          </p:cNvSpPr>
          <p:nvPr/>
        </p:nvSpPr>
        <p:spPr>
          <a:xfrm>
            <a:off x="360000" y="2268000"/>
            <a:ext cx="8388464" cy="44733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spcBef>
                <a:spcPts val="0"/>
              </a:spcBef>
              <a:spcAft>
                <a:spcPts val="1800"/>
              </a:spcAft>
              <a:buNone/>
              <a:tabLst>
                <a:tab pos="447675" algn="l"/>
              </a:tabLst>
            </a:pPr>
            <a:r>
              <a:rPr lang="de-DE" sz="1600" dirty="0">
                <a:solidFill>
                  <a:schemeClr val="bg1"/>
                </a:solidFill>
                <a:cs typeface="Arial" panose="020B0604020202020204" pitchFamily="34" charset="0"/>
              </a:rPr>
              <a:t>Nahrungsmittel bei Arthrose</a:t>
            </a:r>
          </a:p>
          <a:p>
            <a:pPr marL="0" indent="0">
              <a:spcBef>
                <a:spcPts val="0"/>
              </a:spcBef>
              <a:spcAft>
                <a:spcPts val="1200"/>
              </a:spcAft>
              <a:buNone/>
              <a:tabLst>
                <a:tab pos="447675" algn="l"/>
              </a:tabLst>
            </a:pPr>
            <a:r>
              <a:rPr lang="de-DE" sz="1600" dirty="0" smtClean="0">
                <a:solidFill>
                  <a:schemeClr val="bg1"/>
                </a:solidFill>
                <a:cs typeface="Arial" panose="020B0604020202020204" pitchFamily="34" charset="0"/>
                <a:hlinkClick r:id="rId2"/>
              </a:rPr>
              <a:t>http</a:t>
            </a:r>
            <a:r>
              <a:rPr lang="de-DE" sz="1600" dirty="0">
                <a:solidFill>
                  <a:schemeClr val="bg1"/>
                </a:solidFill>
                <a:cs typeface="Arial" panose="020B0604020202020204" pitchFamily="34" charset="0"/>
                <a:hlinkClick r:id="rId2"/>
              </a:rPr>
              <a:t>://</a:t>
            </a:r>
            <a:r>
              <a:rPr lang="de-DE" sz="1600" dirty="0" smtClean="0">
                <a:solidFill>
                  <a:schemeClr val="bg1"/>
                </a:solidFill>
                <a:cs typeface="Arial" panose="020B0604020202020204" pitchFamily="34" charset="0"/>
                <a:hlinkClick r:id="rId2"/>
              </a:rPr>
              <a:t>www.ndr.de/fernsehen/sendungen/die-ernaehrungsdocs/Iss-Dich-gesund,sendung468670.html</a:t>
            </a:r>
            <a:endParaRPr lang="de-DE" sz="1600" dirty="0" smtClean="0">
              <a:solidFill>
                <a:schemeClr val="bg1"/>
              </a:solidFill>
              <a:cs typeface="Arial" panose="020B0604020202020204" pitchFamily="34" charset="0"/>
            </a:endParaRPr>
          </a:p>
          <a:p>
            <a:pPr marL="0" indent="0">
              <a:spcBef>
                <a:spcPts val="0"/>
              </a:spcBef>
              <a:spcAft>
                <a:spcPts val="1200"/>
              </a:spcAft>
              <a:buNone/>
              <a:tabLst>
                <a:tab pos="447675" algn="l"/>
              </a:tabLst>
            </a:pPr>
            <a:r>
              <a:rPr lang="de-DE" sz="1600" dirty="0" smtClean="0">
                <a:solidFill>
                  <a:schemeClr val="bg1"/>
                </a:solidFill>
                <a:cs typeface="Arial" panose="020B0604020202020204" pitchFamily="34" charset="0"/>
                <a:hlinkClick r:id="rId3"/>
              </a:rPr>
              <a:t>https</a:t>
            </a:r>
            <a:r>
              <a:rPr lang="de-DE" sz="1600" dirty="0">
                <a:solidFill>
                  <a:schemeClr val="bg1"/>
                </a:solidFill>
                <a:cs typeface="Arial" panose="020B0604020202020204" pitchFamily="34" charset="0"/>
                <a:hlinkClick r:id="rId3"/>
              </a:rPr>
              <a:t>://</a:t>
            </a:r>
            <a:r>
              <a:rPr lang="de-DE" sz="1600" dirty="0" smtClean="0">
                <a:solidFill>
                  <a:schemeClr val="bg1"/>
                </a:solidFill>
                <a:cs typeface="Arial" panose="020B0604020202020204" pitchFamily="34" charset="0"/>
                <a:hlinkClick r:id="rId3"/>
              </a:rPr>
              <a:t>gelenk-doktor.de/fragen-an-den-orthopaeden/arthrose-durch-ernaehrung-heilen</a:t>
            </a:r>
          </a:p>
          <a:p>
            <a:pPr marL="0" indent="0">
              <a:spcBef>
                <a:spcPts val="0"/>
              </a:spcBef>
              <a:spcAft>
                <a:spcPts val="1200"/>
              </a:spcAft>
              <a:buNone/>
              <a:tabLst>
                <a:tab pos="447675" algn="l"/>
              </a:tabLst>
            </a:pPr>
            <a:r>
              <a:rPr lang="de-DE" sz="1600" dirty="0">
                <a:solidFill>
                  <a:schemeClr val="bg1"/>
                </a:solidFill>
                <a:cs typeface="Arial" panose="020B0604020202020204" pitchFamily="34" charset="0"/>
                <a:hlinkClick r:id="rId3"/>
              </a:rPr>
              <a:t>https://gelenk-doktor.de/fragen-an-den-orthopaeden/welche-pflanzen-helfen-gegen-arthrose</a:t>
            </a:r>
          </a:p>
          <a:p>
            <a:pPr marL="0" indent="0">
              <a:spcBef>
                <a:spcPts val="0"/>
              </a:spcBef>
              <a:spcAft>
                <a:spcPts val="1200"/>
              </a:spcAft>
              <a:buNone/>
              <a:tabLst>
                <a:tab pos="447675" algn="l"/>
              </a:tabLst>
            </a:pPr>
            <a:r>
              <a:rPr lang="de-DE" sz="1600" dirty="0">
                <a:solidFill>
                  <a:schemeClr val="bg1"/>
                </a:solidFill>
                <a:cs typeface="Arial" panose="020B0604020202020204" pitchFamily="34" charset="0"/>
                <a:hlinkClick r:id="rId3"/>
              </a:rPr>
              <a:t>http://www.smoothie-mixer.de/wildkraeuter-gruene-smoothies/</a:t>
            </a:r>
            <a:endParaRPr lang="de-DE" sz="1600" dirty="0">
              <a:solidFill>
                <a:schemeClr val="bg1"/>
              </a:solidFill>
              <a:cs typeface="Arial" panose="020B0604020202020204" pitchFamily="34" charset="0"/>
            </a:endParaRPr>
          </a:p>
          <a:p>
            <a:pPr marL="0" indent="0">
              <a:spcBef>
                <a:spcPts val="0"/>
              </a:spcBef>
              <a:spcAft>
                <a:spcPts val="1200"/>
              </a:spcAft>
              <a:buNone/>
              <a:tabLst>
                <a:tab pos="447675" algn="l"/>
              </a:tabLst>
            </a:pPr>
            <a:r>
              <a:rPr lang="de-DE" sz="1600" dirty="0">
                <a:solidFill>
                  <a:schemeClr val="bg1"/>
                </a:solidFill>
                <a:cs typeface="Arial" panose="020B0604020202020204" pitchFamily="34" charset="0"/>
                <a:hlinkClick r:id="rId4"/>
              </a:rPr>
              <a:t>http://www.wild-kraeuter.de/Frame.html</a:t>
            </a:r>
            <a:endParaRPr lang="de-DE" sz="1600" dirty="0">
              <a:solidFill>
                <a:schemeClr val="bg1"/>
              </a:solidFill>
              <a:cs typeface="Arial" panose="020B0604020202020204" pitchFamily="34" charset="0"/>
            </a:endParaRPr>
          </a:p>
          <a:p>
            <a:pPr marL="0" indent="0">
              <a:spcBef>
                <a:spcPts val="0"/>
              </a:spcBef>
              <a:spcAft>
                <a:spcPts val="1200"/>
              </a:spcAft>
              <a:buNone/>
              <a:tabLst>
                <a:tab pos="447675" algn="l"/>
              </a:tabLst>
            </a:pPr>
            <a:r>
              <a:rPr lang="de-DE" sz="1600" dirty="0">
                <a:solidFill>
                  <a:schemeClr val="bg1"/>
                </a:solidFill>
                <a:cs typeface="Arial" panose="020B0604020202020204" pitchFamily="34" charset="0"/>
                <a:hlinkClick r:id="rId5"/>
              </a:rPr>
              <a:t>http://www.kraeuterweisheiten.de/heilpflanzen-bei-arthrose.html</a:t>
            </a:r>
            <a:endParaRPr lang="de-DE" sz="1600" dirty="0">
              <a:solidFill>
                <a:schemeClr val="bg1"/>
              </a:solidFill>
              <a:cs typeface="Arial" panose="020B0604020202020204" pitchFamily="34" charset="0"/>
            </a:endParaRPr>
          </a:p>
          <a:p>
            <a:pPr marL="0" indent="0">
              <a:spcBef>
                <a:spcPts val="0"/>
              </a:spcBef>
              <a:spcAft>
                <a:spcPts val="1200"/>
              </a:spcAft>
              <a:buNone/>
              <a:tabLst>
                <a:tab pos="447675" algn="l"/>
              </a:tabLst>
            </a:pPr>
            <a:r>
              <a:rPr lang="de-DE" sz="1600" dirty="0">
                <a:solidFill>
                  <a:schemeClr val="bg1"/>
                </a:solidFill>
                <a:cs typeface="Arial" panose="020B0604020202020204" pitchFamily="34" charset="0"/>
                <a:hlinkClick r:id="rId6"/>
              </a:rPr>
              <a:t>http://heilkraeuter.de/lexikon/teufelskralle.htm</a:t>
            </a:r>
            <a:r>
              <a:rPr lang="de-DE" sz="1600" dirty="0">
                <a:solidFill>
                  <a:schemeClr val="bg1"/>
                </a:solidFill>
                <a:cs typeface="Arial" panose="020B0604020202020204" pitchFamily="34" charset="0"/>
              </a:rPr>
              <a:t> </a:t>
            </a:r>
          </a:p>
          <a:p>
            <a:pPr marL="0" indent="0">
              <a:spcBef>
                <a:spcPts val="0"/>
              </a:spcBef>
              <a:spcAft>
                <a:spcPts val="1200"/>
              </a:spcAft>
              <a:buNone/>
              <a:tabLst>
                <a:tab pos="447675" algn="l"/>
              </a:tabLst>
            </a:pPr>
            <a:r>
              <a:rPr lang="de-DE" altLang="pt-PT" sz="1600" dirty="0">
                <a:solidFill>
                  <a:schemeClr val="bg1"/>
                </a:solidFill>
                <a:cs typeface="Arial" panose="020B0604020202020204" pitchFamily="34" charset="0"/>
                <a:hlinkClick r:id="rId7"/>
              </a:rPr>
              <a:t>http://</a:t>
            </a:r>
            <a:r>
              <a:rPr lang="de-DE" altLang="pt-PT" sz="1600" dirty="0" smtClean="0">
                <a:solidFill>
                  <a:schemeClr val="bg1"/>
                </a:solidFill>
                <a:cs typeface="Arial" panose="020B0604020202020204" pitchFamily="34" charset="0"/>
                <a:hlinkClick r:id="rId7"/>
              </a:rPr>
              <a:t>www.meine-gesundheit.de/heilpflanzen/teufelskralle</a:t>
            </a:r>
            <a:endParaRPr lang="de-DE" altLang="pt-PT" sz="1600" dirty="0" smtClean="0">
              <a:solidFill>
                <a:schemeClr val="bg1"/>
              </a:solidFill>
              <a:cs typeface="Arial" panose="020B0604020202020204" pitchFamily="34" charset="0"/>
            </a:endParaRPr>
          </a:p>
          <a:p>
            <a:pPr marL="0" indent="0">
              <a:spcBef>
                <a:spcPts val="0"/>
              </a:spcBef>
              <a:spcAft>
                <a:spcPts val="1200"/>
              </a:spcAft>
              <a:buNone/>
              <a:tabLst>
                <a:tab pos="447675" algn="l"/>
              </a:tabLst>
            </a:pPr>
            <a:r>
              <a:rPr lang="de-DE" altLang="pt-PT" sz="1600" dirty="0">
                <a:solidFill>
                  <a:schemeClr val="bg1"/>
                </a:solidFill>
                <a:cs typeface="Arial" panose="020B0604020202020204" pitchFamily="34" charset="0"/>
                <a:hlinkClick r:id="rId8"/>
              </a:rPr>
              <a:t>http://www.wobenzym.de/de/gelenkschmerzen</a:t>
            </a:r>
            <a:r>
              <a:rPr lang="de-DE" altLang="pt-PT" sz="1600" dirty="0" smtClean="0">
                <a:solidFill>
                  <a:schemeClr val="bg1"/>
                </a:solidFill>
                <a:cs typeface="Arial" panose="020B0604020202020204" pitchFamily="34" charset="0"/>
                <a:hlinkClick r:id="rId8"/>
              </a:rPr>
              <a:t>/</a:t>
            </a:r>
            <a:r>
              <a:rPr lang="de-DE" altLang="pt-PT" sz="1600" dirty="0" smtClean="0">
                <a:solidFill>
                  <a:schemeClr val="bg1"/>
                </a:solidFill>
                <a:cs typeface="Arial" panose="020B0604020202020204" pitchFamily="34" charset="0"/>
              </a:rPr>
              <a:t> </a:t>
            </a:r>
            <a:endParaRPr lang="de-DE" altLang="pt-PT" sz="1600" dirty="0">
              <a:solidFill>
                <a:schemeClr val="bg1"/>
              </a:solidFill>
              <a:cs typeface="Arial" panose="020B0604020202020204" pitchFamily="34" charset="0"/>
            </a:endParaRPr>
          </a:p>
        </p:txBody>
      </p:sp>
    </p:spTree>
    <p:extLst>
      <p:ext uri="{BB962C8B-B14F-4D97-AF65-F5344CB8AC3E}">
        <p14:creationId xmlns:p14="http://schemas.microsoft.com/office/powerpoint/2010/main" val="303034369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24000" y="972017"/>
            <a:ext cx="5272597" cy="584775"/>
          </a:xfrm>
          <a:prstGeom prst="rect">
            <a:avLst/>
          </a:prstGeom>
          <a:noFill/>
        </p:spPr>
        <p:txBody>
          <a:bodyPr wrap="none" rtlCol="0">
            <a:spAutoFit/>
          </a:bodyPr>
          <a:lstStyle/>
          <a:p>
            <a:r>
              <a:rPr lang="de-DE" altLang="pt-PT" sz="3200" b="1" dirty="0" smtClean="0">
                <a:effectLst>
                  <a:outerShdw blurRad="38100" dist="38100" dir="2700000" algn="tl">
                    <a:srgbClr val="FFFFFF"/>
                  </a:outerShdw>
                </a:effectLst>
              </a:rPr>
              <a:t>Rheuma – Literaturquellen</a:t>
            </a:r>
            <a:endParaRPr lang="de-DE" altLang="pt-PT" sz="2800" b="1" dirty="0" smtClean="0">
              <a:effectLst>
                <a:outerShdw blurRad="38100" dist="38100" dir="2700000" algn="tl">
                  <a:srgbClr val="FFFFFF"/>
                </a:outerShdw>
              </a:effectLst>
            </a:endParaRPr>
          </a:p>
        </p:txBody>
      </p:sp>
      <p:sp>
        <p:nvSpPr>
          <p:cNvPr id="2" name="Foliennummernplatzhalter 1"/>
          <p:cNvSpPr>
            <a:spLocks noGrp="1"/>
          </p:cNvSpPr>
          <p:nvPr>
            <p:ph type="sldNum" sz="quarter" idx="12"/>
          </p:nvPr>
        </p:nvSpPr>
        <p:spPr/>
        <p:txBody>
          <a:bodyPr/>
          <a:lstStyle/>
          <a:p>
            <a:fld id="{EFED3CB9-049B-4F4F-82D1-8A95299C975C}" type="slidenum">
              <a:rPr lang="en-US" smtClean="0"/>
              <a:pPr/>
              <a:t>81</a:t>
            </a:fld>
            <a:endParaRPr lang="en-US" dirty="0"/>
          </a:p>
        </p:txBody>
      </p:sp>
      <p:sp>
        <p:nvSpPr>
          <p:cNvPr id="18" name="Rectangle 3"/>
          <p:cNvSpPr txBox="1">
            <a:spLocks noChangeArrowheads="1"/>
          </p:cNvSpPr>
          <p:nvPr/>
        </p:nvSpPr>
        <p:spPr>
          <a:xfrm>
            <a:off x="360000" y="2268000"/>
            <a:ext cx="8388464" cy="44733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just">
              <a:buNone/>
              <a:tabLst>
                <a:tab pos="447675" algn="l"/>
              </a:tabLst>
            </a:pPr>
            <a:r>
              <a:rPr lang="de-DE" altLang="pt-PT" sz="1600" dirty="0">
                <a:solidFill>
                  <a:schemeClr val="bg1"/>
                </a:solidFill>
                <a:cs typeface="Arial" panose="020B0604020202020204" pitchFamily="34" charset="0"/>
                <a:hlinkClick r:id="rId2"/>
              </a:rPr>
              <a:t>http://</a:t>
            </a:r>
            <a:r>
              <a:rPr lang="de-DE" altLang="pt-PT" sz="1600" dirty="0" smtClean="0">
                <a:solidFill>
                  <a:schemeClr val="bg1"/>
                </a:solidFill>
                <a:cs typeface="Arial" panose="020B0604020202020204" pitchFamily="34" charset="0"/>
                <a:hlinkClick r:id="rId2"/>
              </a:rPr>
              <a:t>webmed.ch/PDF/PDF_Rheuma.pdf</a:t>
            </a:r>
            <a:endParaRPr lang="de-DE" altLang="pt-PT" sz="1600" dirty="0" smtClean="0">
              <a:solidFill>
                <a:schemeClr val="bg1"/>
              </a:solidFill>
              <a:cs typeface="Arial" panose="020B0604020202020204" pitchFamily="34" charset="0"/>
            </a:endParaRPr>
          </a:p>
          <a:p>
            <a:pPr marL="0" indent="0" algn="just">
              <a:buNone/>
              <a:tabLst>
                <a:tab pos="447675" algn="l"/>
              </a:tabLst>
            </a:pPr>
            <a:r>
              <a:rPr lang="de-DE" altLang="pt-PT" sz="1600" dirty="0">
                <a:solidFill>
                  <a:schemeClr val="bg1"/>
                </a:solidFill>
                <a:cs typeface="Arial" panose="020B0604020202020204" pitchFamily="34" charset="0"/>
                <a:hlinkClick r:id="rId3"/>
              </a:rPr>
              <a:t>https://</a:t>
            </a:r>
            <a:r>
              <a:rPr lang="de-DE" altLang="pt-PT" sz="1600" dirty="0" smtClean="0">
                <a:solidFill>
                  <a:schemeClr val="bg1"/>
                </a:solidFill>
                <a:cs typeface="Arial" panose="020B0604020202020204" pitchFamily="34" charset="0"/>
                <a:hlinkClick r:id="rId3"/>
              </a:rPr>
              <a:t>www.praxisvita.de/bienengift-gegen-rheuma-668.html</a:t>
            </a:r>
            <a:endParaRPr lang="de-DE" altLang="pt-PT" sz="1600" dirty="0" smtClean="0">
              <a:solidFill>
                <a:schemeClr val="bg1"/>
              </a:solidFill>
              <a:cs typeface="Arial" panose="020B0604020202020204" pitchFamily="34" charset="0"/>
            </a:endParaRPr>
          </a:p>
          <a:p>
            <a:pPr marL="0" indent="0" algn="just">
              <a:buNone/>
              <a:tabLst>
                <a:tab pos="447675" algn="l"/>
              </a:tabLst>
            </a:pPr>
            <a:endParaRPr lang="de-DE" altLang="pt-PT" sz="1600" dirty="0" smtClean="0">
              <a:solidFill>
                <a:schemeClr val="bg1"/>
              </a:solidFill>
              <a:cs typeface="Arial" panose="020B0604020202020204" pitchFamily="34" charset="0"/>
            </a:endParaRPr>
          </a:p>
          <a:p>
            <a:pPr marL="0" indent="0" algn="just">
              <a:buNone/>
              <a:tabLst>
                <a:tab pos="447675" algn="l"/>
              </a:tabLst>
            </a:pPr>
            <a:endParaRPr lang="de-DE" altLang="pt-PT" sz="1600" dirty="0">
              <a:solidFill>
                <a:schemeClr val="bg1"/>
              </a:solidFill>
              <a:cs typeface="Arial" panose="020B0604020202020204" pitchFamily="34" charset="0"/>
            </a:endParaRPr>
          </a:p>
        </p:txBody>
      </p:sp>
    </p:spTree>
    <p:extLst>
      <p:ext uri="{BB962C8B-B14F-4D97-AF65-F5344CB8AC3E}">
        <p14:creationId xmlns:p14="http://schemas.microsoft.com/office/powerpoint/2010/main" val="374967940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24000" y="972017"/>
            <a:ext cx="6218947" cy="584775"/>
          </a:xfrm>
          <a:prstGeom prst="rect">
            <a:avLst/>
          </a:prstGeom>
          <a:noFill/>
        </p:spPr>
        <p:txBody>
          <a:bodyPr wrap="none" rtlCol="0">
            <a:spAutoFit/>
          </a:bodyPr>
          <a:lstStyle/>
          <a:p>
            <a:r>
              <a:rPr lang="de-DE" altLang="pt-PT" sz="3200" b="1" dirty="0" smtClean="0">
                <a:effectLst>
                  <a:outerShdw blurRad="38100" dist="38100" dir="2700000" algn="tl">
                    <a:srgbClr val="FFFFFF"/>
                  </a:outerShdw>
                </a:effectLst>
              </a:rPr>
              <a:t>Gicht – Literaturquellen - </a:t>
            </a:r>
            <a:r>
              <a:rPr lang="de-DE" altLang="pt-PT" sz="3200" b="1" dirty="0" smtClean="0">
                <a:effectLst>
                  <a:outerShdw blurRad="38100" dist="38100" dir="2700000" algn="tl">
                    <a:srgbClr val="FFFFFF"/>
                  </a:outerShdw>
                </a:effectLst>
                <a:hlinkClick r:id="rId2"/>
              </a:rPr>
              <a:t>Video</a:t>
            </a:r>
            <a:endParaRPr lang="de-DE" altLang="pt-PT" sz="2800" b="1" dirty="0" smtClean="0">
              <a:effectLst>
                <a:outerShdw blurRad="38100" dist="38100" dir="2700000" algn="tl">
                  <a:srgbClr val="FFFFFF"/>
                </a:outerShdw>
              </a:effectLst>
            </a:endParaRPr>
          </a:p>
        </p:txBody>
      </p:sp>
      <p:sp>
        <p:nvSpPr>
          <p:cNvPr id="2" name="Foliennummernplatzhalter 1"/>
          <p:cNvSpPr>
            <a:spLocks noGrp="1"/>
          </p:cNvSpPr>
          <p:nvPr>
            <p:ph type="sldNum" sz="quarter" idx="12"/>
          </p:nvPr>
        </p:nvSpPr>
        <p:spPr/>
        <p:txBody>
          <a:bodyPr/>
          <a:lstStyle/>
          <a:p>
            <a:fld id="{EFED3CB9-049B-4F4F-82D1-8A95299C975C}" type="slidenum">
              <a:rPr lang="en-US" smtClean="0"/>
              <a:pPr/>
              <a:t>82</a:t>
            </a:fld>
            <a:endParaRPr lang="en-US" dirty="0"/>
          </a:p>
        </p:txBody>
      </p:sp>
      <p:sp>
        <p:nvSpPr>
          <p:cNvPr id="18" name="Rectangle 3"/>
          <p:cNvSpPr txBox="1">
            <a:spLocks noChangeArrowheads="1"/>
          </p:cNvSpPr>
          <p:nvPr/>
        </p:nvSpPr>
        <p:spPr>
          <a:xfrm>
            <a:off x="360000" y="2268000"/>
            <a:ext cx="8604488" cy="447336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just">
              <a:buNone/>
              <a:tabLst>
                <a:tab pos="447675" algn="l"/>
              </a:tabLst>
            </a:pPr>
            <a:r>
              <a:rPr lang="de-DE" altLang="pt-PT" sz="1600" dirty="0">
                <a:solidFill>
                  <a:schemeClr val="bg1"/>
                </a:solidFill>
                <a:cs typeface="Arial" panose="020B0604020202020204" pitchFamily="34" charset="0"/>
                <a:hlinkClick r:id="rId3"/>
              </a:rPr>
              <a:t>http://www.alternativ-selbst-behandeln.de/gicht</a:t>
            </a:r>
            <a:r>
              <a:rPr lang="de-DE" altLang="pt-PT" sz="1600" dirty="0" smtClean="0">
                <a:solidFill>
                  <a:schemeClr val="bg1"/>
                </a:solidFill>
                <a:cs typeface="Arial" panose="020B0604020202020204" pitchFamily="34" charset="0"/>
                <a:hlinkClick r:id="rId3"/>
              </a:rPr>
              <a:t>/</a:t>
            </a:r>
            <a:endParaRPr lang="de-DE" altLang="pt-PT" sz="1600" dirty="0" smtClean="0">
              <a:solidFill>
                <a:schemeClr val="bg1"/>
              </a:solidFill>
              <a:cs typeface="Arial" panose="020B0604020202020204" pitchFamily="34" charset="0"/>
            </a:endParaRPr>
          </a:p>
          <a:p>
            <a:pPr marL="0" indent="0" algn="just">
              <a:buNone/>
              <a:tabLst>
                <a:tab pos="447675" algn="l"/>
              </a:tabLst>
            </a:pPr>
            <a:r>
              <a:rPr lang="de-DE" altLang="pt-PT" sz="1600" dirty="0">
                <a:solidFill>
                  <a:schemeClr val="bg1"/>
                </a:solidFill>
                <a:cs typeface="Arial" panose="020B0604020202020204" pitchFamily="34" charset="0"/>
                <a:hlinkClick r:id="rId4"/>
              </a:rPr>
              <a:t>https://</a:t>
            </a:r>
            <a:r>
              <a:rPr lang="de-DE" altLang="pt-PT" sz="1600" dirty="0" smtClean="0">
                <a:solidFill>
                  <a:schemeClr val="bg1"/>
                </a:solidFill>
                <a:cs typeface="Arial" panose="020B0604020202020204" pitchFamily="34" charset="0"/>
                <a:hlinkClick r:id="rId4"/>
              </a:rPr>
              <a:t>dgk.de/meldungen/pravention-und-anti-aging/hoch-dosiertes-vitamin-c-minimiert-gicht-risiko.html</a:t>
            </a:r>
            <a:r>
              <a:rPr lang="de-DE" altLang="pt-PT" sz="1600" dirty="0" smtClean="0">
                <a:solidFill>
                  <a:schemeClr val="bg1"/>
                </a:solidFill>
                <a:cs typeface="Arial" panose="020B0604020202020204" pitchFamily="34" charset="0"/>
              </a:rPr>
              <a:t> </a:t>
            </a:r>
          </a:p>
          <a:p>
            <a:pPr marL="0" indent="0" algn="just">
              <a:buNone/>
              <a:tabLst>
                <a:tab pos="447675" algn="l"/>
              </a:tabLst>
            </a:pPr>
            <a:r>
              <a:rPr lang="de-DE" altLang="pt-PT" sz="1600" dirty="0">
                <a:solidFill>
                  <a:schemeClr val="bg1"/>
                </a:solidFill>
                <a:cs typeface="Arial" panose="020B0604020202020204" pitchFamily="34" charset="0"/>
                <a:hlinkClick r:id="rId5"/>
              </a:rPr>
              <a:t>http://</a:t>
            </a:r>
            <a:r>
              <a:rPr lang="de-DE" altLang="pt-PT" sz="1600" dirty="0" smtClean="0">
                <a:solidFill>
                  <a:schemeClr val="bg1"/>
                </a:solidFill>
                <a:cs typeface="Arial" panose="020B0604020202020204" pitchFamily="34" charset="0"/>
                <a:hlinkClick r:id="rId5"/>
              </a:rPr>
              <a:t>www.gichtliga.de/informationen-zur-vorbeugung/wie-koennen-sie-gicht-vorbeugen.html</a:t>
            </a:r>
            <a:endParaRPr lang="de-DE" altLang="pt-PT" sz="1600" dirty="0" smtClean="0">
              <a:solidFill>
                <a:schemeClr val="bg1"/>
              </a:solidFill>
              <a:cs typeface="Arial" panose="020B0604020202020204" pitchFamily="34" charset="0"/>
            </a:endParaRPr>
          </a:p>
          <a:p>
            <a:pPr marL="0" indent="0" algn="just">
              <a:buNone/>
              <a:tabLst>
                <a:tab pos="447675" algn="l"/>
              </a:tabLst>
            </a:pPr>
            <a:r>
              <a:rPr lang="de-DE" altLang="pt-PT" sz="1600" dirty="0">
                <a:solidFill>
                  <a:schemeClr val="bg1"/>
                </a:solidFill>
                <a:cs typeface="Arial" panose="020B0604020202020204" pitchFamily="34" charset="0"/>
                <a:hlinkClick r:id="rId6"/>
              </a:rPr>
              <a:t>https://</a:t>
            </a:r>
            <a:r>
              <a:rPr lang="de-DE" altLang="pt-PT" sz="1600" dirty="0" smtClean="0">
                <a:solidFill>
                  <a:schemeClr val="bg1"/>
                </a:solidFill>
                <a:cs typeface="Arial" panose="020B0604020202020204" pitchFamily="34" charset="0"/>
                <a:hlinkClick r:id="rId6"/>
              </a:rPr>
              <a:t>www.zentrum-der-gesundheit.de/gicht.html</a:t>
            </a:r>
            <a:endParaRPr lang="de-DE" altLang="pt-PT" sz="1600" dirty="0" smtClean="0">
              <a:solidFill>
                <a:schemeClr val="bg1"/>
              </a:solidFill>
              <a:cs typeface="Arial" panose="020B0604020202020204" pitchFamily="34" charset="0"/>
            </a:endParaRPr>
          </a:p>
          <a:p>
            <a:pPr marL="0" indent="0" algn="just">
              <a:buNone/>
              <a:tabLst>
                <a:tab pos="447675" algn="l"/>
              </a:tabLst>
            </a:pPr>
            <a:r>
              <a:rPr lang="de-DE" altLang="pt-PT" sz="1600" dirty="0">
                <a:solidFill>
                  <a:schemeClr val="bg1"/>
                </a:solidFill>
                <a:cs typeface="Arial" panose="020B0604020202020204" pitchFamily="34" charset="0"/>
                <a:hlinkClick r:id="rId7"/>
              </a:rPr>
              <a:t>https://</a:t>
            </a:r>
            <a:r>
              <a:rPr lang="de-DE" altLang="pt-PT" sz="1600" dirty="0" smtClean="0">
                <a:solidFill>
                  <a:schemeClr val="bg1"/>
                </a:solidFill>
                <a:cs typeface="Arial" panose="020B0604020202020204" pitchFamily="34" charset="0"/>
                <a:hlinkClick r:id="rId7"/>
              </a:rPr>
              <a:t>www.senioren-ratgeber.de/Ernaehrung/Die-richtige-Ernaehrung-bei-Gicht-517851.html</a:t>
            </a:r>
            <a:endParaRPr lang="de-DE" altLang="pt-PT" sz="1600" dirty="0" smtClean="0">
              <a:solidFill>
                <a:schemeClr val="bg1"/>
              </a:solidFill>
              <a:cs typeface="Arial" panose="020B0604020202020204" pitchFamily="34" charset="0"/>
            </a:endParaRPr>
          </a:p>
          <a:p>
            <a:pPr marL="0" indent="0" algn="just">
              <a:buNone/>
              <a:tabLst>
                <a:tab pos="447675" algn="l"/>
              </a:tabLst>
            </a:pPr>
            <a:r>
              <a:rPr lang="de-DE" altLang="pt-PT" sz="1600" dirty="0">
                <a:solidFill>
                  <a:schemeClr val="bg1"/>
                </a:solidFill>
                <a:cs typeface="Arial" panose="020B0604020202020204" pitchFamily="34" charset="0"/>
                <a:hlinkClick r:id="rId8"/>
              </a:rPr>
              <a:t>https://www.netdoktor.de/krankheiten/gicht</a:t>
            </a:r>
            <a:r>
              <a:rPr lang="de-DE" altLang="pt-PT" sz="1600" dirty="0" smtClean="0">
                <a:solidFill>
                  <a:schemeClr val="bg1"/>
                </a:solidFill>
                <a:cs typeface="Arial" panose="020B0604020202020204" pitchFamily="34" charset="0"/>
                <a:hlinkClick r:id="rId8"/>
              </a:rPr>
              <a:t>/</a:t>
            </a:r>
            <a:endParaRPr lang="de-DE" altLang="pt-PT" sz="1600" dirty="0" smtClean="0">
              <a:solidFill>
                <a:schemeClr val="bg1"/>
              </a:solidFill>
              <a:cs typeface="Arial" panose="020B0604020202020204" pitchFamily="34" charset="0"/>
            </a:endParaRPr>
          </a:p>
          <a:p>
            <a:pPr marL="0" indent="0" algn="just">
              <a:buNone/>
              <a:tabLst>
                <a:tab pos="447675" algn="l"/>
              </a:tabLst>
            </a:pPr>
            <a:r>
              <a:rPr lang="de-DE" altLang="pt-PT" sz="1600" dirty="0">
                <a:solidFill>
                  <a:schemeClr val="bg1"/>
                </a:solidFill>
                <a:cs typeface="Arial" panose="020B0604020202020204" pitchFamily="34" charset="0"/>
                <a:hlinkClick r:id="rId9"/>
              </a:rPr>
              <a:t>http://news.doccheck.com/de/43824/hyperurikaemie-neue-sicht-auf-gicht</a:t>
            </a:r>
            <a:r>
              <a:rPr lang="de-DE" altLang="pt-PT" sz="1600" dirty="0" smtClean="0">
                <a:solidFill>
                  <a:schemeClr val="bg1"/>
                </a:solidFill>
                <a:cs typeface="Arial" panose="020B0604020202020204" pitchFamily="34" charset="0"/>
                <a:hlinkClick r:id="rId9"/>
              </a:rPr>
              <a:t>/</a:t>
            </a:r>
            <a:endParaRPr lang="de-DE" altLang="pt-PT" sz="1600" dirty="0" smtClean="0">
              <a:solidFill>
                <a:schemeClr val="bg1"/>
              </a:solidFill>
              <a:cs typeface="Arial" panose="020B0604020202020204" pitchFamily="34" charset="0"/>
            </a:endParaRPr>
          </a:p>
          <a:p>
            <a:pPr marL="0" indent="0" algn="just">
              <a:buNone/>
              <a:tabLst>
                <a:tab pos="447675" algn="l"/>
              </a:tabLst>
            </a:pPr>
            <a:r>
              <a:rPr lang="de-DE" altLang="pt-PT" sz="1600" dirty="0">
                <a:solidFill>
                  <a:schemeClr val="bg1"/>
                </a:solidFill>
                <a:cs typeface="Arial" panose="020B0604020202020204" pitchFamily="34" charset="0"/>
                <a:hlinkClick r:id="rId10"/>
              </a:rPr>
              <a:t>https://</a:t>
            </a:r>
            <a:r>
              <a:rPr lang="de-DE" altLang="pt-PT" sz="1600" dirty="0" smtClean="0">
                <a:solidFill>
                  <a:schemeClr val="bg1"/>
                </a:solidFill>
                <a:cs typeface="Arial" panose="020B0604020202020204" pitchFamily="34" charset="0"/>
                <a:hlinkClick r:id="rId10"/>
              </a:rPr>
              <a:t>www.aerztezeitung.de/panorama/ernaehrung/article/480960/fruchtzucker-treibt-harnsaeure-hoch.html</a:t>
            </a:r>
            <a:r>
              <a:rPr lang="de-DE" altLang="pt-PT" sz="1600" dirty="0" smtClean="0">
                <a:solidFill>
                  <a:schemeClr val="bg1"/>
                </a:solidFill>
                <a:cs typeface="Arial" panose="020B0604020202020204" pitchFamily="34" charset="0"/>
              </a:rPr>
              <a:t>  </a:t>
            </a:r>
          </a:p>
          <a:p>
            <a:pPr marL="0" indent="0" algn="just">
              <a:buNone/>
              <a:tabLst>
                <a:tab pos="447675" algn="l"/>
              </a:tabLst>
            </a:pPr>
            <a:r>
              <a:rPr lang="de-DE" altLang="pt-PT" sz="1600" dirty="0">
                <a:solidFill>
                  <a:schemeClr val="bg1"/>
                </a:solidFill>
                <a:cs typeface="Arial" panose="020B0604020202020204" pitchFamily="34" charset="0"/>
                <a:hlinkClick r:id="rId11"/>
              </a:rPr>
              <a:t>https://</a:t>
            </a:r>
            <a:r>
              <a:rPr lang="de-DE" altLang="pt-PT" sz="1600" dirty="0" smtClean="0">
                <a:solidFill>
                  <a:schemeClr val="bg1"/>
                </a:solidFill>
                <a:cs typeface="Arial" panose="020B0604020202020204" pitchFamily="34" charset="0"/>
                <a:hlinkClick r:id="rId11"/>
              </a:rPr>
              <a:t>www.aerztezeitung.de/medizin/krankheiten/skelett_und_weichteilkrankheiten/article/966599/kleine-studie-o-saft-senkt-gicht-risiko.html</a:t>
            </a:r>
            <a:endParaRPr lang="de-DE" altLang="pt-PT" sz="1600" dirty="0" smtClean="0">
              <a:solidFill>
                <a:schemeClr val="bg1"/>
              </a:solidFill>
              <a:cs typeface="Arial" panose="020B0604020202020204" pitchFamily="34" charset="0"/>
            </a:endParaRPr>
          </a:p>
          <a:p>
            <a:pPr marL="0" indent="0" algn="just">
              <a:buNone/>
              <a:tabLst>
                <a:tab pos="447675" algn="l"/>
              </a:tabLst>
            </a:pPr>
            <a:r>
              <a:rPr lang="de-DE" altLang="pt-PT" sz="1600" dirty="0" smtClean="0">
                <a:solidFill>
                  <a:schemeClr val="bg1"/>
                </a:solidFill>
                <a:cs typeface="Arial" panose="020B0604020202020204" pitchFamily="34" charset="0"/>
                <a:hlinkClick r:id="rId12"/>
              </a:rPr>
              <a:t>https</a:t>
            </a:r>
            <a:r>
              <a:rPr lang="de-DE" altLang="pt-PT" sz="1600" dirty="0">
                <a:solidFill>
                  <a:schemeClr val="bg1"/>
                </a:solidFill>
                <a:cs typeface="Arial" panose="020B0604020202020204" pitchFamily="34" charset="0"/>
                <a:hlinkClick r:id="rId12"/>
              </a:rPr>
              <a:t>://www.uni-kiel.de/de/universitaet/detailansicht/news/zucker-im-orangensaft-neue-studien-geben-entwarnung-saft-senkt-gicht-risiko</a:t>
            </a:r>
            <a:r>
              <a:rPr lang="de-DE" altLang="pt-PT" sz="1600" dirty="0" smtClean="0">
                <a:solidFill>
                  <a:schemeClr val="bg1"/>
                </a:solidFill>
                <a:cs typeface="Arial" panose="020B0604020202020204" pitchFamily="34" charset="0"/>
                <a:hlinkClick r:id="rId12"/>
              </a:rPr>
              <a:t>/</a:t>
            </a:r>
            <a:endParaRPr lang="de-DE" altLang="pt-PT" sz="1600" dirty="0" smtClean="0">
              <a:solidFill>
                <a:schemeClr val="bg1"/>
              </a:solidFill>
              <a:cs typeface="Arial" panose="020B0604020202020204" pitchFamily="34" charset="0"/>
            </a:endParaRPr>
          </a:p>
          <a:p>
            <a:pPr marL="0" indent="0" algn="just">
              <a:buNone/>
              <a:tabLst>
                <a:tab pos="447675" algn="l"/>
              </a:tabLst>
            </a:pPr>
            <a:endParaRPr lang="de-DE" altLang="pt-PT" sz="1600" dirty="0" smtClean="0">
              <a:solidFill>
                <a:schemeClr val="bg1"/>
              </a:solidFill>
              <a:cs typeface="Arial" panose="020B0604020202020204" pitchFamily="34" charset="0"/>
            </a:endParaRPr>
          </a:p>
          <a:p>
            <a:pPr marL="0" indent="0" algn="just">
              <a:buNone/>
              <a:tabLst>
                <a:tab pos="447675" algn="l"/>
              </a:tabLst>
            </a:pPr>
            <a:endParaRPr lang="de-DE" altLang="pt-PT" sz="1600" dirty="0">
              <a:solidFill>
                <a:schemeClr val="bg1"/>
              </a:solidFill>
              <a:cs typeface="Arial" panose="020B0604020202020204" pitchFamily="34" charset="0"/>
            </a:endParaRPr>
          </a:p>
        </p:txBody>
      </p:sp>
    </p:spTree>
    <p:extLst>
      <p:ext uri="{BB962C8B-B14F-4D97-AF65-F5344CB8AC3E}">
        <p14:creationId xmlns:p14="http://schemas.microsoft.com/office/powerpoint/2010/main" val="334045222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3999" y="2276872"/>
            <a:ext cx="8388464" cy="4176464"/>
          </a:xfrm>
        </p:spPr>
        <p:txBody>
          <a:bodyPr>
            <a:normAutofit/>
          </a:bodyPr>
          <a:lstStyle/>
          <a:p>
            <a:pPr marL="0" indent="0">
              <a:buNone/>
              <a:tabLst>
                <a:tab pos="447675" algn="l"/>
              </a:tabLst>
            </a:pPr>
            <a:r>
              <a:rPr lang="de-DE" sz="1600" dirty="0" smtClean="0">
                <a:solidFill>
                  <a:schemeClr val="bg1"/>
                </a:solidFill>
                <a:latin typeface="Arial" panose="020B0604020202020204" pitchFamily="34" charset="0"/>
                <a:cs typeface="Arial" panose="020B0604020202020204" pitchFamily="34" charset="0"/>
              </a:rPr>
              <a:t>Es </a:t>
            </a:r>
            <a:r>
              <a:rPr lang="de-DE" sz="1600" dirty="0">
                <a:solidFill>
                  <a:schemeClr val="bg1"/>
                </a:solidFill>
                <a:latin typeface="Arial" panose="020B0604020202020204" pitchFamily="34" charset="0"/>
                <a:cs typeface="Arial" panose="020B0604020202020204" pitchFamily="34" charset="0"/>
              </a:rPr>
              <a:t>gibt das Internetportal Medizin-Transparent </a:t>
            </a:r>
            <a:r>
              <a:rPr lang="de-DE" sz="1600" dirty="0">
                <a:solidFill>
                  <a:schemeClr val="bg1"/>
                </a:solidFill>
                <a:latin typeface="Arial" panose="020B0604020202020204" pitchFamily="34" charset="0"/>
                <a:cs typeface="Arial" panose="020B0604020202020204" pitchFamily="34" charset="0"/>
                <a:hlinkClick r:id="rId3"/>
              </a:rPr>
              <a:t>https://www.medizin-transparent.at</a:t>
            </a:r>
            <a:r>
              <a:rPr lang="de-DE" sz="1600" dirty="0" smtClean="0">
                <a:solidFill>
                  <a:schemeClr val="bg1"/>
                </a:solidFill>
                <a:latin typeface="Arial" panose="020B0604020202020204" pitchFamily="34" charset="0"/>
                <a:cs typeface="Arial" panose="020B0604020202020204" pitchFamily="34" charset="0"/>
                <a:hlinkClick r:id="rId3"/>
              </a:rPr>
              <a:t>/</a:t>
            </a:r>
            <a:r>
              <a:rPr lang="de-DE" sz="1600" dirty="0" smtClean="0">
                <a:solidFill>
                  <a:schemeClr val="bg1"/>
                </a:solidFill>
                <a:latin typeface="Arial" panose="020B0604020202020204" pitchFamily="34" charset="0"/>
                <a:cs typeface="Arial" panose="020B0604020202020204" pitchFamily="34" charset="0"/>
              </a:rPr>
              <a:t> , </a:t>
            </a:r>
            <a:r>
              <a:rPr lang="de-DE" sz="1600" dirty="0">
                <a:solidFill>
                  <a:schemeClr val="bg1"/>
                </a:solidFill>
                <a:latin typeface="Arial" panose="020B0604020202020204" pitchFamily="34" charset="0"/>
                <a:cs typeface="Arial" panose="020B0604020202020204" pitchFamily="34" charset="0"/>
              </a:rPr>
              <a:t>das nach den Richtlinien der Evidenzbasierten Medizin (</a:t>
            </a:r>
            <a:r>
              <a:rPr lang="de-DE" sz="1600" dirty="0" err="1">
                <a:solidFill>
                  <a:schemeClr val="bg1"/>
                </a:solidFill>
                <a:latin typeface="Arial" panose="020B0604020202020204" pitchFamily="34" charset="0"/>
                <a:cs typeface="Arial" panose="020B0604020202020204" pitchFamily="34" charset="0"/>
              </a:rPr>
              <a:t>EbM</a:t>
            </a:r>
            <a:r>
              <a:rPr lang="de-DE" sz="1600" dirty="0">
                <a:solidFill>
                  <a:schemeClr val="bg1"/>
                </a:solidFill>
                <a:latin typeface="Arial" panose="020B0604020202020204" pitchFamily="34" charset="0"/>
                <a:cs typeface="Arial" panose="020B0604020202020204" pitchFamily="34" charset="0"/>
              </a:rPr>
              <a:t>) eine Bewertung von Medizinstudien vornimmt. Am Beispiel der Bewertung von Studien zur Wirksamkeit verschiedener </a:t>
            </a:r>
            <a:r>
              <a:rPr lang="de-DE" sz="1600" dirty="0" smtClean="0">
                <a:solidFill>
                  <a:schemeClr val="bg1"/>
                </a:solidFill>
                <a:latin typeface="Arial" panose="020B0604020202020204" pitchFamily="34" charset="0"/>
                <a:cs typeface="Arial" panose="020B0604020202020204" pitchFamily="34" charset="0"/>
              </a:rPr>
              <a:t>Arthrose-Behandlungen </a:t>
            </a:r>
            <a:r>
              <a:rPr lang="de-DE" sz="1600" dirty="0">
                <a:solidFill>
                  <a:schemeClr val="bg1"/>
                </a:solidFill>
                <a:latin typeface="Arial" panose="020B0604020202020204" pitchFamily="34" charset="0"/>
                <a:cs typeface="Arial" panose="020B0604020202020204" pitchFamily="34" charset="0"/>
              </a:rPr>
              <a:t>sind hier ein paar Links </a:t>
            </a:r>
            <a:r>
              <a:rPr lang="de-DE" sz="1600" dirty="0" smtClean="0">
                <a:solidFill>
                  <a:schemeClr val="bg1"/>
                </a:solidFill>
                <a:latin typeface="Arial" panose="020B0604020202020204" pitchFamily="34" charset="0"/>
                <a:cs typeface="Arial" panose="020B0604020202020204" pitchFamily="34" charset="0"/>
              </a:rPr>
              <a:t>eingestellt:</a:t>
            </a:r>
            <a:endParaRPr lang="de-DE" sz="1600" dirty="0">
              <a:solidFill>
                <a:schemeClr val="bg1"/>
              </a:solidFill>
              <a:latin typeface="Arial" panose="020B0604020202020204" pitchFamily="34" charset="0"/>
              <a:cs typeface="Arial" panose="020B0604020202020204" pitchFamily="34" charset="0"/>
            </a:endParaRPr>
          </a:p>
          <a:p>
            <a:pPr marL="0" indent="0">
              <a:buNone/>
              <a:tabLst>
                <a:tab pos="447675" algn="l"/>
              </a:tabLst>
            </a:pPr>
            <a:endParaRPr lang="de-DE" sz="1600" u="sng" dirty="0" smtClean="0">
              <a:solidFill>
                <a:schemeClr val="bg1"/>
              </a:solidFill>
              <a:latin typeface="Arial" panose="020B0604020202020204" pitchFamily="34" charset="0"/>
              <a:cs typeface="Arial" panose="020B0604020202020204" pitchFamily="34" charset="0"/>
              <a:hlinkClick r:id="rId4"/>
            </a:endParaRPr>
          </a:p>
          <a:p>
            <a:pPr marL="0" indent="0">
              <a:buNone/>
              <a:tabLst>
                <a:tab pos="447675" algn="l"/>
              </a:tabLst>
            </a:pPr>
            <a:r>
              <a:rPr lang="de-DE" sz="1600" u="sng" dirty="0" smtClean="0">
                <a:solidFill>
                  <a:schemeClr val="bg1"/>
                </a:solidFill>
                <a:latin typeface="Arial" panose="020B0604020202020204" pitchFamily="34" charset="0"/>
                <a:cs typeface="Arial" panose="020B0604020202020204" pitchFamily="34" charset="0"/>
                <a:hlinkClick r:id="rId4"/>
              </a:rPr>
              <a:t>https</a:t>
            </a:r>
            <a:r>
              <a:rPr lang="de-DE" sz="1600" u="sng" dirty="0">
                <a:solidFill>
                  <a:schemeClr val="bg1"/>
                </a:solidFill>
                <a:latin typeface="Arial" panose="020B0604020202020204" pitchFamily="34" charset="0"/>
                <a:cs typeface="Arial" panose="020B0604020202020204" pitchFamily="34" charset="0"/>
                <a:hlinkClick r:id="rId4"/>
              </a:rPr>
              <a:t>://</a:t>
            </a:r>
            <a:r>
              <a:rPr lang="de-DE" sz="1600" u="sng" dirty="0" smtClean="0">
                <a:solidFill>
                  <a:schemeClr val="bg1"/>
                </a:solidFill>
                <a:latin typeface="Arial" panose="020B0604020202020204" pitchFamily="34" charset="0"/>
                <a:cs typeface="Arial" panose="020B0604020202020204" pitchFamily="34" charset="0"/>
                <a:hlinkClick r:id="rId4"/>
              </a:rPr>
              <a:t>www.medizin-transparent.at/fragliche-wirkung-von-nahrungsergaenzungsmittel-msm</a:t>
            </a:r>
            <a:endParaRPr lang="de-DE" sz="1600" u="sng" dirty="0" smtClean="0">
              <a:solidFill>
                <a:schemeClr val="bg1"/>
              </a:solidFill>
              <a:latin typeface="Arial" panose="020B0604020202020204" pitchFamily="34" charset="0"/>
              <a:cs typeface="Arial" panose="020B0604020202020204" pitchFamily="34" charset="0"/>
            </a:endParaRPr>
          </a:p>
          <a:p>
            <a:pPr marL="0" indent="0">
              <a:buNone/>
              <a:tabLst>
                <a:tab pos="447675" algn="l"/>
              </a:tabLst>
            </a:pPr>
            <a:r>
              <a:rPr lang="de-DE" sz="1600" u="sng" dirty="0" smtClean="0">
                <a:solidFill>
                  <a:schemeClr val="bg1"/>
                </a:solidFill>
                <a:latin typeface="Arial" panose="020B0604020202020204" pitchFamily="34" charset="0"/>
                <a:cs typeface="Arial" panose="020B0604020202020204" pitchFamily="34" charset="0"/>
                <a:hlinkClick r:id="rId5"/>
              </a:rPr>
              <a:t>https</a:t>
            </a:r>
            <a:r>
              <a:rPr lang="de-DE" sz="1600" u="sng" dirty="0">
                <a:solidFill>
                  <a:schemeClr val="bg1"/>
                </a:solidFill>
                <a:latin typeface="Arial" panose="020B0604020202020204" pitchFamily="34" charset="0"/>
                <a:cs typeface="Arial" panose="020B0604020202020204" pitchFamily="34" charset="0"/>
                <a:hlinkClick r:id="rId5"/>
              </a:rPr>
              <a:t>://</a:t>
            </a:r>
            <a:r>
              <a:rPr lang="de-DE" sz="1600" u="sng" dirty="0" smtClean="0">
                <a:solidFill>
                  <a:schemeClr val="bg1"/>
                </a:solidFill>
                <a:latin typeface="Arial" panose="020B0604020202020204" pitchFamily="34" charset="0"/>
                <a:cs typeface="Arial" panose="020B0604020202020204" pitchFamily="34" charset="0"/>
                <a:hlinkClick r:id="rId5"/>
              </a:rPr>
              <a:t>www.medizin-transparent.at/arthrose-pflanzliche-mittel</a:t>
            </a:r>
            <a:endParaRPr lang="de-DE" sz="1600" u="sng" dirty="0" smtClean="0">
              <a:solidFill>
                <a:schemeClr val="bg1"/>
              </a:solidFill>
              <a:latin typeface="Arial" panose="020B0604020202020204" pitchFamily="34" charset="0"/>
              <a:cs typeface="Arial" panose="020B0604020202020204" pitchFamily="34" charset="0"/>
            </a:endParaRPr>
          </a:p>
          <a:p>
            <a:pPr marL="0" indent="0">
              <a:buNone/>
              <a:tabLst>
                <a:tab pos="447675" algn="l"/>
              </a:tabLst>
            </a:pPr>
            <a:r>
              <a:rPr lang="de-DE" sz="1600" u="sng" dirty="0" smtClean="0">
                <a:solidFill>
                  <a:schemeClr val="bg1"/>
                </a:solidFill>
                <a:latin typeface="Arial" panose="020B0604020202020204" pitchFamily="34" charset="0"/>
                <a:cs typeface="Arial" panose="020B0604020202020204" pitchFamily="34" charset="0"/>
                <a:hlinkClick r:id="rId6"/>
              </a:rPr>
              <a:t>https</a:t>
            </a:r>
            <a:r>
              <a:rPr lang="de-DE" sz="1600" u="sng" dirty="0">
                <a:solidFill>
                  <a:schemeClr val="bg1"/>
                </a:solidFill>
                <a:latin typeface="Arial" panose="020B0604020202020204" pitchFamily="34" charset="0"/>
                <a:cs typeface="Arial" panose="020B0604020202020204" pitchFamily="34" charset="0"/>
                <a:hlinkClick r:id="rId6"/>
              </a:rPr>
              <a:t>://</a:t>
            </a:r>
            <a:r>
              <a:rPr lang="de-DE" sz="1600" u="sng" dirty="0" smtClean="0">
                <a:solidFill>
                  <a:schemeClr val="bg1"/>
                </a:solidFill>
                <a:latin typeface="Arial" panose="020B0604020202020204" pitchFamily="34" charset="0"/>
                <a:cs typeface="Arial" panose="020B0604020202020204" pitchFamily="34" charset="0"/>
                <a:hlinkClick r:id="rId6"/>
              </a:rPr>
              <a:t>www.medizin-transparent.at/weihrauch-heilig-und-heilsam</a:t>
            </a:r>
            <a:endParaRPr lang="de-DE" sz="1600" u="sng" dirty="0" smtClean="0">
              <a:solidFill>
                <a:schemeClr val="bg1"/>
              </a:solidFill>
              <a:latin typeface="Arial" panose="020B0604020202020204" pitchFamily="34" charset="0"/>
              <a:cs typeface="Arial" panose="020B0604020202020204" pitchFamily="34" charset="0"/>
            </a:endParaRPr>
          </a:p>
          <a:p>
            <a:pPr marL="0" indent="0">
              <a:buNone/>
              <a:tabLst>
                <a:tab pos="447675" algn="l"/>
              </a:tabLst>
            </a:pPr>
            <a:r>
              <a:rPr lang="de-DE" sz="1600" u="sng" dirty="0" smtClean="0">
                <a:solidFill>
                  <a:schemeClr val="bg1"/>
                </a:solidFill>
                <a:latin typeface="Arial" panose="020B0604020202020204" pitchFamily="34" charset="0"/>
                <a:cs typeface="Arial" panose="020B0604020202020204" pitchFamily="34" charset="0"/>
                <a:hlinkClick r:id="rId7"/>
              </a:rPr>
              <a:t>https</a:t>
            </a:r>
            <a:r>
              <a:rPr lang="de-DE" sz="1600" u="sng" dirty="0">
                <a:solidFill>
                  <a:schemeClr val="bg1"/>
                </a:solidFill>
                <a:latin typeface="Arial" panose="020B0604020202020204" pitchFamily="34" charset="0"/>
                <a:cs typeface="Arial" panose="020B0604020202020204" pitchFamily="34" charset="0"/>
                <a:hlinkClick r:id="rId7"/>
              </a:rPr>
              <a:t>://</a:t>
            </a:r>
            <a:r>
              <a:rPr lang="de-DE" sz="1600" u="sng" dirty="0" smtClean="0">
                <a:solidFill>
                  <a:schemeClr val="bg1"/>
                </a:solidFill>
                <a:latin typeface="Arial" panose="020B0604020202020204" pitchFamily="34" charset="0"/>
                <a:cs typeface="Arial" panose="020B0604020202020204" pitchFamily="34" charset="0"/>
                <a:hlinkClick r:id="rId7"/>
              </a:rPr>
              <a:t>www.medizin-transparent.at/gelenke-schmieren-mit-nahrungsergaenzungsmitteln</a:t>
            </a:r>
            <a:endParaRPr lang="de-DE" sz="1600" u="sng" dirty="0" smtClean="0">
              <a:solidFill>
                <a:schemeClr val="bg1"/>
              </a:solidFill>
              <a:latin typeface="Arial" panose="020B0604020202020204" pitchFamily="34" charset="0"/>
              <a:cs typeface="Arial" panose="020B0604020202020204" pitchFamily="34" charset="0"/>
            </a:endParaRPr>
          </a:p>
          <a:p>
            <a:pPr marL="0" indent="0">
              <a:buNone/>
              <a:tabLst>
                <a:tab pos="447675" algn="l"/>
              </a:tabLst>
            </a:pPr>
            <a:r>
              <a:rPr lang="de-DE" sz="1600" u="sng" dirty="0" smtClean="0">
                <a:solidFill>
                  <a:schemeClr val="bg1"/>
                </a:solidFill>
                <a:latin typeface="Arial" panose="020B0604020202020204" pitchFamily="34" charset="0"/>
                <a:cs typeface="Arial" panose="020B0604020202020204" pitchFamily="34" charset="0"/>
                <a:hlinkClick r:id="rId8"/>
              </a:rPr>
              <a:t>https</a:t>
            </a:r>
            <a:r>
              <a:rPr lang="de-DE" sz="1600" u="sng" dirty="0">
                <a:solidFill>
                  <a:schemeClr val="bg1"/>
                </a:solidFill>
                <a:latin typeface="Arial" panose="020B0604020202020204" pitchFamily="34" charset="0"/>
                <a:cs typeface="Arial" panose="020B0604020202020204" pitchFamily="34" charset="0"/>
                <a:hlinkClick r:id="rId8"/>
              </a:rPr>
              <a:t>://</a:t>
            </a:r>
            <a:r>
              <a:rPr lang="de-DE" sz="1600" u="sng" dirty="0" smtClean="0">
                <a:solidFill>
                  <a:schemeClr val="bg1"/>
                </a:solidFill>
                <a:latin typeface="Arial" panose="020B0604020202020204" pitchFamily="34" charset="0"/>
                <a:cs typeface="Arial" panose="020B0604020202020204" pitchFamily="34" charset="0"/>
                <a:hlinkClick r:id="rId8"/>
              </a:rPr>
              <a:t>www.medizin-transparent.at/gelenkspiegelung-bei-kaputten-knien-nutzlos</a:t>
            </a:r>
            <a:endParaRPr lang="de-DE" sz="1600" u="sng" dirty="0" smtClean="0">
              <a:solidFill>
                <a:schemeClr val="bg1"/>
              </a:solidFill>
              <a:latin typeface="Arial" panose="020B0604020202020204" pitchFamily="34" charset="0"/>
              <a:cs typeface="Arial" panose="020B0604020202020204" pitchFamily="34" charset="0"/>
            </a:endParaRPr>
          </a:p>
          <a:p>
            <a:pPr marL="0" indent="0">
              <a:buNone/>
              <a:tabLst>
                <a:tab pos="447675" algn="l"/>
              </a:tabLst>
            </a:pPr>
            <a:endParaRPr lang="de-DE" sz="1600" dirty="0" smtClean="0">
              <a:solidFill>
                <a:schemeClr val="bg1"/>
              </a:solidFill>
              <a:latin typeface="Arial" panose="020B0604020202020204" pitchFamily="34" charset="0"/>
              <a:cs typeface="Arial" panose="020B0604020202020204" pitchFamily="34" charset="0"/>
            </a:endParaRPr>
          </a:p>
          <a:p>
            <a:pPr marL="0" indent="0">
              <a:buNone/>
              <a:tabLst>
                <a:tab pos="447675" algn="l"/>
              </a:tabLst>
            </a:pPr>
            <a:r>
              <a:rPr lang="de-DE" sz="1600" dirty="0" smtClean="0">
                <a:solidFill>
                  <a:schemeClr val="bg1"/>
                </a:solidFill>
                <a:latin typeface="Arial" panose="020B0604020202020204" pitchFamily="34" charset="0"/>
                <a:cs typeface="Arial" panose="020B0604020202020204" pitchFamily="34" charset="0"/>
              </a:rPr>
              <a:t>Studie </a:t>
            </a:r>
            <a:r>
              <a:rPr lang="de-DE" sz="1600" dirty="0">
                <a:solidFill>
                  <a:schemeClr val="bg1"/>
                </a:solidFill>
                <a:latin typeface="Arial" panose="020B0604020202020204" pitchFamily="34" charset="0"/>
                <a:cs typeface="Arial" panose="020B0604020202020204" pitchFamily="34" charset="0"/>
              </a:rPr>
              <a:t>zur Wirksamkeit </a:t>
            </a:r>
            <a:r>
              <a:rPr lang="de-DE" sz="1600" dirty="0" smtClean="0">
                <a:solidFill>
                  <a:schemeClr val="bg1"/>
                </a:solidFill>
                <a:latin typeface="Arial" panose="020B0604020202020204" pitchFamily="34" charset="0"/>
                <a:cs typeface="Arial" panose="020B0604020202020204" pitchFamily="34" charset="0"/>
              </a:rPr>
              <a:t>Rheuma-Behandlungen</a:t>
            </a:r>
            <a:endParaRPr lang="de-DE" sz="1600" u="sng" dirty="0">
              <a:solidFill>
                <a:schemeClr val="bg1"/>
              </a:solidFill>
              <a:latin typeface="Arial" panose="020B0604020202020204" pitchFamily="34" charset="0"/>
              <a:cs typeface="Arial" panose="020B0604020202020204" pitchFamily="34" charset="0"/>
            </a:endParaRPr>
          </a:p>
          <a:p>
            <a:pPr marL="0" indent="0">
              <a:buNone/>
              <a:tabLst>
                <a:tab pos="447675" algn="l"/>
              </a:tabLst>
            </a:pPr>
            <a:r>
              <a:rPr lang="de-DE" sz="1600" u="sng" dirty="0">
                <a:solidFill>
                  <a:schemeClr val="bg1"/>
                </a:solidFill>
                <a:latin typeface="Arial" panose="020B0604020202020204" pitchFamily="34" charset="0"/>
                <a:cs typeface="Arial" panose="020B0604020202020204" pitchFamily="34" charset="0"/>
                <a:hlinkClick r:id="rId9"/>
              </a:rPr>
              <a:t>https://</a:t>
            </a:r>
            <a:r>
              <a:rPr lang="de-DE" sz="1600" u="sng" dirty="0" smtClean="0">
                <a:solidFill>
                  <a:schemeClr val="bg1"/>
                </a:solidFill>
                <a:latin typeface="Arial" panose="020B0604020202020204" pitchFamily="34" charset="0"/>
                <a:cs typeface="Arial" panose="020B0604020202020204" pitchFamily="34" charset="0"/>
                <a:hlinkClick r:id="rId9"/>
              </a:rPr>
              <a:t>www.medizin-transparent.at/rheuma-tripterygium-wilfordii</a:t>
            </a:r>
            <a:endParaRPr lang="de-DE" sz="1600" u="sng" dirty="0" smtClean="0">
              <a:solidFill>
                <a:schemeClr val="bg1"/>
              </a:solidFill>
              <a:latin typeface="Arial" panose="020B0604020202020204" pitchFamily="34" charset="0"/>
              <a:cs typeface="Arial" panose="020B0604020202020204" pitchFamily="34" charset="0"/>
            </a:endParaRPr>
          </a:p>
          <a:p>
            <a:pPr marL="0" indent="0">
              <a:buNone/>
              <a:tabLst>
                <a:tab pos="447675" algn="l"/>
              </a:tabLst>
            </a:pPr>
            <a:endParaRPr lang="de-DE" sz="1400" u="sng" dirty="0" smtClean="0">
              <a:solidFill>
                <a:schemeClr val="bg1"/>
              </a:solidFill>
              <a:latin typeface="Arial" panose="020B0604020202020204" pitchFamily="34" charset="0"/>
              <a:cs typeface="Arial" panose="020B0604020202020204" pitchFamily="34" charset="0"/>
            </a:endParaRPr>
          </a:p>
          <a:p>
            <a:pPr marL="0" indent="0">
              <a:buNone/>
              <a:tabLst>
                <a:tab pos="447675" algn="l"/>
              </a:tabLst>
            </a:pPr>
            <a:endParaRPr lang="de-DE" sz="1400" u="sng" dirty="0">
              <a:solidFill>
                <a:schemeClr val="bg1"/>
              </a:solidFill>
              <a:latin typeface="Arial" panose="020B0604020202020204" pitchFamily="34" charset="0"/>
              <a:cs typeface="Arial" panose="020B0604020202020204" pitchFamily="34" charset="0"/>
            </a:endParaRPr>
          </a:p>
          <a:p>
            <a:pPr marL="0" indent="0">
              <a:buNone/>
              <a:tabLst>
                <a:tab pos="447675" algn="l"/>
              </a:tabLst>
            </a:pPr>
            <a:endParaRPr lang="en-US" sz="1400" dirty="0">
              <a:solidFill>
                <a:schemeClr val="bg1"/>
              </a:solidFill>
              <a:latin typeface="Arial" panose="020B0604020202020204" pitchFamily="34" charset="0"/>
              <a:cs typeface="Arial" panose="020B0604020202020204" pitchFamily="34" charset="0"/>
            </a:endParaRPr>
          </a:p>
          <a:p>
            <a:pPr marL="0" indent="0">
              <a:buNone/>
              <a:tabLst>
                <a:tab pos="447675" algn="l"/>
              </a:tabLst>
            </a:pPr>
            <a:endParaRPr lang="de-DE" altLang="pt-PT" sz="1400" dirty="0" smtClean="0">
              <a:solidFill>
                <a:schemeClr val="bg1"/>
              </a:solidFill>
              <a:latin typeface="Arial" panose="020B0604020202020204" pitchFamily="34" charset="0"/>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Arthrose – Bewertung von Medizin-studien zu Arthrose nach </a:t>
            </a:r>
            <a:r>
              <a:rPr lang="de-DE" altLang="pt-PT" sz="3200" b="1" dirty="0" err="1" smtClean="0">
                <a:effectLst>
                  <a:outerShdw blurRad="38100" dist="38100" dir="2700000" algn="tl">
                    <a:srgbClr val="FFFFFF"/>
                  </a:outerShdw>
                </a:effectLst>
              </a:rPr>
              <a:t>EbM</a:t>
            </a:r>
            <a:endParaRPr lang="de-DE" sz="32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83</a:t>
            </a:fld>
            <a:endParaRPr lang="en-US" dirty="0"/>
          </a:p>
        </p:txBody>
      </p:sp>
    </p:spTree>
    <p:extLst>
      <p:ext uri="{BB962C8B-B14F-4D97-AF65-F5344CB8AC3E}">
        <p14:creationId xmlns:p14="http://schemas.microsoft.com/office/powerpoint/2010/main" val="87334006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3999" y="2204864"/>
            <a:ext cx="8388464" cy="4176464"/>
          </a:xfrm>
        </p:spPr>
        <p:txBody>
          <a:bodyPr>
            <a:normAutofit/>
          </a:bodyPr>
          <a:lstStyle/>
          <a:p>
            <a:pPr marL="0" indent="0">
              <a:buNone/>
              <a:tabLst>
                <a:tab pos="447675" algn="l"/>
              </a:tabLst>
            </a:pPr>
            <a:r>
              <a:rPr lang="de-DE" sz="1400" b="1" dirty="0" smtClean="0">
                <a:solidFill>
                  <a:schemeClr val="bg1"/>
                </a:solidFill>
                <a:latin typeface="Arial" panose="020B0604020202020204" pitchFamily="34" charset="0"/>
                <a:cs typeface="Arial" panose="020B0604020202020204" pitchFamily="34" charset="0"/>
              </a:rPr>
              <a:t>Chondoritinsulfat</a:t>
            </a:r>
            <a:r>
              <a:rPr lang="de-DE" sz="1400" b="1" dirty="0">
                <a:solidFill>
                  <a:schemeClr val="bg1"/>
                </a:solidFill>
                <a:latin typeface="Arial" panose="020B0604020202020204" pitchFamily="34" charset="0"/>
                <a:cs typeface="Arial" panose="020B0604020202020204" pitchFamily="34" charset="0"/>
              </a:rPr>
              <a:t>: </a:t>
            </a:r>
            <a:r>
              <a:rPr lang="de-DE" sz="1400" dirty="0">
                <a:solidFill>
                  <a:schemeClr val="bg1"/>
                </a:solidFill>
                <a:latin typeface="Arial" panose="020B0604020202020204" pitchFamily="34" charset="0"/>
                <a:cs typeface="Arial" panose="020B0604020202020204" pitchFamily="34" charset="0"/>
                <a:hlinkClick r:id="rId3"/>
              </a:rPr>
              <a:t>https://</a:t>
            </a:r>
            <a:r>
              <a:rPr lang="de-DE" sz="1400" dirty="0" smtClean="0">
                <a:solidFill>
                  <a:schemeClr val="bg1"/>
                </a:solidFill>
                <a:latin typeface="Arial" panose="020B0604020202020204" pitchFamily="34" charset="0"/>
                <a:cs typeface="Arial" panose="020B0604020202020204" pitchFamily="34" charset="0"/>
                <a:hlinkClick r:id="rId3"/>
              </a:rPr>
              <a:t>www.ncbi.nlm.nih.gov/pubmed/30657100</a:t>
            </a:r>
            <a:r>
              <a:rPr lang="de-DE" sz="1400" dirty="0" smtClean="0">
                <a:solidFill>
                  <a:schemeClr val="bg1"/>
                </a:solidFill>
                <a:latin typeface="Arial" panose="020B0604020202020204" pitchFamily="34" charset="0"/>
                <a:cs typeface="Arial" panose="020B0604020202020204" pitchFamily="34" charset="0"/>
              </a:rPr>
              <a:t>  </a:t>
            </a:r>
            <a:endParaRPr lang="de-DE" sz="1400" dirty="0">
              <a:solidFill>
                <a:schemeClr val="bg1"/>
              </a:solidFill>
              <a:latin typeface="Arial" panose="020B0604020202020204" pitchFamily="34" charset="0"/>
              <a:cs typeface="Arial" panose="020B0604020202020204" pitchFamily="34" charset="0"/>
            </a:endParaRPr>
          </a:p>
          <a:p>
            <a:pPr marL="0" indent="0">
              <a:buNone/>
              <a:tabLst>
                <a:tab pos="447675" algn="l"/>
              </a:tabLst>
            </a:pPr>
            <a:r>
              <a:rPr lang="en-GB" sz="1400" dirty="0" err="1" smtClean="0">
                <a:solidFill>
                  <a:schemeClr val="bg1"/>
                </a:solidFill>
                <a:latin typeface="Arial" panose="020B0604020202020204" pitchFamily="34" charset="0"/>
                <a:cs typeface="Arial" panose="020B0604020202020204" pitchFamily="34" charset="0"/>
              </a:rPr>
              <a:t>Multicenter</a:t>
            </a:r>
            <a:r>
              <a:rPr lang="en-GB" sz="1400" dirty="0" smtClean="0">
                <a:solidFill>
                  <a:schemeClr val="bg1"/>
                </a:solidFill>
                <a:latin typeface="Arial" panose="020B0604020202020204" pitchFamily="34" charset="0"/>
                <a:cs typeface="Arial" panose="020B0604020202020204" pitchFamily="34" charset="0"/>
              </a:rPr>
              <a:t>, randomized, double-blind clinical trial to evaluate efficacy and safety of combined glucosamine </a:t>
            </a:r>
            <a:r>
              <a:rPr lang="en-GB" sz="1400" dirty="0" err="1" smtClean="0">
                <a:solidFill>
                  <a:schemeClr val="bg1"/>
                </a:solidFill>
                <a:latin typeface="Arial" panose="020B0604020202020204" pitchFamily="34" charset="0"/>
                <a:cs typeface="Arial" panose="020B0604020202020204" pitchFamily="34" charset="0"/>
              </a:rPr>
              <a:t>sulfate</a:t>
            </a:r>
            <a:r>
              <a:rPr lang="en-GB" sz="1400" dirty="0" smtClean="0">
                <a:solidFill>
                  <a:schemeClr val="bg1"/>
                </a:solidFill>
                <a:latin typeface="Arial" panose="020B0604020202020204" pitchFamily="34" charset="0"/>
                <a:cs typeface="Arial" panose="020B0604020202020204" pitchFamily="34" charset="0"/>
              </a:rPr>
              <a:t> and chondroitin </a:t>
            </a:r>
            <a:r>
              <a:rPr lang="en-GB" sz="1400" dirty="0" err="1" smtClean="0">
                <a:solidFill>
                  <a:schemeClr val="bg1"/>
                </a:solidFill>
                <a:latin typeface="Arial" panose="020B0604020202020204" pitchFamily="34" charset="0"/>
                <a:cs typeface="Arial" panose="020B0604020202020204" pitchFamily="34" charset="0"/>
              </a:rPr>
              <a:t>sulfate</a:t>
            </a:r>
            <a:r>
              <a:rPr lang="en-GB" sz="1400" dirty="0" smtClean="0">
                <a:solidFill>
                  <a:schemeClr val="bg1"/>
                </a:solidFill>
                <a:latin typeface="Arial" panose="020B0604020202020204" pitchFamily="34" charset="0"/>
                <a:cs typeface="Arial" panose="020B0604020202020204" pitchFamily="34" charset="0"/>
              </a:rPr>
              <a:t> capsules for treating knee osteoarthritis</a:t>
            </a:r>
          </a:p>
          <a:p>
            <a:pPr marL="0" indent="0">
              <a:buNone/>
              <a:tabLst>
                <a:tab pos="447675" algn="l"/>
              </a:tabLst>
            </a:pPr>
            <a:r>
              <a:rPr lang="de-DE" sz="1400" b="1" dirty="0" smtClean="0">
                <a:solidFill>
                  <a:schemeClr val="bg1"/>
                </a:solidFill>
                <a:latin typeface="Arial" panose="020B0604020202020204" pitchFamily="34" charset="0"/>
                <a:cs typeface="Arial" panose="020B0604020202020204" pitchFamily="34" charset="0"/>
              </a:rPr>
              <a:t>DMSO</a:t>
            </a:r>
            <a:r>
              <a:rPr lang="de-DE" sz="1400" b="1" dirty="0">
                <a:solidFill>
                  <a:schemeClr val="bg1"/>
                </a:solidFill>
                <a:latin typeface="Arial" panose="020B0604020202020204" pitchFamily="34" charset="0"/>
                <a:cs typeface="Arial" panose="020B0604020202020204" pitchFamily="34" charset="0"/>
              </a:rPr>
              <a:t>: </a:t>
            </a:r>
            <a:r>
              <a:rPr lang="de-DE" sz="1400" dirty="0">
                <a:solidFill>
                  <a:schemeClr val="bg1"/>
                </a:solidFill>
                <a:latin typeface="Arial" panose="020B0604020202020204" pitchFamily="34" charset="0"/>
                <a:cs typeface="Arial" panose="020B0604020202020204" pitchFamily="34" charset="0"/>
                <a:hlinkClick r:id="rId4"/>
              </a:rPr>
              <a:t>https://www.ncbi.nlm.nih.gov/pubmed/21811389</a:t>
            </a:r>
            <a:r>
              <a:rPr lang="de-DE" sz="1400" dirty="0">
                <a:solidFill>
                  <a:schemeClr val="bg1"/>
                </a:solidFill>
                <a:latin typeface="Arial" panose="020B0604020202020204" pitchFamily="34" charset="0"/>
                <a:cs typeface="Arial" panose="020B0604020202020204" pitchFamily="34" charset="0"/>
              </a:rPr>
              <a:t> </a:t>
            </a:r>
          </a:p>
          <a:p>
            <a:pPr marL="0" indent="0">
              <a:buNone/>
              <a:tabLst>
                <a:tab pos="447675" algn="l"/>
              </a:tabLst>
            </a:pPr>
            <a:r>
              <a:rPr lang="en-GB" sz="1400" dirty="0" smtClean="0">
                <a:solidFill>
                  <a:schemeClr val="bg1"/>
                </a:solidFill>
                <a:latin typeface="Arial" panose="020B0604020202020204" pitchFamily="34" charset="0"/>
                <a:cs typeface="Arial" panose="020B0604020202020204" pitchFamily="34" charset="0"/>
              </a:rPr>
              <a:t>Diclofenac sodium topical solution with dimethyl sulfoxide, a viable alternative to oral nonsteroidal anti-inflammatories in osteoarthritis: review of current evidence</a:t>
            </a:r>
          </a:p>
          <a:p>
            <a:pPr marL="0" indent="0">
              <a:buNone/>
              <a:tabLst>
                <a:tab pos="447675" algn="l"/>
              </a:tabLst>
            </a:pPr>
            <a:r>
              <a:rPr lang="de-DE" altLang="pt-PT" sz="1400" b="1" dirty="0" smtClean="0">
                <a:solidFill>
                  <a:schemeClr val="bg1"/>
                </a:solidFill>
                <a:latin typeface="Arial" panose="020B0604020202020204" pitchFamily="34" charset="0"/>
                <a:cs typeface="Arial" panose="020B0604020202020204" pitchFamily="34" charset="0"/>
              </a:rPr>
              <a:t>DMSO</a:t>
            </a:r>
            <a:r>
              <a:rPr lang="de-DE" altLang="pt-PT" sz="1400" b="1" dirty="0">
                <a:solidFill>
                  <a:schemeClr val="bg1"/>
                </a:solidFill>
                <a:latin typeface="Arial" panose="020B0604020202020204" pitchFamily="34" charset="0"/>
                <a:cs typeface="Arial" panose="020B0604020202020204" pitchFamily="34" charset="0"/>
              </a:rPr>
              <a:t>: </a:t>
            </a:r>
            <a:r>
              <a:rPr lang="de-DE" altLang="pt-PT" sz="1400" dirty="0">
                <a:solidFill>
                  <a:schemeClr val="bg1"/>
                </a:solidFill>
                <a:latin typeface="Arial" panose="020B0604020202020204" pitchFamily="34" charset="0"/>
                <a:cs typeface="Arial" panose="020B0604020202020204" pitchFamily="34" charset="0"/>
                <a:hlinkClick r:id="rId5"/>
              </a:rPr>
              <a:t>https://www.ncbi.nlm.nih.gov/pubmed/8529985</a:t>
            </a:r>
            <a:r>
              <a:rPr lang="de-DE" altLang="pt-PT" sz="1400" dirty="0">
                <a:solidFill>
                  <a:schemeClr val="bg1"/>
                </a:solidFill>
                <a:latin typeface="Arial" panose="020B0604020202020204" pitchFamily="34" charset="0"/>
                <a:cs typeface="Arial" panose="020B0604020202020204" pitchFamily="34" charset="0"/>
              </a:rPr>
              <a:t> </a:t>
            </a:r>
          </a:p>
          <a:p>
            <a:pPr marL="0" indent="0">
              <a:buNone/>
              <a:tabLst>
                <a:tab pos="447675" algn="l"/>
              </a:tabLst>
            </a:pPr>
            <a:r>
              <a:rPr lang="en-US" altLang="pt-PT" sz="1400" dirty="0">
                <a:solidFill>
                  <a:schemeClr val="bg1"/>
                </a:solidFill>
                <a:latin typeface="Arial" panose="020B0604020202020204" pitchFamily="34" charset="0"/>
                <a:cs typeface="Arial" panose="020B0604020202020204" pitchFamily="34" charset="0"/>
              </a:rPr>
              <a:t>DMSO in patients with active </a:t>
            </a:r>
            <a:r>
              <a:rPr lang="en-US" altLang="pt-PT" sz="1400" dirty="0" err="1">
                <a:solidFill>
                  <a:schemeClr val="bg1"/>
                </a:solidFill>
                <a:latin typeface="Arial" panose="020B0604020202020204" pitchFamily="34" charset="0"/>
                <a:cs typeface="Arial" panose="020B0604020202020204" pitchFamily="34" charset="0"/>
              </a:rPr>
              <a:t>gonarthrosis</a:t>
            </a:r>
            <a:r>
              <a:rPr lang="en-US" altLang="pt-PT" sz="1400" dirty="0">
                <a:solidFill>
                  <a:schemeClr val="bg1"/>
                </a:solidFill>
                <a:latin typeface="Arial" panose="020B0604020202020204" pitchFamily="34" charset="0"/>
                <a:cs typeface="Arial" panose="020B0604020202020204" pitchFamily="34" charset="0"/>
              </a:rPr>
              <a:t>. A double-blind placebo controlled phase III study</a:t>
            </a:r>
            <a:endParaRPr lang="de-DE" altLang="pt-PT" sz="1400" dirty="0">
              <a:solidFill>
                <a:schemeClr val="bg1"/>
              </a:solidFill>
              <a:latin typeface="Arial" panose="020B0604020202020204" pitchFamily="34" charset="0"/>
              <a:cs typeface="Arial" panose="020B0604020202020204" pitchFamily="34" charset="0"/>
            </a:endParaRPr>
          </a:p>
          <a:p>
            <a:pPr marL="0" indent="0">
              <a:buNone/>
              <a:tabLst>
                <a:tab pos="447675" algn="l"/>
              </a:tabLst>
            </a:pPr>
            <a:r>
              <a:rPr lang="de-DE" sz="1400" b="1" dirty="0" smtClean="0">
                <a:solidFill>
                  <a:schemeClr val="bg1"/>
                </a:solidFill>
                <a:latin typeface="Arial" panose="020B0604020202020204" pitchFamily="34" charset="0"/>
                <a:cs typeface="Arial" panose="020B0604020202020204" pitchFamily="34" charset="0"/>
              </a:rPr>
              <a:t>DMSO </a:t>
            </a:r>
            <a:r>
              <a:rPr lang="de-DE" sz="1400" b="1" dirty="0">
                <a:solidFill>
                  <a:schemeClr val="bg1"/>
                </a:solidFill>
                <a:latin typeface="Arial" panose="020B0604020202020204" pitchFamily="34" charset="0"/>
                <a:cs typeface="Arial" panose="020B0604020202020204" pitchFamily="34" charset="0"/>
              </a:rPr>
              <a:t>(</a:t>
            </a:r>
            <a:r>
              <a:rPr lang="de-DE" sz="1400" b="1" dirty="0" err="1">
                <a:solidFill>
                  <a:schemeClr val="bg1"/>
                </a:solidFill>
                <a:latin typeface="Arial" panose="020B0604020202020204" pitchFamily="34" charset="0"/>
                <a:cs typeface="Arial" panose="020B0604020202020204" pitchFamily="34" charset="0"/>
              </a:rPr>
              <a:t>Dimethylschwefeloxid</a:t>
            </a:r>
            <a:r>
              <a:rPr lang="de-DE" sz="1400" b="1" dirty="0">
                <a:solidFill>
                  <a:schemeClr val="bg1"/>
                </a:solidFill>
                <a:latin typeface="Arial" panose="020B0604020202020204" pitchFamily="34" charset="0"/>
                <a:cs typeface="Arial" panose="020B0604020202020204" pitchFamily="34" charset="0"/>
              </a:rPr>
              <a:t>): </a:t>
            </a:r>
            <a:r>
              <a:rPr lang="de-DE" sz="1400" dirty="0">
                <a:solidFill>
                  <a:schemeClr val="bg1"/>
                </a:solidFill>
                <a:latin typeface="Arial" panose="020B0604020202020204" pitchFamily="34" charset="0"/>
                <a:cs typeface="Arial" panose="020B0604020202020204" pitchFamily="34" charset="0"/>
                <a:hlinkClick r:id="rId6"/>
              </a:rPr>
              <a:t>https://www.ncbi.nlm.nih.gov/pubmed/21821055</a:t>
            </a:r>
            <a:r>
              <a:rPr lang="de-DE" sz="1400" dirty="0">
                <a:solidFill>
                  <a:schemeClr val="bg1"/>
                </a:solidFill>
                <a:latin typeface="Arial" panose="020B0604020202020204" pitchFamily="34" charset="0"/>
                <a:cs typeface="Arial" panose="020B0604020202020204" pitchFamily="34" charset="0"/>
              </a:rPr>
              <a:t> </a:t>
            </a:r>
          </a:p>
          <a:p>
            <a:pPr marL="0" indent="0">
              <a:buNone/>
              <a:tabLst>
                <a:tab pos="447675" algn="l"/>
              </a:tabLst>
            </a:pPr>
            <a:r>
              <a:rPr lang="en-US" sz="1400" dirty="0">
                <a:solidFill>
                  <a:schemeClr val="bg1"/>
                </a:solidFill>
                <a:latin typeface="Arial" panose="020B0604020202020204" pitchFamily="34" charset="0"/>
                <a:cs typeface="Arial" panose="020B0604020202020204" pitchFamily="34" charset="0"/>
              </a:rPr>
              <a:t>Dimethyl </a:t>
            </a:r>
            <a:r>
              <a:rPr lang="en-US" sz="1400" dirty="0" err="1">
                <a:solidFill>
                  <a:schemeClr val="bg1"/>
                </a:solidFill>
                <a:latin typeface="Arial" panose="020B0604020202020204" pitchFamily="34" charset="0"/>
                <a:cs typeface="Arial" panose="020B0604020202020204" pitchFamily="34" charset="0"/>
              </a:rPr>
              <a:t>sulphoxide</a:t>
            </a:r>
            <a:r>
              <a:rPr lang="en-US" sz="1400" dirty="0">
                <a:solidFill>
                  <a:schemeClr val="bg1"/>
                </a:solidFill>
                <a:latin typeface="Arial" panose="020B0604020202020204" pitchFamily="34" charset="0"/>
                <a:cs typeface="Arial" panose="020B0604020202020204" pitchFamily="34" charset="0"/>
              </a:rPr>
              <a:t> and dimethyl </a:t>
            </a:r>
            <a:r>
              <a:rPr lang="en-US" sz="1400" dirty="0" err="1">
                <a:solidFill>
                  <a:schemeClr val="bg1"/>
                </a:solidFill>
                <a:latin typeface="Arial" panose="020B0604020202020204" pitchFamily="34" charset="0"/>
                <a:cs typeface="Arial" panose="020B0604020202020204" pitchFamily="34" charset="0"/>
              </a:rPr>
              <a:t>sulphone</a:t>
            </a:r>
            <a:r>
              <a:rPr lang="en-US" sz="1400" dirty="0">
                <a:solidFill>
                  <a:schemeClr val="bg1"/>
                </a:solidFill>
                <a:latin typeface="Arial" panose="020B0604020202020204" pitchFamily="34" charset="0"/>
                <a:cs typeface="Arial" panose="020B0604020202020204" pitchFamily="34" charset="0"/>
              </a:rPr>
              <a:t> are potent inhibitors of IL-6 and IL-8 expression in the human chondrocyte cell line C-28/I2</a:t>
            </a:r>
            <a:endParaRPr lang="de-DE" sz="1400" dirty="0">
              <a:solidFill>
                <a:schemeClr val="bg1"/>
              </a:solidFill>
              <a:latin typeface="Arial" panose="020B0604020202020204" pitchFamily="34" charset="0"/>
              <a:cs typeface="Arial" panose="020B0604020202020204" pitchFamily="34" charset="0"/>
            </a:endParaRPr>
          </a:p>
          <a:p>
            <a:pPr marL="0" indent="0">
              <a:buNone/>
              <a:tabLst>
                <a:tab pos="447675" algn="l"/>
              </a:tabLst>
            </a:pPr>
            <a:r>
              <a:rPr lang="de-DE" altLang="pt-PT" sz="1400" b="1" dirty="0" smtClean="0">
                <a:solidFill>
                  <a:schemeClr val="bg1"/>
                </a:solidFill>
                <a:latin typeface="Arial" panose="020B0604020202020204" pitchFamily="34" charset="0"/>
                <a:cs typeface="Arial" panose="020B0604020202020204" pitchFamily="34" charset="0"/>
              </a:rPr>
              <a:t>Eierschalenhaut</a:t>
            </a:r>
            <a:r>
              <a:rPr lang="de-DE" altLang="pt-PT" sz="1400" b="1" dirty="0">
                <a:solidFill>
                  <a:schemeClr val="bg1"/>
                </a:solidFill>
                <a:latin typeface="Arial" panose="020B0604020202020204" pitchFamily="34" charset="0"/>
                <a:cs typeface="Arial" panose="020B0604020202020204" pitchFamily="34" charset="0"/>
              </a:rPr>
              <a:t>: </a:t>
            </a:r>
            <a:r>
              <a:rPr lang="de-DE" altLang="pt-PT" sz="1400" dirty="0">
                <a:solidFill>
                  <a:schemeClr val="bg1"/>
                </a:solidFill>
                <a:latin typeface="Arial" panose="020B0604020202020204" pitchFamily="34" charset="0"/>
                <a:cs typeface="Arial" panose="020B0604020202020204" pitchFamily="34" charset="0"/>
                <a:hlinkClick r:id="rId7"/>
              </a:rPr>
              <a:t>https://www.ncbi.nlm.nih.gov/pubmed/19340512</a:t>
            </a:r>
            <a:r>
              <a:rPr lang="de-DE" altLang="pt-PT" sz="1400" dirty="0">
                <a:solidFill>
                  <a:schemeClr val="bg1"/>
                </a:solidFill>
                <a:latin typeface="Arial" panose="020B0604020202020204" pitchFamily="34" charset="0"/>
                <a:cs typeface="Arial" panose="020B0604020202020204" pitchFamily="34" charset="0"/>
              </a:rPr>
              <a:t> </a:t>
            </a:r>
          </a:p>
          <a:p>
            <a:pPr marL="0" indent="0">
              <a:buNone/>
              <a:tabLst>
                <a:tab pos="447675" algn="l"/>
              </a:tabLst>
            </a:pPr>
            <a:r>
              <a:rPr lang="en-US" altLang="pt-PT" sz="1400" dirty="0">
                <a:solidFill>
                  <a:schemeClr val="bg1"/>
                </a:solidFill>
                <a:latin typeface="Arial" panose="020B0604020202020204" pitchFamily="34" charset="0"/>
                <a:cs typeface="Arial" panose="020B0604020202020204" pitchFamily="34" charset="0"/>
              </a:rPr>
              <a:t>Eggshell membrane in the treatment of pain and stiffness from osteoarthritis of the knee: a randomized, multicenter, double-blind, placebo-controlled clinical </a:t>
            </a:r>
            <a:r>
              <a:rPr lang="en-US" altLang="pt-PT" sz="1400" dirty="0" smtClean="0">
                <a:solidFill>
                  <a:schemeClr val="bg1"/>
                </a:solidFill>
                <a:latin typeface="Arial" panose="020B0604020202020204" pitchFamily="34" charset="0"/>
                <a:cs typeface="Arial" panose="020B0604020202020204" pitchFamily="34" charset="0"/>
              </a:rPr>
              <a:t>study</a:t>
            </a:r>
            <a:endParaRPr lang="en-US" altLang="pt-PT" sz="1400" dirty="0">
              <a:solidFill>
                <a:schemeClr val="bg1"/>
              </a:solidFill>
              <a:latin typeface="Arial" panose="020B0604020202020204" pitchFamily="34" charset="0"/>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Arthrose – Medizinstudien mit Patienten (in vivo)</a:t>
            </a:r>
            <a:endParaRPr lang="de-DE" sz="1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84</a:t>
            </a:fld>
            <a:endParaRPr lang="en-US" dirty="0"/>
          </a:p>
        </p:txBody>
      </p:sp>
    </p:spTree>
    <p:extLst>
      <p:ext uri="{BB962C8B-B14F-4D97-AF65-F5344CB8AC3E}">
        <p14:creationId xmlns:p14="http://schemas.microsoft.com/office/powerpoint/2010/main" val="135110992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3998" y="2204864"/>
            <a:ext cx="8568481" cy="4608512"/>
          </a:xfrm>
        </p:spPr>
        <p:txBody>
          <a:bodyPr>
            <a:normAutofit/>
          </a:bodyPr>
          <a:lstStyle/>
          <a:p>
            <a:pPr marL="0" indent="0">
              <a:buNone/>
              <a:tabLst>
                <a:tab pos="447675" algn="l"/>
              </a:tabLst>
            </a:pPr>
            <a:r>
              <a:rPr lang="de-DE" altLang="pt-PT" sz="1400" b="1" dirty="0">
                <a:solidFill>
                  <a:schemeClr val="bg1"/>
                </a:solidFill>
                <a:latin typeface="Arial" panose="020B0604020202020204" pitchFamily="34" charset="0"/>
                <a:cs typeface="Arial" panose="020B0604020202020204" pitchFamily="34" charset="0"/>
              </a:rPr>
              <a:t>Gemüse, Brokkoli: </a:t>
            </a:r>
            <a:r>
              <a:rPr lang="de-DE" altLang="pt-PT" sz="1400" dirty="0">
                <a:solidFill>
                  <a:schemeClr val="bg1"/>
                </a:solidFill>
                <a:latin typeface="Arial" panose="020B0604020202020204" pitchFamily="34" charset="0"/>
                <a:cs typeface="Arial" panose="020B0604020202020204" pitchFamily="34" charset="0"/>
                <a:hlinkClick r:id="rId3"/>
              </a:rPr>
              <a:t>https://www.ncbi.nlm.nih.gov/pubmed/23983046</a:t>
            </a:r>
            <a:r>
              <a:rPr lang="de-DE" altLang="pt-PT" sz="1400" dirty="0">
                <a:solidFill>
                  <a:schemeClr val="bg1"/>
                </a:solidFill>
                <a:latin typeface="Arial" panose="020B0604020202020204" pitchFamily="34" charset="0"/>
                <a:cs typeface="Arial" panose="020B0604020202020204" pitchFamily="34" charset="0"/>
              </a:rPr>
              <a:t> </a:t>
            </a:r>
          </a:p>
          <a:p>
            <a:pPr marL="0" indent="0">
              <a:buNone/>
              <a:tabLst>
                <a:tab pos="447675" algn="l"/>
              </a:tabLst>
            </a:pPr>
            <a:r>
              <a:rPr lang="en-US" sz="1400" dirty="0">
                <a:solidFill>
                  <a:schemeClr val="bg1"/>
                </a:solidFill>
                <a:latin typeface="Arial" panose="020B0604020202020204" pitchFamily="34" charset="0"/>
                <a:cs typeface="Arial" panose="020B0604020202020204" pitchFamily="34" charset="0"/>
              </a:rPr>
              <a:t>Sulforaphane represses matrix-degrading proteases and protects cartilage from destruction in vitro and in vivo</a:t>
            </a:r>
          </a:p>
          <a:p>
            <a:pPr marL="0" indent="0">
              <a:buNone/>
              <a:tabLst>
                <a:tab pos="447675" algn="l"/>
              </a:tabLst>
            </a:pPr>
            <a:r>
              <a:rPr lang="de-DE" altLang="pt-PT" sz="1400" b="1" dirty="0">
                <a:solidFill>
                  <a:schemeClr val="bg1"/>
                </a:solidFill>
                <a:latin typeface="Arial" panose="020B0604020202020204" pitchFamily="34" charset="0"/>
                <a:cs typeface="Arial" panose="020B0604020202020204" pitchFamily="34" charset="0"/>
              </a:rPr>
              <a:t>Gemüse, Lauch: </a:t>
            </a:r>
            <a:r>
              <a:rPr lang="de-DE" altLang="pt-PT" sz="1400" dirty="0">
                <a:solidFill>
                  <a:schemeClr val="bg1"/>
                </a:solidFill>
                <a:latin typeface="Arial" panose="020B0604020202020204" pitchFamily="34" charset="0"/>
                <a:cs typeface="Arial" panose="020B0604020202020204" pitchFamily="34" charset="0"/>
                <a:hlinkClick r:id="rId4"/>
              </a:rPr>
              <a:t>https://www.ncbi.nlm.nih.gov/pmc/articles/PMC3018463/</a:t>
            </a:r>
            <a:r>
              <a:rPr lang="de-DE" altLang="pt-PT" sz="1400" dirty="0">
                <a:solidFill>
                  <a:schemeClr val="bg1"/>
                </a:solidFill>
                <a:latin typeface="Arial" panose="020B0604020202020204" pitchFamily="34" charset="0"/>
                <a:cs typeface="Arial" panose="020B0604020202020204" pitchFamily="34" charset="0"/>
              </a:rPr>
              <a:t> </a:t>
            </a:r>
          </a:p>
          <a:p>
            <a:pPr marL="0" indent="0">
              <a:buNone/>
              <a:tabLst>
                <a:tab pos="447675" algn="l"/>
              </a:tabLst>
            </a:pPr>
            <a:r>
              <a:rPr lang="en-US" altLang="pt-PT" sz="1400" dirty="0">
                <a:solidFill>
                  <a:schemeClr val="bg1"/>
                </a:solidFill>
                <a:latin typeface="Arial" panose="020B0604020202020204" pitchFamily="34" charset="0"/>
                <a:cs typeface="Arial" panose="020B0604020202020204" pitchFamily="34" charset="0"/>
              </a:rPr>
              <a:t>Dietary garlic and hip osteoarthritis: evidence of a protective effect and putative mechanism of action</a:t>
            </a:r>
          </a:p>
          <a:p>
            <a:pPr marL="0" indent="0">
              <a:buNone/>
              <a:tabLst>
                <a:tab pos="447675" algn="l"/>
              </a:tabLst>
            </a:pPr>
            <a:endParaRPr lang="en-US" sz="1400" dirty="0">
              <a:solidFill>
                <a:schemeClr val="bg1"/>
              </a:solidFill>
              <a:latin typeface="Arial" panose="020B0604020202020204" pitchFamily="34" charset="0"/>
              <a:cs typeface="Arial" panose="020B0604020202020204" pitchFamily="34" charset="0"/>
            </a:endParaRPr>
          </a:p>
          <a:p>
            <a:pPr marL="0" indent="0">
              <a:buNone/>
              <a:tabLst>
                <a:tab pos="447675" algn="l"/>
              </a:tabLst>
            </a:pPr>
            <a:r>
              <a:rPr lang="de-DE" altLang="pt-PT" sz="1400" b="1" dirty="0" smtClean="0">
                <a:solidFill>
                  <a:schemeClr val="bg1"/>
                </a:solidFill>
                <a:latin typeface="Arial" panose="020B0604020202020204" pitchFamily="34" charset="0"/>
                <a:cs typeface="Arial" panose="020B0604020202020204" pitchFamily="34" charset="0"/>
              </a:rPr>
              <a:t>Grünlippmuschelpulver</a:t>
            </a:r>
            <a:r>
              <a:rPr lang="de-DE" altLang="pt-PT" sz="1400" dirty="0">
                <a:solidFill>
                  <a:schemeClr val="bg1"/>
                </a:solidFill>
                <a:latin typeface="Arial" panose="020B0604020202020204" pitchFamily="34" charset="0"/>
                <a:cs typeface="Arial" panose="020B0604020202020204" pitchFamily="34" charset="0"/>
              </a:rPr>
              <a:t>: </a:t>
            </a:r>
            <a:r>
              <a:rPr lang="de-DE" altLang="pt-PT" sz="1400" dirty="0">
                <a:solidFill>
                  <a:schemeClr val="bg1"/>
                </a:solidFill>
                <a:latin typeface="Arial" panose="020B0604020202020204" pitchFamily="34" charset="0"/>
                <a:cs typeface="Arial" panose="020B0604020202020204" pitchFamily="34" charset="0"/>
                <a:hlinkClick r:id="rId5"/>
              </a:rPr>
              <a:t>https://www.ncbi.nlm.nih.gov/pubmed/22366869</a:t>
            </a:r>
            <a:r>
              <a:rPr lang="de-DE" altLang="pt-PT" sz="1400" dirty="0">
                <a:solidFill>
                  <a:schemeClr val="bg1"/>
                </a:solidFill>
                <a:latin typeface="Arial" panose="020B0604020202020204" pitchFamily="34" charset="0"/>
                <a:cs typeface="Arial" panose="020B0604020202020204" pitchFamily="34" charset="0"/>
              </a:rPr>
              <a:t> </a:t>
            </a:r>
          </a:p>
          <a:p>
            <a:pPr marL="0" indent="0">
              <a:buNone/>
              <a:tabLst>
                <a:tab pos="447675" algn="l"/>
              </a:tabLst>
            </a:pPr>
            <a:r>
              <a:rPr lang="en-GB" altLang="pt-PT" sz="1400" dirty="0">
                <a:solidFill>
                  <a:schemeClr val="bg1"/>
                </a:solidFill>
                <a:latin typeface="Arial" panose="020B0604020202020204" pitchFamily="34" charset="0"/>
                <a:cs typeface="Arial" panose="020B0604020202020204" pitchFamily="34" charset="0"/>
              </a:rPr>
              <a:t>Green-lipped mussel (</a:t>
            </a:r>
            <a:r>
              <a:rPr lang="en-GB" altLang="pt-PT" sz="1400" dirty="0" err="1">
                <a:solidFill>
                  <a:schemeClr val="bg1"/>
                </a:solidFill>
                <a:latin typeface="Arial" panose="020B0604020202020204" pitchFamily="34" charset="0"/>
                <a:cs typeface="Arial" panose="020B0604020202020204" pitchFamily="34" charset="0"/>
              </a:rPr>
              <a:t>Perna</a:t>
            </a:r>
            <a:r>
              <a:rPr lang="en-GB" altLang="pt-PT" sz="1400" dirty="0">
                <a:solidFill>
                  <a:schemeClr val="bg1"/>
                </a:solidFill>
                <a:latin typeface="Arial" panose="020B0604020202020204" pitchFamily="34" charset="0"/>
                <a:cs typeface="Arial" panose="020B0604020202020204" pitchFamily="34" charset="0"/>
              </a:rPr>
              <a:t> </a:t>
            </a:r>
            <a:r>
              <a:rPr lang="en-GB" altLang="pt-PT" sz="1400" dirty="0" err="1">
                <a:solidFill>
                  <a:schemeClr val="bg1"/>
                </a:solidFill>
                <a:latin typeface="Arial" panose="020B0604020202020204" pitchFamily="34" charset="0"/>
                <a:cs typeface="Arial" panose="020B0604020202020204" pitchFamily="34" charset="0"/>
              </a:rPr>
              <a:t>canaliculus</a:t>
            </a:r>
            <a:r>
              <a:rPr lang="en-GB" altLang="pt-PT" sz="1400" dirty="0">
                <a:solidFill>
                  <a:schemeClr val="bg1"/>
                </a:solidFill>
                <a:latin typeface="Arial" panose="020B0604020202020204" pitchFamily="34" charset="0"/>
                <a:cs typeface="Arial" panose="020B0604020202020204" pitchFamily="34" charset="0"/>
              </a:rPr>
              <a:t>) extract efficacy in knee osteoarthritis and improvement in gastrointestinal dysfunction: a pilot study</a:t>
            </a:r>
          </a:p>
          <a:p>
            <a:pPr marL="0" indent="0">
              <a:buNone/>
              <a:tabLst>
                <a:tab pos="447675" algn="l"/>
              </a:tabLst>
            </a:pPr>
            <a:r>
              <a:rPr lang="de-DE" altLang="pt-PT" sz="1400" b="1" dirty="0" smtClean="0">
                <a:solidFill>
                  <a:schemeClr val="bg1"/>
                </a:solidFill>
                <a:latin typeface="Arial" panose="020B0604020202020204" pitchFamily="34" charset="0"/>
                <a:cs typeface="Arial" panose="020B0604020202020204" pitchFamily="34" charset="0"/>
              </a:rPr>
              <a:t>Hagebuttenpulver</a:t>
            </a:r>
            <a:r>
              <a:rPr lang="de-DE" altLang="pt-PT" sz="1400" b="1" dirty="0">
                <a:solidFill>
                  <a:schemeClr val="bg1"/>
                </a:solidFill>
                <a:latin typeface="Arial" panose="020B0604020202020204" pitchFamily="34" charset="0"/>
                <a:cs typeface="Arial" panose="020B0604020202020204" pitchFamily="34" charset="0"/>
              </a:rPr>
              <a:t>: </a:t>
            </a:r>
            <a:r>
              <a:rPr lang="de-DE" altLang="pt-PT" sz="1400" dirty="0">
                <a:solidFill>
                  <a:schemeClr val="bg1"/>
                </a:solidFill>
                <a:latin typeface="Arial" panose="020B0604020202020204" pitchFamily="34" charset="0"/>
                <a:cs typeface="Arial" panose="020B0604020202020204" pitchFamily="34" charset="0"/>
                <a:hlinkClick r:id="rId6"/>
              </a:rPr>
              <a:t>https://www.ncbi.nlm.nih.gov/pubmed/15330493</a:t>
            </a:r>
            <a:r>
              <a:rPr lang="de-DE" altLang="pt-PT" sz="1400" dirty="0">
                <a:solidFill>
                  <a:schemeClr val="bg1"/>
                </a:solidFill>
                <a:latin typeface="Arial" panose="020B0604020202020204" pitchFamily="34" charset="0"/>
                <a:cs typeface="Arial" panose="020B0604020202020204" pitchFamily="34" charset="0"/>
              </a:rPr>
              <a:t> </a:t>
            </a:r>
          </a:p>
          <a:p>
            <a:pPr marL="0" indent="0">
              <a:buNone/>
              <a:tabLst>
                <a:tab pos="447675" algn="l"/>
              </a:tabLst>
            </a:pPr>
            <a:r>
              <a:rPr lang="en-US" sz="1400" dirty="0">
                <a:solidFill>
                  <a:schemeClr val="bg1"/>
                </a:solidFill>
                <a:latin typeface="Arial" panose="020B0604020202020204" pitchFamily="34" charset="0"/>
                <a:cs typeface="Arial" panose="020B0604020202020204" pitchFamily="34" charset="0"/>
              </a:rPr>
              <a:t>A herbal remedy, </a:t>
            </a:r>
            <a:r>
              <a:rPr lang="en-US" sz="1400" dirty="0" err="1">
                <a:solidFill>
                  <a:schemeClr val="bg1"/>
                </a:solidFill>
                <a:latin typeface="Arial" panose="020B0604020202020204" pitchFamily="34" charset="0"/>
                <a:cs typeface="Arial" panose="020B0604020202020204" pitchFamily="34" charset="0"/>
              </a:rPr>
              <a:t>Hyben</a:t>
            </a:r>
            <a:r>
              <a:rPr lang="en-US" sz="1400" dirty="0">
                <a:solidFill>
                  <a:schemeClr val="bg1"/>
                </a:solidFill>
                <a:latin typeface="Arial" panose="020B0604020202020204" pitchFamily="34" charset="0"/>
                <a:cs typeface="Arial" panose="020B0604020202020204" pitchFamily="34" charset="0"/>
              </a:rPr>
              <a:t> Vital (stand. powder of a subspecies of Rosa </a:t>
            </a:r>
            <a:r>
              <a:rPr lang="en-US" sz="1400" dirty="0" err="1">
                <a:solidFill>
                  <a:schemeClr val="bg1"/>
                </a:solidFill>
                <a:latin typeface="Arial" panose="020B0604020202020204" pitchFamily="34" charset="0"/>
                <a:cs typeface="Arial" panose="020B0604020202020204" pitchFamily="34" charset="0"/>
              </a:rPr>
              <a:t>canina</a:t>
            </a:r>
            <a:r>
              <a:rPr lang="en-US" sz="1400" dirty="0">
                <a:solidFill>
                  <a:schemeClr val="bg1"/>
                </a:solidFill>
                <a:latin typeface="Arial" panose="020B0604020202020204" pitchFamily="34" charset="0"/>
                <a:cs typeface="Arial" panose="020B0604020202020204" pitchFamily="34" charset="0"/>
              </a:rPr>
              <a:t> fruits), reduces pain and improves general wellbeing in patients with osteoarthritis - a double-blind, placebo-controlled, randomized </a:t>
            </a:r>
            <a:r>
              <a:rPr lang="en-US" sz="1400" dirty="0" smtClean="0">
                <a:solidFill>
                  <a:schemeClr val="bg1"/>
                </a:solidFill>
                <a:latin typeface="Arial" panose="020B0604020202020204" pitchFamily="34" charset="0"/>
                <a:cs typeface="Arial" panose="020B0604020202020204" pitchFamily="34" charset="0"/>
              </a:rPr>
              <a:t>trial</a:t>
            </a:r>
          </a:p>
          <a:p>
            <a:pPr marL="0" indent="0">
              <a:buNone/>
              <a:tabLst>
                <a:tab pos="447675" algn="l"/>
              </a:tabLst>
            </a:pPr>
            <a:r>
              <a:rPr lang="en-US" altLang="pt-PT" sz="1400" b="1" dirty="0" err="1" smtClean="0">
                <a:solidFill>
                  <a:schemeClr val="bg1"/>
                </a:solidFill>
                <a:latin typeface="Arial" panose="020B0604020202020204" pitchFamily="34" charset="0"/>
                <a:cs typeface="Arial" panose="020B0604020202020204" pitchFamily="34" charset="0"/>
              </a:rPr>
              <a:t>Ingwer</a:t>
            </a:r>
            <a:r>
              <a:rPr lang="en-US" altLang="pt-PT" sz="1400" b="1" dirty="0" smtClean="0">
                <a:solidFill>
                  <a:schemeClr val="bg1"/>
                </a:solidFill>
                <a:latin typeface="Arial" panose="020B0604020202020204" pitchFamily="34" charset="0"/>
                <a:cs typeface="Arial" panose="020B0604020202020204" pitchFamily="34" charset="0"/>
              </a:rPr>
              <a:t>:  </a:t>
            </a:r>
            <a:r>
              <a:rPr lang="en-US" altLang="pt-PT" sz="1400" dirty="0">
                <a:solidFill>
                  <a:schemeClr val="bg1"/>
                </a:solidFill>
                <a:latin typeface="Arial" panose="020B0604020202020204" pitchFamily="34" charset="0"/>
                <a:cs typeface="Arial" panose="020B0604020202020204" pitchFamily="34" charset="0"/>
                <a:hlinkClick r:id="rId7"/>
              </a:rPr>
              <a:t>https://</a:t>
            </a:r>
            <a:r>
              <a:rPr lang="en-US" altLang="pt-PT" sz="1400" dirty="0" smtClean="0">
                <a:solidFill>
                  <a:schemeClr val="bg1"/>
                </a:solidFill>
                <a:latin typeface="Arial" panose="020B0604020202020204" pitchFamily="34" charset="0"/>
                <a:cs typeface="Arial" panose="020B0604020202020204" pitchFamily="34" charset="0"/>
                <a:hlinkClick r:id="rId7"/>
              </a:rPr>
              <a:t>www.ncbi.nlm.nih.gov/pubmed/25300574</a:t>
            </a:r>
            <a:r>
              <a:rPr lang="en-US" altLang="pt-PT" sz="1400" dirty="0" smtClean="0">
                <a:solidFill>
                  <a:schemeClr val="bg1"/>
                </a:solidFill>
                <a:latin typeface="Arial" panose="020B0604020202020204" pitchFamily="34" charset="0"/>
                <a:cs typeface="Arial" panose="020B0604020202020204" pitchFamily="34" charset="0"/>
              </a:rPr>
              <a:t> </a:t>
            </a:r>
            <a:endParaRPr lang="en-US" altLang="pt-PT" sz="1400" dirty="0">
              <a:solidFill>
                <a:schemeClr val="bg1"/>
              </a:solidFill>
              <a:latin typeface="Arial" panose="020B0604020202020204" pitchFamily="34" charset="0"/>
              <a:cs typeface="Arial" panose="020B0604020202020204" pitchFamily="34" charset="0"/>
            </a:endParaRPr>
          </a:p>
          <a:p>
            <a:pPr marL="0" indent="0">
              <a:buNone/>
              <a:tabLst>
                <a:tab pos="447675" algn="l"/>
              </a:tabLst>
            </a:pPr>
            <a:r>
              <a:rPr lang="en-US" altLang="pt-PT" sz="1400" dirty="0">
                <a:solidFill>
                  <a:schemeClr val="bg1"/>
                </a:solidFill>
                <a:latin typeface="Arial" panose="020B0604020202020204" pitchFamily="34" charset="0"/>
                <a:cs typeface="Arial" panose="020B0604020202020204" pitchFamily="34" charset="0"/>
              </a:rPr>
              <a:t>Efficacy and safety of ginger in osteoarthritis patients: a meta-analysis of randomized placebo-controlled </a:t>
            </a:r>
            <a:r>
              <a:rPr lang="en-US" altLang="pt-PT" sz="1400" dirty="0" smtClean="0">
                <a:solidFill>
                  <a:schemeClr val="bg1"/>
                </a:solidFill>
                <a:latin typeface="Arial" panose="020B0604020202020204" pitchFamily="34" charset="0"/>
                <a:cs typeface="Arial" panose="020B0604020202020204" pitchFamily="34" charset="0"/>
              </a:rPr>
              <a:t>trials</a:t>
            </a:r>
            <a:endParaRPr lang="en-US" altLang="pt-PT" sz="1400" dirty="0">
              <a:solidFill>
                <a:schemeClr val="bg1"/>
              </a:solidFill>
              <a:latin typeface="Arial" panose="020B0604020202020204" pitchFamily="34" charset="0"/>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Arthrose – Medizinstudien mit Patienten (in vivo)</a:t>
            </a:r>
            <a:endParaRPr lang="de-DE" sz="1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85</a:t>
            </a:fld>
            <a:endParaRPr lang="en-US" dirty="0"/>
          </a:p>
        </p:txBody>
      </p:sp>
    </p:spTree>
    <p:extLst>
      <p:ext uri="{BB962C8B-B14F-4D97-AF65-F5344CB8AC3E}">
        <p14:creationId xmlns:p14="http://schemas.microsoft.com/office/powerpoint/2010/main" val="326503179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3999" y="2204864"/>
            <a:ext cx="8388464" cy="4536504"/>
          </a:xfrm>
        </p:spPr>
        <p:txBody>
          <a:bodyPr>
            <a:normAutofit/>
          </a:bodyPr>
          <a:lstStyle/>
          <a:p>
            <a:pPr marL="0" indent="0">
              <a:buNone/>
              <a:tabLst>
                <a:tab pos="447675" algn="l"/>
              </a:tabLst>
            </a:pPr>
            <a:r>
              <a:rPr lang="de-DE" sz="1400" b="1" dirty="0">
                <a:solidFill>
                  <a:schemeClr val="bg1"/>
                </a:solidFill>
                <a:latin typeface="Arial" panose="020B0604020202020204" pitchFamily="34" charset="0"/>
                <a:cs typeface="Arial" panose="020B0604020202020204" pitchFamily="34" charset="0"/>
              </a:rPr>
              <a:t>Kollagenhydrolysat</a:t>
            </a:r>
            <a:r>
              <a:rPr lang="de-DE" sz="1400" dirty="0">
                <a:solidFill>
                  <a:schemeClr val="bg1"/>
                </a:solidFill>
                <a:latin typeface="Arial" panose="020B0604020202020204" pitchFamily="34" charset="0"/>
                <a:cs typeface="Arial" panose="020B0604020202020204" pitchFamily="34" charset="0"/>
              </a:rPr>
              <a:t> </a:t>
            </a:r>
            <a:r>
              <a:rPr lang="de-DE" altLang="pt-PT" sz="1400" dirty="0">
                <a:solidFill>
                  <a:schemeClr val="bg1"/>
                </a:solidFill>
                <a:latin typeface="Arial" panose="020B0604020202020204" pitchFamily="34" charset="0"/>
                <a:cs typeface="Arial" panose="020B0604020202020204" pitchFamily="34" charset="0"/>
                <a:hlinkClick r:id="rId3"/>
              </a:rPr>
              <a:t>https://www.ncbi.nlm.nih.gov/pubmed/18416885</a:t>
            </a:r>
            <a:r>
              <a:rPr lang="de-DE" altLang="pt-PT" sz="1400" dirty="0">
                <a:solidFill>
                  <a:schemeClr val="bg1"/>
                </a:solidFill>
                <a:latin typeface="Arial" panose="020B0604020202020204" pitchFamily="34" charset="0"/>
                <a:cs typeface="Arial" panose="020B0604020202020204" pitchFamily="34" charset="0"/>
              </a:rPr>
              <a:t> </a:t>
            </a:r>
          </a:p>
          <a:p>
            <a:pPr marL="0" indent="0">
              <a:buNone/>
              <a:tabLst>
                <a:tab pos="447675" algn="l"/>
              </a:tabLst>
            </a:pPr>
            <a:r>
              <a:rPr lang="en-US" sz="1400" dirty="0">
                <a:solidFill>
                  <a:schemeClr val="bg1"/>
                </a:solidFill>
                <a:latin typeface="Arial" panose="020B0604020202020204" pitchFamily="34" charset="0"/>
                <a:cs typeface="Arial" panose="020B0604020202020204" pitchFamily="34" charset="0"/>
              </a:rPr>
              <a:t>24-Week study on the use of collagen hydrolysate as a dietary supplement in athletes with activity-related joint pain</a:t>
            </a:r>
          </a:p>
          <a:p>
            <a:pPr marL="0" indent="0">
              <a:buNone/>
              <a:tabLst>
                <a:tab pos="447675" algn="l"/>
              </a:tabLst>
            </a:pPr>
            <a:r>
              <a:rPr lang="de-DE" sz="1400" b="1" dirty="0">
                <a:solidFill>
                  <a:schemeClr val="bg1"/>
                </a:solidFill>
                <a:latin typeface="Arial" panose="020B0604020202020204" pitchFamily="34" charset="0"/>
                <a:cs typeface="Arial" panose="020B0604020202020204" pitchFamily="34" charset="0"/>
              </a:rPr>
              <a:t>Kollagenhydrolysat, </a:t>
            </a:r>
            <a:r>
              <a:rPr lang="de-DE" sz="1400" dirty="0">
                <a:solidFill>
                  <a:schemeClr val="bg1"/>
                </a:solidFill>
                <a:latin typeface="Arial" panose="020B0604020202020204" pitchFamily="34" charset="0"/>
                <a:cs typeface="Arial" panose="020B0604020202020204" pitchFamily="34" charset="0"/>
                <a:hlinkClick r:id="rId4"/>
              </a:rPr>
              <a:t>https://www.ncbi.nlm.nih.gov/pubmed/21251991</a:t>
            </a:r>
            <a:r>
              <a:rPr lang="de-DE" sz="1400" dirty="0">
                <a:solidFill>
                  <a:schemeClr val="bg1"/>
                </a:solidFill>
                <a:latin typeface="Arial" panose="020B0604020202020204" pitchFamily="34" charset="0"/>
                <a:cs typeface="Arial" panose="020B0604020202020204" pitchFamily="34" charset="0"/>
              </a:rPr>
              <a:t>  </a:t>
            </a:r>
          </a:p>
          <a:p>
            <a:pPr marL="0" indent="0">
              <a:buNone/>
              <a:tabLst>
                <a:tab pos="447675" algn="l"/>
              </a:tabLst>
            </a:pPr>
            <a:r>
              <a:rPr lang="de-DE" sz="1400" dirty="0">
                <a:solidFill>
                  <a:schemeClr val="bg1"/>
                </a:solidFill>
                <a:latin typeface="Arial" panose="020B0604020202020204" pitchFamily="34" charset="0"/>
                <a:cs typeface="Arial" panose="020B0604020202020204" pitchFamily="34" charset="0"/>
              </a:rPr>
              <a:t>Change in </a:t>
            </a:r>
            <a:r>
              <a:rPr lang="de-DE" sz="1400" dirty="0" err="1">
                <a:solidFill>
                  <a:schemeClr val="bg1"/>
                </a:solidFill>
                <a:latin typeface="Arial" panose="020B0604020202020204" pitchFamily="34" charset="0"/>
                <a:cs typeface="Arial" panose="020B0604020202020204" pitchFamily="34" charset="0"/>
              </a:rPr>
              <a:t>knee</a:t>
            </a:r>
            <a:r>
              <a:rPr lang="de-DE" sz="1400" dirty="0">
                <a:solidFill>
                  <a:schemeClr val="bg1"/>
                </a:solidFill>
                <a:latin typeface="Arial" panose="020B0604020202020204" pitchFamily="34" charset="0"/>
                <a:cs typeface="Arial" panose="020B0604020202020204" pitchFamily="34" charset="0"/>
              </a:rPr>
              <a:t> </a:t>
            </a:r>
            <a:r>
              <a:rPr lang="de-DE" sz="1400" dirty="0" err="1">
                <a:solidFill>
                  <a:schemeClr val="bg1"/>
                </a:solidFill>
                <a:latin typeface="Arial" panose="020B0604020202020204" pitchFamily="34" charset="0"/>
                <a:cs typeface="Arial" panose="020B0604020202020204" pitchFamily="34" charset="0"/>
              </a:rPr>
              <a:t>osteoarthritis</a:t>
            </a:r>
            <a:r>
              <a:rPr lang="de-DE" sz="1400" dirty="0">
                <a:solidFill>
                  <a:schemeClr val="bg1"/>
                </a:solidFill>
                <a:latin typeface="Arial" panose="020B0604020202020204" pitchFamily="34" charset="0"/>
                <a:cs typeface="Arial" panose="020B0604020202020204" pitchFamily="34" charset="0"/>
              </a:rPr>
              <a:t> </a:t>
            </a:r>
            <a:r>
              <a:rPr lang="de-DE" sz="1400" dirty="0" err="1">
                <a:solidFill>
                  <a:schemeClr val="bg1"/>
                </a:solidFill>
                <a:latin typeface="Arial" panose="020B0604020202020204" pitchFamily="34" charset="0"/>
                <a:cs typeface="Arial" panose="020B0604020202020204" pitchFamily="34" charset="0"/>
              </a:rPr>
              <a:t>cartilage</a:t>
            </a:r>
            <a:r>
              <a:rPr lang="de-DE" sz="1400" dirty="0">
                <a:solidFill>
                  <a:schemeClr val="bg1"/>
                </a:solidFill>
                <a:latin typeface="Arial" panose="020B0604020202020204" pitchFamily="34" charset="0"/>
                <a:cs typeface="Arial" panose="020B0604020202020204" pitchFamily="34" charset="0"/>
              </a:rPr>
              <a:t> </a:t>
            </a:r>
            <a:r>
              <a:rPr lang="de-DE" sz="1400" dirty="0" err="1">
                <a:solidFill>
                  <a:schemeClr val="bg1"/>
                </a:solidFill>
                <a:latin typeface="Arial" panose="020B0604020202020204" pitchFamily="34" charset="0"/>
                <a:cs typeface="Arial" panose="020B0604020202020204" pitchFamily="34" charset="0"/>
              </a:rPr>
              <a:t>detected</a:t>
            </a:r>
            <a:r>
              <a:rPr lang="de-DE" sz="1400" dirty="0">
                <a:solidFill>
                  <a:schemeClr val="bg1"/>
                </a:solidFill>
                <a:latin typeface="Arial" panose="020B0604020202020204" pitchFamily="34" charset="0"/>
                <a:cs typeface="Arial" panose="020B0604020202020204" pitchFamily="34" charset="0"/>
              </a:rPr>
              <a:t> </a:t>
            </a:r>
            <a:r>
              <a:rPr lang="de-DE" sz="1400" dirty="0" err="1">
                <a:solidFill>
                  <a:schemeClr val="bg1"/>
                </a:solidFill>
                <a:latin typeface="Arial" panose="020B0604020202020204" pitchFamily="34" charset="0"/>
                <a:cs typeface="Arial" panose="020B0604020202020204" pitchFamily="34" charset="0"/>
              </a:rPr>
              <a:t>by</a:t>
            </a:r>
            <a:r>
              <a:rPr lang="de-DE" sz="1400" dirty="0">
                <a:solidFill>
                  <a:schemeClr val="bg1"/>
                </a:solidFill>
                <a:latin typeface="Arial" panose="020B0604020202020204" pitchFamily="34" charset="0"/>
                <a:cs typeface="Arial" panose="020B0604020202020204" pitchFamily="34" charset="0"/>
              </a:rPr>
              <a:t> </a:t>
            </a:r>
            <a:r>
              <a:rPr lang="de-DE" sz="1400" dirty="0" err="1">
                <a:solidFill>
                  <a:schemeClr val="bg1"/>
                </a:solidFill>
                <a:latin typeface="Arial" panose="020B0604020202020204" pitchFamily="34" charset="0"/>
                <a:cs typeface="Arial" panose="020B0604020202020204" pitchFamily="34" charset="0"/>
              </a:rPr>
              <a:t>delayed</a:t>
            </a:r>
            <a:r>
              <a:rPr lang="de-DE" sz="1400" dirty="0">
                <a:solidFill>
                  <a:schemeClr val="bg1"/>
                </a:solidFill>
                <a:latin typeface="Arial" panose="020B0604020202020204" pitchFamily="34" charset="0"/>
                <a:cs typeface="Arial" panose="020B0604020202020204" pitchFamily="34" charset="0"/>
              </a:rPr>
              <a:t> </a:t>
            </a:r>
            <a:r>
              <a:rPr lang="de-DE" sz="1400" dirty="0" err="1">
                <a:solidFill>
                  <a:schemeClr val="bg1"/>
                </a:solidFill>
                <a:latin typeface="Arial" panose="020B0604020202020204" pitchFamily="34" charset="0"/>
                <a:cs typeface="Arial" panose="020B0604020202020204" pitchFamily="34" charset="0"/>
              </a:rPr>
              <a:t>gadolinium</a:t>
            </a:r>
            <a:r>
              <a:rPr lang="de-DE" sz="1400" dirty="0">
                <a:solidFill>
                  <a:schemeClr val="bg1"/>
                </a:solidFill>
                <a:latin typeface="Arial" panose="020B0604020202020204" pitchFamily="34" charset="0"/>
                <a:cs typeface="Arial" panose="020B0604020202020204" pitchFamily="34" charset="0"/>
              </a:rPr>
              <a:t> </a:t>
            </a:r>
            <a:r>
              <a:rPr lang="de-DE" sz="1400" dirty="0" err="1">
                <a:solidFill>
                  <a:schemeClr val="bg1"/>
                </a:solidFill>
                <a:latin typeface="Arial" panose="020B0604020202020204" pitchFamily="34" charset="0"/>
                <a:cs typeface="Arial" panose="020B0604020202020204" pitchFamily="34" charset="0"/>
              </a:rPr>
              <a:t>enhanced</a:t>
            </a:r>
            <a:r>
              <a:rPr lang="de-DE" sz="1400" dirty="0">
                <a:solidFill>
                  <a:schemeClr val="bg1"/>
                </a:solidFill>
                <a:latin typeface="Arial" panose="020B0604020202020204" pitchFamily="34" charset="0"/>
                <a:cs typeface="Arial" panose="020B0604020202020204" pitchFamily="34" charset="0"/>
              </a:rPr>
              <a:t> </a:t>
            </a:r>
            <a:r>
              <a:rPr lang="de-DE" sz="1400" dirty="0" err="1">
                <a:solidFill>
                  <a:schemeClr val="bg1"/>
                </a:solidFill>
                <a:latin typeface="Arial" panose="020B0604020202020204" pitchFamily="34" charset="0"/>
                <a:cs typeface="Arial" panose="020B0604020202020204" pitchFamily="34" charset="0"/>
              </a:rPr>
              <a:t>magnetic</a:t>
            </a:r>
            <a:r>
              <a:rPr lang="de-DE" sz="1400" dirty="0">
                <a:solidFill>
                  <a:schemeClr val="bg1"/>
                </a:solidFill>
                <a:latin typeface="Arial" panose="020B0604020202020204" pitchFamily="34" charset="0"/>
                <a:cs typeface="Arial" panose="020B0604020202020204" pitchFamily="34" charset="0"/>
              </a:rPr>
              <a:t> </a:t>
            </a:r>
            <a:r>
              <a:rPr lang="de-DE" sz="1400" dirty="0" err="1">
                <a:solidFill>
                  <a:schemeClr val="bg1"/>
                </a:solidFill>
                <a:latin typeface="Arial" panose="020B0604020202020204" pitchFamily="34" charset="0"/>
                <a:cs typeface="Arial" panose="020B0604020202020204" pitchFamily="34" charset="0"/>
              </a:rPr>
              <a:t>resonance</a:t>
            </a:r>
            <a:r>
              <a:rPr lang="de-DE" sz="1400" dirty="0">
                <a:solidFill>
                  <a:schemeClr val="bg1"/>
                </a:solidFill>
                <a:latin typeface="Arial" panose="020B0604020202020204" pitchFamily="34" charset="0"/>
                <a:cs typeface="Arial" panose="020B0604020202020204" pitchFamily="34" charset="0"/>
              </a:rPr>
              <a:t> </a:t>
            </a:r>
            <a:r>
              <a:rPr lang="de-DE" sz="1400" dirty="0" err="1">
                <a:solidFill>
                  <a:schemeClr val="bg1"/>
                </a:solidFill>
                <a:latin typeface="Arial" panose="020B0604020202020204" pitchFamily="34" charset="0"/>
                <a:cs typeface="Arial" panose="020B0604020202020204" pitchFamily="34" charset="0"/>
              </a:rPr>
              <a:t>imaging</a:t>
            </a:r>
            <a:r>
              <a:rPr lang="de-DE" sz="1400" dirty="0">
                <a:solidFill>
                  <a:schemeClr val="bg1"/>
                </a:solidFill>
                <a:latin typeface="Arial" panose="020B0604020202020204" pitchFamily="34" charset="0"/>
                <a:cs typeface="Arial" panose="020B0604020202020204" pitchFamily="34" charset="0"/>
              </a:rPr>
              <a:t> </a:t>
            </a:r>
            <a:r>
              <a:rPr lang="de-DE" sz="1400" dirty="0" err="1">
                <a:solidFill>
                  <a:schemeClr val="bg1"/>
                </a:solidFill>
                <a:latin typeface="Arial" panose="020B0604020202020204" pitchFamily="34" charset="0"/>
                <a:cs typeface="Arial" panose="020B0604020202020204" pitchFamily="34" charset="0"/>
              </a:rPr>
              <a:t>following</a:t>
            </a:r>
            <a:r>
              <a:rPr lang="de-DE" sz="1400" dirty="0">
                <a:solidFill>
                  <a:schemeClr val="bg1"/>
                </a:solidFill>
                <a:latin typeface="Arial" panose="020B0604020202020204" pitchFamily="34" charset="0"/>
                <a:cs typeface="Arial" panose="020B0604020202020204" pitchFamily="34" charset="0"/>
              </a:rPr>
              <a:t> </a:t>
            </a:r>
            <a:r>
              <a:rPr lang="de-DE" sz="1400" dirty="0" err="1">
                <a:solidFill>
                  <a:schemeClr val="bg1"/>
                </a:solidFill>
                <a:latin typeface="Arial" panose="020B0604020202020204" pitchFamily="34" charset="0"/>
                <a:cs typeface="Arial" panose="020B0604020202020204" pitchFamily="34" charset="0"/>
              </a:rPr>
              <a:t>treatment</a:t>
            </a:r>
            <a:r>
              <a:rPr lang="de-DE" sz="1400" dirty="0">
                <a:solidFill>
                  <a:schemeClr val="bg1"/>
                </a:solidFill>
                <a:latin typeface="Arial" panose="020B0604020202020204" pitchFamily="34" charset="0"/>
                <a:cs typeface="Arial" panose="020B0604020202020204" pitchFamily="34" charset="0"/>
              </a:rPr>
              <a:t> </a:t>
            </a:r>
            <a:r>
              <a:rPr lang="de-DE" sz="1400" dirty="0" err="1">
                <a:solidFill>
                  <a:schemeClr val="bg1"/>
                </a:solidFill>
                <a:latin typeface="Arial" panose="020B0604020202020204" pitchFamily="34" charset="0"/>
                <a:cs typeface="Arial" panose="020B0604020202020204" pitchFamily="34" charset="0"/>
              </a:rPr>
              <a:t>with</a:t>
            </a:r>
            <a:r>
              <a:rPr lang="de-DE" sz="1400" dirty="0">
                <a:solidFill>
                  <a:schemeClr val="bg1"/>
                </a:solidFill>
                <a:latin typeface="Arial" panose="020B0604020202020204" pitchFamily="34" charset="0"/>
                <a:cs typeface="Arial" panose="020B0604020202020204" pitchFamily="34" charset="0"/>
              </a:rPr>
              <a:t> </a:t>
            </a:r>
            <a:r>
              <a:rPr lang="de-DE" sz="1400" dirty="0" err="1">
                <a:solidFill>
                  <a:schemeClr val="bg1"/>
                </a:solidFill>
                <a:latin typeface="Arial" panose="020B0604020202020204" pitchFamily="34" charset="0"/>
                <a:cs typeface="Arial" panose="020B0604020202020204" pitchFamily="34" charset="0"/>
              </a:rPr>
              <a:t>collagen</a:t>
            </a:r>
            <a:r>
              <a:rPr lang="de-DE" sz="1400" dirty="0">
                <a:solidFill>
                  <a:schemeClr val="bg1"/>
                </a:solidFill>
                <a:latin typeface="Arial" panose="020B0604020202020204" pitchFamily="34" charset="0"/>
                <a:cs typeface="Arial" panose="020B0604020202020204" pitchFamily="34" charset="0"/>
              </a:rPr>
              <a:t> </a:t>
            </a:r>
            <a:r>
              <a:rPr lang="de-DE" sz="1400" dirty="0" err="1">
                <a:solidFill>
                  <a:schemeClr val="bg1"/>
                </a:solidFill>
                <a:latin typeface="Arial" panose="020B0604020202020204" pitchFamily="34" charset="0"/>
                <a:cs typeface="Arial" panose="020B0604020202020204" pitchFamily="34" charset="0"/>
              </a:rPr>
              <a:t>hydrolysate</a:t>
            </a:r>
            <a:r>
              <a:rPr lang="de-DE" sz="1400" dirty="0">
                <a:solidFill>
                  <a:schemeClr val="bg1"/>
                </a:solidFill>
                <a:latin typeface="Arial" panose="020B0604020202020204" pitchFamily="34" charset="0"/>
                <a:cs typeface="Arial" panose="020B0604020202020204" pitchFamily="34" charset="0"/>
              </a:rPr>
              <a:t>: a </a:t>
            </a:r>
            <a:r>
              <a:rPr lang="de-DE" sz="1400" dirty="0" err="1">
                <a:solidFill>
                  <a:schemeClr val="bg1"/>
                </a:solidFill>
                <a:latin typeface="Arial" panose="020B0604020202020204" pitchFamily="34" charset="0"/>
                <a:cs typeface="Arial" panose="020B0604020202020204" pitchFamily="34" charset="0"/>
              </a:rPr>
              <a:t>pilot</a:t>
            </a:r>
            <a:r>
              <a:rPr lang="de-DE" sz="1400" dirty="0">
                <a:solidFill>
                  <a:schemeClr val="bg1"/>
                </a:solidFill>
                <a:latin typeface="Arial" panose="020B0604020202020204" pitchFamily="34" charset="0"/>
                <a:cs typeface="Arial" panose="020B0604020202020204" pitchFamily="34" charset="0"/>
              </a:rPr>
              <a:t> </a:t>
            </a:r>
            <a:r>
              <a:rPr lang="de-DE" sz="1400" dirty="0" err="1">
                <a:solidFill>
                  <a:schemeClr val="bg1"/>
                </a:solidFill>
                <a:latin typeface="Arial" panose="020B0604020202020204" pitchFamily="34" charset="0"/>
                <a:cs typeface="Arial" panose="020B0604020202020204" pitchFamily="34" charset="0"/>
              </a:rPr>
              <a:t>randomized</a:t>
            </a:r>
            <a:r>
              <a:rPr lang="de-DE" sz="1400" dirty="0">
                <a:solidFill>
                  <a:schemeClr val="bg1"/>
                </a:solidFill>
                <a:latin typeface="Arial" panose="020B0604020202020204" pitchFamily="34" charset="0"/>
                <a:cs typeface="Arial" panose="020B0604020202020204" pitchFamily="34" charset="0"/>
              </a:rPr>
              <a:t> </a:t>
            </a:r>
            <a:r>
              <a:rPr lang="de-DE" sz="1400" dirty="0" err="1">
                <a:solidFill>
                  <a:schemeClr val="bg1"/>
                </a:solidFill>
                <a:latin typeface="Arial" panose="020B0604020202020204" pitchFamily="34" charset="0"/>
                <a:cs typeface="Arial" panose="020B0604020202020204" pitchFamily="34" charset="0"/>
              </a:rPr>
              <a:t>controlled</a:t>
            </a:r>
            <a:r>
              <a:rPr lang="de-DE" sz="1400" dirty="0">
                <a:solidFill>
                  <a:schemeClr val="bg1"/>
                </a:solidFill>
                <a:latin typeface="Arial" panose="020B0604020202020204" pitchFamily="34" charset="0"/>
                <a:cs typeface="Arial" panose="020B0604020202020204" pitchFamily="34" charset="0"/>
              </a:rPr>
              <a:t> </a:t>
            </a:r>
            <a:r>
              <a:rPr lang="de-DE" sz="1400" dirty="0" err="1">
                <a:solidFill>
                  <a:schemeClr val="bg1"/>
                </a:solidFill>
                <a:latin typeface="Arial" panose="020B0604020202020204" pitchFamily="34" charset="0"/>
                <a:cs typeface="Arial" panose="020B0604020202020204" pitchFamily="34" charset="0"/>
              </a:rPr>
              <a:t>trial</a:t>
            </a:r>
            <a:endParaRPr lang="de-DE" sz="1400" dirty="0">
              <a:solidFill>
                <a:schemeClr val="bg1"/>
              </a:solidFill>
              <a:latin typeface="Arial" panose="020B0604020202020204" pitchFamily="34" charset="0"/>
              <a:cs typeface="Arial" panose="020B0604020202020204" pitchFamily="34" charset="0"/>
            </a:endParaRPr>
          </a:p>
          <a:p>
            <a:pPr marL="0" indent="0">
              <a:buNone/>
              <a:tabLst>
                <a:tab pos="447675" algn="l"/>
              </a:tabLst>
            </a:pPr>
            <a:r>
              <a:rPr lang="de-DE" sz="1400" b="1" dirty="0" smtClean="0">
                <a:solidFill>
                  <a:schemeClr val="bg1"/>
                </a:solidFill>
                <a:latin typeface="Arial" panose="020B0604020202020204" pitchFamily="34" charset="0"/>
                <a:cs typeface="Arial" panose="020B0604020202020204" pitchFamily="34" charset="0"/>
              </a:rPr>
              <a:t>Kurkuma: </a:t>
            </a:r>
            <a:r>
              <a:rPr lang="en-US" sz="1400" u="sng" dirty="0" smtClean="0">
                <a:latin typeface="Arial" panose="020B0604020202020204" pitchFamily="34" charset="0"/>
                <a:cs typeface="Arial" panose="020B0604020202020204" pitchFamily="34" charset="0"/>
                <a:hlinkClick r:id="rId5"/>
              </a:rPr>
              <a:t>https://www.ncbi.nlm.nih.gov/pubmed/27761693</a:t>
            </a:r>
            <a:r>
              <a:rPr lang="en-US" sz="1400" dirty="0" smtClean="0">
                <a:latin typeface="Arial" panose="020B0604020202020204" pitchFamily="34" charset="0"/>
                <a:cs typeface="Arial" panose="020B0604020202020204" pitchFamily="34" charset="0"/>
              </a:rPr>
              <a:t> </a:t>
            </a:r>
            <a:endParaRPr lang="de-DE" sz="1400" dirty="0" smtClean="0">
              <a:latin typeface="Arial" panose="020B0604020202020204" pitchFamily="34" charset="0"/>
              <a:cs typeface="Arial" panose="020B0604020202020204" pitchFamily="34" charset="0"/>
            </a:endParaRPr>
          </a:p>
          <a:p>
            <a:pPr marL="0" indent="0">
              <a:buNone/>
            </a:pPr>
            <a:r>
              <a:rPr lang="en-US" sz="1400" dirty="0" smtClean="0">
                <a:solidFill>
                  <a:schemeClr val="bg1"/>
                </a:solidFill>
                <a:latin typeface="Arial" panose="020B0604020202020204" pitchFamily="34" charset="0"/>
                <a:cs typeface="Arial" panose="020B0604020202020204" pitchFamily="34" charset="0"/>
              </a:rPr>
              <a:t>Curcuma longa extract reduces inflammatory and oxidative stress biomarkers in osteoarthritis of knee: a four-month, double-blind, randomized, placebo-controlled trial</a:t>
            </a:r>
          </a:p>
          <a:p>
            <a:pPr marL="0" indent="0">
              <a:buNone/>
            </a:pPr>
            <a:r>
              <a:rPr lang="en-US" sz="1400" b="1" dirty="0" smtClean="0">
                <a:solidFill>
                  <a:schemeClr val="bg1"/>
                </a:solidFill>
                <a:latin typeface="Arial" panose="020B0604020202020204" pitchFamily="34" charset="0"/>
                <a:cs typeface="Arial" panose="020B0604020202020204" pitchFamily="34" charset="0"/>
              </a:rPr>
              <a:t>Kurkuma: </a:t>
            </a:r>
            <a:r>
              <a:rPr lang="en-US" sz="1400" dirty="0" smtClean="0">
                <a:solidFill>
                  <a:schemeClr val="bg1"/>
                </a:solidFill>
                <a:latin typeface="Arial" panose="020B0604020202020204" pitchFamily="34" charset="0"/>
                <a:cs typeface="Arial" panose="020B0604020202020204" pitchFamily="34" charset="0"/>
                <a:hlinkClick r:id="rId6"/>
              </a:rPr>
              <a:t>https://www.karger.com/Article/Pdf/452613</a:t>
            </a:r>
            <a:endParaRPr lang="en-US" sz="1400" dirty="0" smtClean="0">
              <a:solidFill>
                <a:schemeClr val="bg1"/>
              </a:solidFill>
              <a:latin typeface="Arial" panose="020B0604020202020204" pitchFamily="34" charset="0"/>
              <a:cs typeface="Arial" panose="020B0604020202020204" pitchFamily="34" charset="0"/>
            </a:endParaRPr>
          </a:p>
          <a:p>
            <a:pPr marL="0" indent="0">
              <a:buNone/>
            </a:pPr>
            <a:r>
              <a:rPr lang="de-DE" sz="1400" dirty="0" smtClean="0">
                <a:solidFill>
                  <a:schemeClr val="bg1"/>
                </a:solidFill>
                <a:latin typeface="Arial" panose="020B0604020202020204" pitchFamily="34" charset="0"/>
                <a:cs typeface="Arial" panose="020B0604020202020204" pitchFamily="34" charset="0"/>
              </a:rPr>
              <a:t>Curcuma bei Arthrose und rheumatoider Arthritis: Klinische Studien dokumentieren die Wirksamkeit von Gelbwurz-Extrakten</a:t>
            </a:r>
          </a:p>
          <a:p>
            <a:pPr marL="0" indent="0">
              <a:buNone/>
            </a:pPr>
            <a:r>
              <a:rPr lang="de-DE" sz="1400" b="1" dirty="0" smtClean="0">
                <a:solidFill>
                  <a:schemeClr val="bg1"/>
                </a:solidFill>
                <a:latin typeface="Arial" panose="020B0604020202020204" pitchFamily="34" charset="0"/>
                <a:cs typeface="Arial" panose="020B0604020202020204" pitchFamily="34" charset="0"/>
              </a:rPr>
              <a:t>Kurkuma: </a:t>
            </a:r>
            <a:r>
              <a:rPr lang="de-DE" sz="1400" dirty="0" smtClean="0">
                <a:solidFill>
                  <a:schemeClr val="bg1"/>
                </a:solidFill>
                <a:latin typeface="Arial" panose="020B0604020202020204" pitchFamily="34" charset="0"/>
                <a:cs typeface="Arial" panose="020B0604020202020204" pitchFamily="34" charset="0"/>
                <a:hlinkClick r:id="rId7"/>
              </a:rPr>
              <a:t>https://www.ncbi.nlm.nih.gov/pubmed/28470851</a:t>
            </a:r>
            <a:r>
              <a:rPr lang="de-DE" sz="1400" dirty="0" smtClean="0">
                <a:solidFill>
                  <a:schemeClr val="bg1"/>
                </a:solidFill>
                <a:latin typeface="Arial" panose="020B0604020202020204" pitchFamily="34" charset="0"/>
                <a:cs typeface="Arial" panose="020B0604020202020204" pitchFamily="34" charset="0"/>
              </a:rPr>
              <a:t> </a:t>
            </a:r>
          </a:p>
          <a:p>
            <a:pPr marL="0" indent="0">
              <a:buNone/>
            </a:pPr>
            <a:r>
              <a:rPr lang="en-US" sz="1400" dirty="0">
                <a:solidFill>
                  <a:schemeClr val="bg1"/>
                </a:solidFill>
                <a:latin typeface="Arial" panose="020B0604020202020204" pitchFamily="34" charset="0"/>
                <a:cs typeface="Arial" panose="020B0604020202020204" pitchFamily="34" charset="0"/>
              </a:rPr>
              <a:t>Effectiveness of </a:t>
            </a:r>
            <a:r>
              <a:rPr lang="en-US" sz="1400" dirty="0" err="1">
                <a:solidFill>
                  <a:schemeClr val="bg1"/>
                </a:solidFill>
                <a:latin typeface="Arial" panose="020B0604020202020204" pitchFamily="34" charset="0"/>
                <a:cs typeface="Arial" panose="020B0604020202020204" pitchFamily="34" charset="0"/>
              </a:rPr>
              <a:t>curcuminoids</a:t>
            </a:r>
            <a:r>
              <a:rPr lang="en-US" sz="1400" dirty="0">
                <a:solidFill>
                  <a:schemeClr val="bg1"/>
                </a:solidFill>
                <a:latin typeface="Arial" panose="020B0604020202020204" pitchFamily="34" charset="0"/>
                <a:cs typeface="Arial" panose="020B0604020202020204" pitchFamily="34" charset="0"/>
              </a:rPr>
              <a:t> in the treatment of knee osteoarthritis: a systematic review and meta-analysis of randomized clinical </a:t>
            </a:r>
            <a:r>
              <a:rPr lang="en-US" sz="1400" dirty="0" smtClean="0">
                <a:solidFill>
                  <a:schemeClr val="bg1"/>
                </a:solidFill>
                <a:latin typeface="Arial" panose="020B0604020202020204" pitchFamily="34" charset="0"/>
                <a:cs typeface="Arial" panose="020B0604020202020204" pitchFamily="34" charset="0"/>
              </a:rPr>
              <a:t>trials</a:t>
            </a:r>
          </a:p>
          <a:p>
            <a:pPr marL="0" indent="0">
              <a:buNone/>
              <a:tabLst>
                <a:tab pos="447675" algn="l"/>
              </a:tabLst>
            </a:pPr>
            <a:endParaRPr lang="de-DE" sz="1400" dirty="0">
              <a:solidFill>
                <a:schemeClr val="bg1"/>
              </a:solidFill>
              <a:latin typeface="Arial" panose="020B0604020202020204" pitchFamily="34" charset="0"/>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Arthrose – Medizinstudien mit Patienten (in vivo)</a:t>
            </a:r>
            <a:endParaRPr lang="de-DE" sz="1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86</a:t>
            </a:fld>
            <a:endParaRPr lang="en-US" dirty="0"/>
          </a:p>
        </p:txBody>
      </p:sp>
    </p:spTree>
    <p:extLst>
      <p:ext uri="{BB962C8B-B14F-4D97-AF65-F5344CB8AC3E}">
        <p14:creationId xmlns:p14="http://schemas.microsoft.com/office/powerpoint/2010/main" val="216384551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3999" y="2204864"/>
            <a:ext cx="8388464" cy="4536504"/>
          </a:xfrm>
        </p:spPr>
        <p:txBody>
          <a:bodyPr>
            <a:normAutofit/>
          </a:bodyPr>
          <a:lstStyle/>
          <a:p>
            <a:pPr marL="0" indent="0">
              <a:buNone/>
            </a:pPr>
            <a:r>
              <a:rPr lang="en-US" sz="1400" b="1" dirty="0">
                <a:solidFill>
                  <a:schemeClr val="bg1"/>
                </a:solidFill>
                <a:latin typeface="Arial" panose="020B0604020202020204" pitchFamily="34" charset="0"/>
                <a:cs typeface="Arial" panose="020B0604020202020204" pitchFamily="34" charset="0"/>
              </a:rPr>
              <a:t>Kurkuma: </a:t>
            </a:r>
            <a:r>
              <a:rPr lang="en-US" sz="1400" dirty="0">
                <a:solidFill>
                  <a:schemeClr val="bg1"/>
                </a:solidFill>
                <a:latin typeface="Arial" panose="020B0604020202020204" pitchFamily="34" charset="0"/>
                <a:cs typeface="Arial" panose="020B0604020202020204" pitchFamily="34" charset="0"/>
                <a:hlinkClick r:id="rId3"/>
              </a:rPr>
              <a:t>https://www.ncbi.nlm.nih.gov/pmc/articles/PMC5761198/</a:t>
            </a:r>
            <a:r>
              <a:rPr lang="en-US" sz="1400" dirty="0">
                <a:solidFill>
                  <a:schemeClr val="bg1"/>
                </a:solidFill>
                <a:latin typeface="Arial" panose="020B0604020202020204" pitchFamily="34" charset="0"/>
                <a:cs typeface="Arial" panose="020B0604020202020204" pitchFamily="34" charset="0"/>
              </a:rPr>
              <a:t> </a:t>
            </a:r>
          </a:p>
          <a:p>
            <a:pPr marL="0" indent="0">
              <a:buNone/>
            </a:pPr>
            <a:r>
              <a:rPr lang="en-US" sz="1400" dirty="0">
                <a:solidFill>
                  <a:schemeClr val="bg1"/>
                </a:solidFill>
                <a:latin typeface="Arial" panose="020B0604020202020204" pitchFamily="34" charset="0"/>
                <a:cs typeface="Arial" panose="020B0604020202020204" pitchFamily="34" charset="0"/>
              </a:rPr>
              <a:t>Efficacy and safety of curcumin and its combination with </a:t>
            </a:r>
            <a:r>
              <a:rPr lang="en-US" sz="1400" dirty="0" err="1">
                <a:solidFill>
                  <a:schemeClr val="bg1"/>
                </a:solidFill>
                <a:latin typeface="Arial" panose="020B0604020202020204" pitchFamily="34" charset="0"/>
                <a:cs typeface="Arial" panose="020B0604020202020204" pitchFamily="34" charset="0"/>
              </a:rPr>
              <a:t>boswellic</a:t>
            </a:r>
            <a:r>
              <a:rPr lang="en-US" sz="1400" dirty="0">
                <a:solidFill>
                  <a:schemeClr val="bg1"/>
                </a:solidFill>
                <a:latin typeface="Arial" panose="020B0604020202020204" pitchFamily="34" charset="0"/>
                <a:cs typeface="Arial" panose="020B0604020202020204" pitchFamily="34" charset="0"/>
              </a:rPr>
              <a:t> acid in osteoarthritis: a comparative, randomized, double-blind, placebo-controlled study</a:t>
            </a:r>
            <a:endParaRPr lang="de-DE" sz="1400" dirty="0">
              <a:solidFill>
                <a:schemeClr val="bg1"/>
              </a:solidFill>
              <a:latin typeface="Arial" panose="020B0604020202020204" pitchFamily="34" charset="0"/>
              <a:cs typeface="Arial" panose="020B0604020202020204" pitchFamily="34" charset="0"/>
            </a:endParaRPr>
          </a:p>
          <a:p>
            <a:pPr marL="0" indent="0">
              <a:buNone/>
              <a:tabLst>
                <a:tab pos="447675" algn="l"/>
              </a:tabLst>
            </a:pPr>
            <a:r>
              <a:rPr lang="de-DE" sz="1400" b="1" dirty="0">
                <a:solidFill>
                  <a:schemeClr val="bg1"/>
                </a:solidFill>
                <a:latin typeface="Arial" panose="020B0604020202020204" pitchFamily="34" charset="0"/>
                <a:cs typeface="Arial" panose="020B0604020202020204" pitchFamily="34" charset="0"/>
              </a:rPr>
              <a:t>OPC (</a:t>
            </a:r>
            <a:r>
              <a:rPr lang="de-DE" sz="1400" b="1" dirty="0" err="1">
                <a:solidFill>
                  <a:schemeClr val="bg1"/>
                </a:solidFill>
                <a:latin typeface="Arial" panose="020B0604020202020204" pitchFamily="34" charset="0"/>
                <a:cs typeface="Arial" panose="020B0604020202020204" pitchFamily="34" charset="0"/>
              </a:rPr>
              <a:t>Oligomere</a:t>
            </a:r>
            <a:r>
              <a:rPr lang="de-DE" sz="1400" b="1" dirty="0">
                <a:solidFill>
                  <a:schemeClr val="bg1"/>
                </a:solidFill>
                <a:latin typeface="Arial" panose="020B0604020202020204" pitchFamily="34" charset="0"/>
                <a:cs typeface="Arial" panose="020B0604020202020204" pitchFamily="34" charset="0"/>
              </a:rPr>
              <a:t> </a:t>
            </a:r>
            <a:r>
              <a:rPr lang="de-DE" sz="1400" b="1" dirty="0" err="1">
                <a:solidFill>
                  <a:schemeClr val="bg1"/>
                </a:solidFill>
                <a:latin typeface="Arial" panose="020B0604020202020204" pitchFamily="34" charset="0"/>
                <a:cs typeface="Arial" panose="020B0604020202020204" pitchFamily="34" charset="0"/>
              </a:rPr>
              <a:t>Proanthocyanidine</a:t>
            </a:r>
            <a:r>
              <a:rPr lang="de-DE" sz="1400" b="1" dirty="0">
                <a:solidFill>
                  <a:schemeClr val="bg1"/>
                </a:solidFill>
                <a:latin typeface="Arial" panose="020B0604020202020204" pitchFamily="34" charset="0"/>
                <a:cs typeface="Arial" panose="020B0604020202020204" pitchFamily="34" charset="0"/>
              </a:rPr>
              <a:t>): </a:t>
            </a:r>
            <a:r>
              <a:rPr lang="de-DE" sz="1400" dirty="0">
                <a:solidFill>
                  <a:schemeClr val="bg1"/>
                </a:solidFill>
                <a:latin typeface="Arial" panose="020B0604020202020204" pitchFamily="34" charset="0"/>
                <a:cs typeface="Arial" panose="020B0604020202020204" pitchFamily="34" charset="0"/>
                <a:hlinkClick r:id="rId4"/>
              </a:rPr>
              <a:t>https://www.ncbi.nlm.nih.gov/pubmed/18603813</a:t>
            </a:r>
            <a:endParaRPr lang="de-DE" sz="1400" dirty="0">
              <a:solidFill>
                <a:schemeClr val="bg1"/>
              </a:solidFill>
              <a:latin typeface="Arial" panose="020B0604020202020204" pitchFamily="34" charset="0"/>
              <a:cs typeface="Arial" panose="020B0604020202020204" pitchFamily="34" charset="0"/>
            </a:endParaRPr>
          </a:p>
          <a:p>
            <a:pPr marL="0" indent="0">
              <a:buNone/>
              <a:tabLst>
                <a:tab pos="447675" algn="l"/>
              </a:tabLst>
            </a:pPr>
            <a:r>
              <a:rPr lang="en-US" sz="1400" dirty="0">
                <a:solidFill>
                  <a:schemeClr val="bg1"/>
                </a:solidFill>
                <a:latin typeface="Arial" panose="020B0604020202020204" pitchFamily="34" charset="0"/>
                <a:cs typeface="Arial" panose="020B0604020202020204" pitchFamily="34" charset="0"/>
              </a:rPr>
              <a:t>Oral administration of highly oligomeric </a:t>
            </a:r>
            <a:r>
              <a:rPr lang="en-US" sz="1400" dirty="0" err="1">
                <a:solidFill>
                  <a:schemeClr val="bg1"/>
                </a:solidFill>
                <a:latin typeface="Arial" panose="020B0604020202020204" pitchFamily="34" charset="0"/>
                <a:cs typeface="Arial" panose="020B0604020202020204" pitchFamily="34" charset="0"/>
              </a:rPr>
              <a:t>procyanidins</a:t>
            </a:r>
            <a:r>
              <a:rPr lang="en-US" sz="1400" dirty="0">
                <a:solidFill>
                  <a:schemeClr val="bg1"/>
                </a:solidFill>
                <a:latin typeface="Arial" panose="020B0604020202020204" pitchFamily="34" charset="0"/>
                <a:cs typeface="Arial" panose="020B0604020202020204" pitchFamily="34" charset="0"/>
              </a:rPr>
              <a:t> of </a:t>
            </a:r>
            <a:r>
              <a:rPr lang="en-US" sz="1400" dirty="0" err="1">
                <a:solidFill>
                  <a:schemeClr val="bg1"/>
                </a:solidFill>
                <a:latin typeface="Arial" panose="020B0604020202020204" pitchFamily="34" charset="0"/>
                <a:cs typeface="Arial" panose="020B0604020202020204" pitchFamily="34" charset="0"/>
              </a:rPr>
              <a:t>Jatoba</a:t>
            </a:r>
            <a:r>
              <a:rPr lang="en-US" sz="1400" dirty="0">
                <a:solidFill>
                  <a:schemeClr val="bg1"/>
                </a:solidFill>
                <a:latin typeface="Arial" panose="020B0604020202020204" pitchFamily="34" charset="0"/>
                <a:cs typeface="Arial" panose="020B0604020202020204" pitchFamily="34" charset="0"/>
              </a:rPr>
              <a:t> reduces the severity of collagen-induced arthritis</a:t>
            </a:r>
          </a:p>
          <a:p>
            <a:pPr marL="0" indent="0">
              <a:buNone/>
              <a:tabLst>
                <a:tab pos="447675" algn="l"/>
              </a:tabLst>
            </a:pPr>
            <a:r>
              <a:rPr lang="de-DE" sz="1400" b="1" dirty="0" smtClean="0">
                <a:solidFill>
                  <a:schemeClr val="bg1"/>
                </a:solidFill>
                <a:latin typeface="Arial" panose="020B0604020202020204" pitchFamily="34" charset="0"/>
                <a:cs typeface="Arial" panose="020B0604020202020204" pitchFamily="34" charset="0"/>
              </a:rPr>
              <a:t>Organischer </a:t>
            </a:r>
            <a:r>
              <a:rPr lang="de-DE" sz="1400" b="1" dirty="0">
                <a:solidFill>
                  <a:schemeClr val="bg1"/>
                </a:solidFill>
                <a:latin typeface="Arial" panose="020B0604020202020204" pitchFamily="34" charset="0"/>
                <a:cs typeface="Arial" panose="020B0604020202020204" pitchFamily="34" charset="0"/>
              </a:rPr>
              <a:t>Schwefel, MSM: </a:t>
            </a:r>
            <a:r>
              <a:rPr lang="en-US" sz="1400" u="sng" dirty="0">
                <a:latin typeface="Arial" panose="020B0604020202020204" pitchFamily="34" charset="0"/>
                <a:cs typeface="Arial" panose="020B0604020202020204" pitchFamily="34" charset="0"/>
                <a:hlinkClick r:id="rId5"/>
              </a:rPr>
              <a:t>htt</a:t>
            </a:r>
            <a:r>
              <a:rPr lang="en-US" sz="1400" u="sng" dirty="0">
                <a:solidFill>
                  <a:schemeClr val="bg1"/>
                </a:solidFill>
                <a:latin typeface="Arial" panose="020B0604020202020204" pitchFamily="34" charset="0"/>
                <a:cs typeface="Arial" panose="020B0604020202020204" pitchFamily="34" charset="0"/>
                <a:hlinkClick r:id="rId5"/>
              </a:rPr>
              <a:t>ps://www.ncbi.nlm.nih.gov/pubmed/21708034</a:t>
            </a:r>
            <a:r>
              <a:rPr lang="en-US" sz="1400" u="sng" dirty="0">
                <a:solidFill>
                  <a:schemeClr val="bg1"/>
                </a:solidFill>
                <a:latin typeface="Arial" panose="020B0604020202020204" pitchFamily="34" charset="0"/>
                <a:cs typeface="Arial" panose="020B0604020202020204" pitchFamily="34" charset="0"/>
              </a:rPr>
              <a:t> </a:t>
            </a:r>
            <a:endParaRPr lang="de-DE" sz="1400" dirty="0">
              <a:solidFill>
                <a:schemeClr val="bg1"/>
              </a:solidFill>
              <a:latin typeface="Arial" panose="020B0604020202020204" pitchFamily="34" charset="0"/>
              <a:cs typeface="Arial" panose="020B0604020202020204" pitchFamily="34" charset="0"/>
            </a:endParaRPr>
          </a:p>
          <a:p>
            <a:pPr marL="0" indent="0">
              <a:buNone/>
            </a:pPr>
            <a:r>
              <a:rPr lang="en-US" sz="1400" dirty="0">
                <a:solidFill>
                  <a:schemeClr val="bg1"/>
                </a:solidFill>
                <a:latin typeface="Arial" panose="020B0604020202020204" pitchFamily="34" charset="0"/>
                <a:cs typeface="Arial" panose="020B0604020202020204" pitchFamily="34" charset="0"/>
              </a:rPr>
              <a:t>Efficacy of </a:t>
            </a:r>
            <a:r>
              <a:rPr lang="en-US" sz="1400" dirty="0" err="1">
                <a:solidFill>
                  <a:schemeClr val="bg1"/>
                </a:solidFill>
                <a:latin typeface="Arial" panose="020B0604020202020204" pitchFamily="34" charset="0"/>
                <a:cs typeface="Arial" panose="020B0604020202020204" pitchFamily="34" charset="0"/>
              </a:rPr>
              <a:t>methylsulfonylmethane</a:t>
            </a:r>
            <a:r>
              <a:rPr lang="en-US" sz="1400" dirty="0">
                <a:solidFill>
                  <a:schemeClr val="bg1"/>
                </a:solidFill>
                <a:latin typeface="Arial" panose="020B0604020202020204" pitchFamily="34" charset="0"/>
                <a:cs typeface="Arial" panose="020B0604020202020204" pitchFamily="34" charset="0"/>
              </a:rPr>
              <a:t> supplementation on osteoarthritis of the knee: a randomized controlled study</a:t>
            </a:r>
          </a:p>
          <a:p>
            <a:pPr marL="0" indent="0">
              <a:buNone/>
            </a:pPr>
            <a:r>
              <a:rPr lang="de-DE" sz="1400" b="1" dirty="0" smtClean="0">
                <a:solidFill>
                  <a:schemeClr val="bg1"/>
                </a:solidFill>
                <a:latin typeface="Arial" panose="020B0604020202020204" pitchFamily="34" charset="0"/>
                <a:cs typeface="Arial" panose="020B0604020202020204" pitchFamily="34" charset="0"/>
              </a:rPr>
              <a:t>Organischer Schwefel, </a:t>
            </a:r>
            <a:r>
              <a:rPr lang="en-US" sz="1400" b="1" dirty="0" smtClean="0">
                <a:solidFill>
                  <a:schemeClr val="bg1"/>
                </a:solidFill>
                <a:latin typeface="Arial" panose="020B0604020202020204" pitchFamily="34" charset="0"/>
                <a:cs typeface="Arial" panose="020B0604020202020204" pitchFamily="34" charset="0"/>
              </a:rPr>
              <a:t>MSM: </a:t>
            </a:r>
            <a:r>
              <a:rPr lang="en-US" sz="1400" dirty="0" smtClean="0">
                <a:solidFill>
                  <a:schemeClr val="bg1"/>
                </a:solidFill>
                <a:latin typeface="Arial" panose="020B0604020202020204" pitchFamily="34" charset="0"/>
                <a:cs typeface="Arial" panose="020B0604020202020204" pitchFamily="34" charset="0"/>
                <a:hlinkClick r:id="rId6"/>
              </a:rPr>
              <a:t>https://www.ncbi.nlm.nih.gov/pubmed/16309928</a:t>
            </a:r>
            <a:r>
              <a:rPr lang="en-US" sz="1400" dirty="0" smtClean="0">
                <a:solidFill>
                  <a:schemeClr val="bg1"/>
                </a:solidFill>
                <a:latin typeface="Arial" panose="020B0604020202020204" pitchFamily="34" charset="0"/>
                <a:cs typeface="Arial" panose="020B0604020202020204" pitchFamily="34" charset="0"/>
              </a:rPr>
              <a:t> </a:t>
            </a:r>
          </a:p>
          <a:p>
            <a:pPr marL="0" indent="0">
              <a:buNone/>
            </a:pPr>
            <a:r>
              <a:rPr lang="en-US" sz="1400" dirty="0" smtClean="0">
                <a:solidFill>
                  <a:schemeClr val="bg1"/>
                </a:solidFill>
                <a:latin typeface="Arial" panose="020B0604020202020204" pitchFamily="34" charset="0"/>
                <a:cs typeface="Arial" panose="020B0604020202020204" pitchFamily="34" charset="0"/>
              </a:rPr>
              <a:t>Efficacy of </a:t>
            </a:r>
            <a:r>
              <a:rPr lang="en-US" sz="1400" dirty="0" err="1" smtClean="0">
                <a:solidFill>
                  <a:schemeClr val="bg1"/>
                </a:solidFill>
                <a:latin typeface="Arial" panose="020B0604020202020204" pitchFamily="34" charset="0"/>
                <a:cs typeface="Arial" panose="020B0604020202020204" pitchFamily="34" charset="0"/>
              </a:rPr>
              <a:t>methylsulfonylmethane</a:t>
            </a:r>
            <a:r>
              <a:rPr lang="en-US" sz="1400" dirty="0" smtClean="0">
                <a:solidFill>
                  <a:schemeClr val="bg1"/>
                </a:solidFill>
                <a:latin typeface="Arial" panose="020B0604020202020204" pitchFamily="34" charset="0"/>
                <a:cs typeface="Arial" panose="020B0604020202020204" pitchFamily="34" charset="0"/>
              </a:rPr>
              <a:t> (MSM) in osteoarthritis pain of the knee: a pilot clinical trial</a:t>
            </a:r>
          </a:p>
          <a:p>
            <a:pPr marL="0" indent="0">
              <a:buNone/>
              <a:tabLst>
                <a:tab pos="447675" algn="l"/>
              </a:tabLst>
            </a:pPr>
            <a:r>
              <a:rPr lang="de-DE" sz="1400" b="1" dirty="0" smtClean="0">
                <a:solidFill>
                  <a:schemeClr val="bg1"/>
                </a:solidFill>
                <a:latin typeface="Arial" panose="020B0604020202020204" pitchFamily="34" charset="0"/>
                <a:cs typeface="Arial" panose="020B0604020202020204" pitchFamily="34" charset="0"/>
              </a:rPr>
              <a:t>Orthomolekulare </a:t>
            </a:r>
            <a:r>
              <a:rPr lang="de-DE" sz="1400" b="1" dirty="0">
                <a:solidFill>
                  <a:schemeClr val="bg1"/>
                </a:solidFill>
                <a:latin typeface="Arial" panose="020B0604020202020204" pitchFamily="34" charset="0"/>
                <a:cs typeface="Arial" panose="020B0604020202020204" pitchFamily="34" charset="0"/>
              </a:rPr>
              <a:t>Medizin: </a:t>
            </a:r>
            <a:r>
              <a:rPr lang="de-DE" sz="1400" u="sng" dirty="0">
                <a:solidFill>
                  <a:schemeClr val="bg1"/>
                </a:solidFill>
                <a:latin typeface="Arial" panose="020B0604020202020204" pitchFamily="34" charset="0"/>
                <a:cs typeface="Arial" panose="020B0604020202020204" pitchFamily="34" charset="0"/>
                <a:hlinkClick r:id="rId7"/>
              </a:rPr>
              <a:t>https://www.sgsm.ch/fileadmin/user_upload/Zeitschrift/61-2013-2/02-2013_7_Knobloch.pdf</a:t>
            </a:r>
            <a:endParaRPr lang="de-DE" sz="1400" u="sng" dirty="0">
              <a:solidFill>
                <a:schemeClr val="bg1"/>
              </a:solidFill>
              <a:latin typeface="Arial" panose="020B0604020202020204" pitchFamily="34" charset="0"/>
              <a:cs typeface="Arial" panose="020B0604020202020204" pitchFamily="34" charset="0"/>
            </a:endParaRPr>
          </a:p>
          <a:p>
            <a:pPr marL="0" indent="0">
              <a:buNone/>
              <a:tabLst>
                <a:tab pos="447675" algn="l"/>
              </a:tabLst>
            </a:pPr>
            <a:r>
              <a:rPr lang="de-DE" sz="1400" dirty="0">
                <a:solidFill>
                  <a:schemeClr val="bg1"/>
                </a:solidFill>
                <a:latin typeface="Arial" panose="020B0604020202020204" pitchFamily="34" charset="0"/>
                <a:cs typeface="Arial" panose="020B0604020202020204" pitchFamily="34" charset="0"/>
              </a:rPr>
              <a:t>Orthomolekulare Medizin: Möglichkeiten und Evidenz der Orthomolekularen Medizin in der postoperativen </a:t>
            </a:r>
            <a:r>
              <a:rPr lang="de-DE" sz="1400" dirty="0" smtClean="0">
                <a:solidFill>
                  <a:schemeClr val="bg1"/>
                </a:solidFill>
                <a:latin typeface="Arial" panose="020B0604020202020204" pitchFamily="34" charset="0"/>
                <a:cs typeface="Arial" panose="020B0604020202020204" pitchFamily="34" charset="0"/>
              </a:rPr>
              <a:t>Rehabilitation</a:t>
            </a:r>
          </a:p>
          <a:p>
            <a:pPr marL="0" indent="0">
              <a:buNone/>
              <a:tabLst>
                <a:tab pos="447675" algn="l"/>
              </a:tabLst>
            </a:pPr>
            <a:endParaRPr lang="en-US" altLang="pt-PT" sz="1400" dirty="0">
              <a:solidFill>
                <a:schemeClr val="bg1"/>
              </a:solidFill>
              <a:latin typeface="Arial" panose="020B0604020202020204" pitchFamily="34" charset="0"/>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Arthrose – Medizinstudien mit Patienten </a:t>
            </a:r>
            <a:r>
              <a:rPr lang="de-DE" altLang="pt-PT" sz="3200" b="1" dirty="0">
                <a:effectLst>
                  <a:outerShdw blurRad="38100" dist="38100" dir="2700000" algn="tl">
                    <a:srgbClr val="FFFFFF"/>
                  </a:outerShdw>
                </a:effectLst>
              </a:rPr>
              <a:t>(in </a:t>
            </a:r>
            <a:r>
              <a:rPr lang="de-DE" altLang="pt-PT" sz="3200" b="1" dirty="0" smtClean="0">
                <a:effectLst>
                  <a:outerShdw blurRad="38100" dist="38100" dir="2700000" algn="tl">
                    <a:srgbClr val="FFFFFF"/>
                  </a:outerShdw>
                </a:effectLst>
              </a:rPr>
              <a:t>vivo und in vitro)</a:t>
            </a:r>
            <a:endParaRPr lang="de-DE" sz="32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87</a:t>
            </a:fld>
            <a:endParaRPr lang="en-US" dirty="0"/>
          </a:p>
        </p:txBody>
      </p:sp>
    </p:spTree>
    <p:extLst>
      <p:ext uri="{BB962C8B-B14F-4D97-AF65-F5344CB8AC3E}">
        <p14:creationId xmlns:p14="http://schemas.microsoft.com/office/powerpoint/2010/main" val="140654721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3999" y="2204864"/>
            <a:ext cx="8388464" cy="4536504"/>
          </a:xfrm>
        </p:spPr>
        <p:txBody>
          <a:bodyPr>
            <a:normAutofit/>
          </a:bodyPr>
          <a:lstStyle/>
          <a:p>
            <a:pPr marL="0" indent="0">
              <a:buNone/>
              <a:tabLst>
                <a:tab pos="447675" algn="l"/>
              </a:tabLst>
            </a:pPr>
            <a:r>
              <a:rPr lang="en-US" sz="1400" b="1" dirty="0" err="1">
                <a:solidFill>
                  <a:schemeClr val="bg1"/>
                </a:solidFill>
                <a:latin typeface="Arial" panose="020B0604020202020204" pitchFamily="34" charset="0"/>
                <a:cs typeface="Arial" panose="020B0604020202020204" pitchFamily="34" charset="0"/>
              </a:rPr>
              <a:t>Orthokine</a:t>
            </a:r>
            <a:r>
              <a:rPr lang="en-US" sz="1400" b="1" dirty="0">
                <a:solidFill>
                  <a:schemeClr val="bg1"/>
                </a:solidFill>
                <a:latin typeface="Arial" panose="020B0604020202020204" pitchFamily="34" charset="0"/>
                <a:cs typeface="Arial" panose="020B0604020202020204" pitchFamily="34" charset="0"/>
              </a:rPr>
              <a:t>: </a:t>
            </a:r>
            <a:r>
              <a:rPr lang="en-US" sz="1400" dirty="0">
                <a:solidFill>
                  <a:schemeClr val="bg1"/>
                </a:solidFill>
                <a:latin typeface="Arial" panose="020B0604020202020204" pitchFamily="34" charset="0"/>
                <a:cs typeface="Arial" panose="020B0604020202020204" pitchFamily="34" charset="0"/>
                <a:hlinkClick r:id="rId3"/>
              </a:rPr>
              <a:t>https://www.ncbi.nlm.nih.gov/pubmed/18674932</a:t>
            </a:r>
            <a:r>
              <a:rPr lang="en-US" sz="1400" dirty="0">
                <a:solidFill>
                  <a:schemeClr val="bg1"/>
                </a:solidFill>
                <a:latin typeface="Arial" panose="020B0604020202020204" pitchFamily="34" charset="0"/>
                <a:cs typeface="Arial" panose="020B0604020202020204" pitchFamily="34" charset="0"/>
              </a:rPr>
              <a:t> </a:t>
            </a:r>
          </a:p>
          <a:p>
            <a:pPr marL="0" indent="0">
              <a:buNone/>
              <a:tabLst>
                <a:tab pos="447675" algn="l"/>
              </a:tabLst>
            </a:pPr>
            <a:r>
              <a:rPr lang="en-US" sz="1400" dirty="0">
                <a:solidFill>
                  <a:schemeClr val="bg1"/>
                </a:solidFill>
                <a:latin typeface="Arial" panose="020B0604020202020204" pitchFamily="34" charset="0"/>
                <a:cs typeface="Arial" panose="020B0604020202020204" pitchFamily="34" charset="0"/>
              </a:rPr>
              <a:t>Autologous conditioned serum (</a:t>
            </a:r>
            <a:r>
              <a:rPr lang="en-US" sz="1400" dirty="0" err="1">
                <a:solidFill>
                  <a:schemeClr val="bg1"/>
                </a:solidFill>
                <a:latin typeface="Arial" panose="020B0604020202020204" pitchFamily="34" charset="0"/>
                <a:cs typeface="Arial" panose="020B0604020202020204" pitchFamily="34" charset="0"/>
              </a:rPr>
              <a:t>Orthokine</a:t>
            </a:r>
            <a:r>
              <a:rPr lang="en-US" sz="1400" dirty="0">
                <a:solidFill>
                  <a:schemeClr val="bg1"/>
                </a:solidFill>
                <a:latin typeface="Arial" panose="020B0604020202020204" pitchFamily="34" charset="0"/>
                <a:cs typeface="Arial" panose="020B0604020202020204" pitchFamily="34" charset="0"/>
              </a:rPr>
              <a:t>) is an effective treatment for knee osteoarthritis</a:t>
            </a:r>
          </a:p>
          <a:p>
            <a:pPr marL="0" indent="0">
              <a:buNone/>
              <a:tabLst>
                <a:tab pos="447675" algn="l"/>
              </a:tabLst>
            </a:pPr>
            <a:r>
              <a:rPr lang="en-US" altLang="pt-PT" sz="1400" dirty="0">
                <a:solidFill>
                  <a:schemeClr val="bg1"/>
                </a:solidFill>
                <a:latin typeface="Arial" panose="020B0604020202020204" pitchFamily="34" charset="0"/>
                <a:cs typeface="Arial" panose="020B0604020202020204" pitchFamily="34" charset="0"/>
                <a:hlinkClick r:id="rId4"/>
              </a:rPr>
              <a:t>https://www.ncbi.nlm.nih.gov/pubmed/23954704</a:t>
            </a:r>
            <a:r>
              <a:rPr lang="en-US" altLang="pt-PT" sz="1400" dirty="0">
                <a:solidFill>
                  <a:schemeClr val="bg1"/>
                </a:solidFill>
                <a:latin typeface="Arial" panose="020B0604020202020204" pitchFamily="34" charset="0"/>
                <a:cs typeface="Arial" panose="020B0604020202020204" pitchFamily="34" charset="0"/>
              </a:rPr>
              <a:t> </a:t>
            </a:r>
          </a:p>
          <a:p>
            <a:pPr marL="0" indent="0">
              <a:buNone/>
              <a:tabLst>
                <a:tab pos="447675" algn="l"/>
              </a:tabLst>
            </a:pPr>
            <a:r>
              <a:rPr lang="en-US" sz="1400" dirty="0">
                <a:solidFill>
                  <a:schemeClr val="bg1"/>
                </a:solidFill>
                <a:latin typeface="Arial" panose="020B0604020202020204" pitchFamily="34" charset="0"/>
                <a:cs typeface="Arial" panose="020B0604020202020204" pitchFamily="34" charset="0"/>
              </a:rPr>
              <a:t>Sustained clinical and structural benefit after joint distraction in the treatment of severe knee osteoarthritis</a:t>
            </a:r>
          </a:p>
          <a:p>
            <a:pPr marL="0" indent="0">
              <a:buNone/>
              <a:tabLst>
                <a:tab pos="447675" algn="l"/>
              </a:tabLst>
            </a:pPr>
            <a:r>
              <a:rPr lang="en-GB" altLang="pt-PT" sz="1400" b="1" dirty="0" smtClean="0">
                <a:solidFill>
                  <a:schemeClr val="bg1"/>
                </a:solidFill>
                <a:latin typeface="Arial" panose="020B0604020202020204" pitchFamily="34" charset="0"/>
                <a:cs typeface="Arial" panose="020B0604020202020204" pitchFamily="34" charset="0"/>
              </a:rPr>
              <a:t>Sauerkirschen</a:t>
            </a:r>
            <a:r>
              <a:rPr lang="en-GB" altLang="pt-PT" sz="1400" b="1" dirty="0">
                <a:solidFill>
                  <a:schemeClr val="bg1"/>
                </a:solidFill>
                <a:latin typeface="Arial" panose="020B0604020202020204" pitchFamily="34" charset="0"/>
                <a:cs typeface="Arial" panose="020B0604020202020204" pitchFamily="34" charset="0"/>
              </a:rPr>
              <a:t>: </a:t>
            </a:r>
            <a:r>
              <a:rPr lang="en-GB" altLang="pt-PT" sz="1400" dirty="0">
                <a:solidFill>
                  <a:schemeClr val="bg1"/>
                </a:solidFill>
                <a:latin typeface="Arial" panose="020B0604020202020204" pitchFamily="34" charset="0"/>
                <a:cs typeface="Arial" panose="020B0604020202020204" pitchFamily="34" charset="0"/>
                <a:hlinkClick r:id="rId5"/>
              </a:rPr>
              <a:t>https://www.researchgate.net/publication/279508007_Efficacy_of_Tart_Cherry_Juice_to_Reduce_Inflammation_Biomarkers_among_Women_with_Inflammatory_Osteoarthritis_OA</a:t>
            </a:r>
            <a:endParaRPr lang="en-GB" altLang="pt-PT" sz="1400" dirty="0">
              <a:solidFill>
                <a:schemeClr val="bg1"/>
              </a:solidFill>
              <a:latin typeface="Arial" panose="020B0604020202020204" pitchFamily="34" charset="0"/>
              <a:cs typeface="Arial" panose="020B0604020202020204" pitchFamily="34" charset="0"/>
            </a:endParaRPr>
          </a:p>
          <a:p>
            <a:pPr marL="0" indent="0">
              <a:buNone/>
              <a:tabLst>
                <a:tab pos="447675" algn="l"/>
              </a:tabLst>
            </a:pPr>
            <a:r>
              <a:rPr lang="en-US" altLang="pt-PT" sz="1400" dirty="0">
                <a:solidFill>
                  <a:schemeClr val="bg1"/>
                </a:solidFill>
                <a:latin typeface="Arial" panose="020B0604020202020204" pitchFamily="34" charset="0"/>
                <a:cs typeface="Arial" panose="020B0604020202020204" pitchFamily="34" charset="0"/>
              </a:rPr>
              <a:t>Efficacy of Tart Cherry Juice to Reduce Inflammation Biomarkers among Women with Inflammatory Osteoarthritis (OA)</a:t>
            </a:r>
            <a:endParaRPr lang="en-US" altLang="pt-PT" sz="1400" b="1" dirty="0" smtClean="0">
              <a:solidFill>
                <a:schemeClr val="bg1"/>
              </a:solidFill>
              <a:latin typeface="Arial" panose="020B0604020202020204" pitchFamily="34" charset="0"/>
              <a:cs typeface="Arial" panose="020B0604020202020204" pitchFamily="34" charset="0"/>
            </a:endParaRPr>
          </a:p>
          <a:p>
            <a:pPr marL="0" indent="0">
              <a:buNone/>
              <a:tabLst>
                <a:tab pos="447675" algn="l"/>
              </a:tabLst>
            </a:pPr>
            <a:r>
              <a:rPr lang="en-US" altLang="pt-PT" sz="1400" b="1" dirty="0" smtClean="0">
                <a:solidFill>
                  <a:schemeClr val="bg1"/>
                </a:solidFill>
                <a:latin typeface="Arial" panose="020B0604020202020204" pitchFamily="34" charset="0"/>
                <a:cs typeface="Arial" panose="020B0604020202020204" pitchFamily="34" charset="0"/>
              </a:rPr>
              <a:t>Wobenzym</a:t>
            </a:r>
            <a:r>
              <a:rPr lang="en-US" altLang="pt-PT" sz="1400" b="1" dirty="0">
                <a:solidFill>
                  <a:schemeClr val="bg1"/>
                </a:solidFill>
                <a:latin typeface="Arial" panose="020B0604020202020204" pitchFamily="34" charset="0"/>
                <a:cs typeface="Arial" panose="020B0604020202020204" pitchFamily="34" charset="0"/>
              </a:rPr>
              <a:t>: </a:t>
            </a:r>
            <a:r>
              <a:rPr lang="en-US" altLang="pt-PT" sz="1400" dirty="0">
                <a:solidFill>
                  <a:schemeClr val="bg1"/>
                </a:solidFill>
                <a:latin typeface="Arial" panose="020B0604020202020204" pitchFamily="34" charset="0"/>
                <a:cs typeface="Arial" panose="020B0604020202020204" pitchFamily="34" charset="0"/>
                <a:hlinkClick r:id="rId6"/>
              </a:rPr>
              <a:t>https://www.ncbi.nlm.nih.gov/pubmed/25802756</a:t>
            </a:r>
            <a:r>
              <a:rPr lang="en-US" altLang="pt-PT" sz="1400" dirty="0">
                <a:solidFill>
                  <a:schemeClr val="bg1"/>
                </a:solidFill>
                <a:latin typeface="Arial" panose="020B0604020202020204" pitchFamily="34" charset="0"/>
                <a:cs typeface="Arial" panose="020B0604020202020204" pitchFamily="34" charset="0"/>
              </a:rPr>
              <a:t> </a:t>
            </a:r>
          </a:p>
          <a:p>
            <a:pPr marL="0" indent="0">
              <a:buNone/>
              <a:tabLst>
                <a:tab pos="447675" algn="l"/>
              </a:tabLst>
            </a:pPr>
            <a:r>
              <a:rPr lang="en-US" sz="1400" dirty="0">
                <a:solidFill>
                  <a:schemeClr val="bg1"/>
                </a:solidFill>
                <a:latin typeface="Arial" panose="020B0604020202020204" pitchFamily="34" charset="0"/>
                <a:cs typeface="Arial" panose="020B0604020202020204" pitchFamily="34" charset="0"/>
              </a:rPr>
              <a:t>The safety and efficacy of an enzyme combination in managing knee osteoarthritis pain in adults: a randomized, double-blind, placebo-controlled </a:t>
            </a:r>
            <a:r>
              <a:rPr lang="en-US" sz="1400" dirty="0" smtClean="0">
                <a:solidFill>
                  <a:schemeClr val="bg1"/>
                </a:solidFill>
                <a:latin typeface="Arial" panose="020B0604020202020204" pitchFamily="34" charset="0"/>
                <a:cs typeface="Arial" panose="020B0604020202020204" pitchFamily="34" charset="0"/>
              </a:rPr>
              <a:t>trial</a:t>
            </a:r>
          </a:p>
          <a:p>
            <a:pPr marL="0" indent="0">
              <a:buNone/>
              <a:tabLst>
                <a:tab pos="447675" algn="l"/>
              </a:tabLst>
            </a:pPr>
            <a:r>
              <a:rPr lang="de-DE" sz="1400" b="1" dirty="0" smtClean="0">
                <a:solidFill>
                  <a:schemeClr val="bg1"/>
                </a:solidFill>
                <a:latin typeface="Arial" panose="020B0604020202020204" pitchFamily="34" charset="0"/>
                <a:cs typeface="Arial" panose="020B0604020202020204" pitchFamily="34" charset="0"/>
              </a:rPr>
              <a:t>Diätetische </a:t>
            </a:r>
            <a:r>
              <a:rPr lang="de-DE" sz="1400" b="1" dirty="0">
                <a:solidFill>
                  <a:schemeClr val="bg1"/>
                </a:solidFill>
                <a:latin typeface="Arial" panose="020B0604020202020204" pitchFamily="34" charset="0"/>
                <a:cs typeface="Arial" panose="020B0604020202020204" pitchFamily="34" charset="0"/>
              </a:rPr>
              <a:t>Behandlung der symptomatischen Kniegelenkarthrose </a:t>
            </a:r>
            <a:r>
              <a:rPr lang="de-DE" sz="1400" u="sng" dirty="0">
                <a:solidFill>
                  <a:schemeClr val="bg1"/>
                </a:solidFill>
                <a:latin typeface="Arial" panose="020B0604020202020204" pitchFamily="34" charset="0"/>
                <a:cs typeface="Arial" panose="020B0604020202020204" pitchFamily="34" charset="0"/>
                <a:hlinkClick r:id="rId7"/>
              </a:rPr>
              <a:t>https://www.online-oup.de/article/diaetetische-behandlung-der-symptomatischen-kniegelenkarthrose/uebersichtsarbeiten/y/m/837?pageNumber=0</a:t>
            </a:r>
            <a:endParaRPr lang="de-DE" sz="1400" u="sng" dirty="0">
              <a:solidFill>
                <a:schemeClr val="bg1"/>
              </a:solidFill>
              <a:latin typeface="Arial" panose="020B0604020202020204" pitchFamily="34" charset="0"/>
              <a:cs typeface="Arial" panose="020B0604020202020204" pitchFamily="34" charset="0"/>
            </a:endParaRPr>
          </a:p>
          <a:p>
            <a:pPr marL="0" indent="0">
              <a:buNone/>
              <a:tabLst>
                <a:tab pos="447675" algn="l"/>
              </a:tabLst>
            </a:pPr>
            <a:endParaRPr lang="en-US" sz="1400" dirty="0">
              <a:solidFill>
                <a:schemeClr val="bg1"/>
              </a:solidFill>
              <a:latin typeface="Arial" panose="020B0604020202020204" pitchFamily="34" charset="0"/>
              <a:cs typeface="Arial" panose="020B0604020202020204" pitchFamily="34" charset="0"/>
            </a:endParaRPr>
          </a:p>
          <a:p>
            <a:pPr marL="0" indent="0">
              <a:buNone/>
              <a:tabLst>
                <a:tab pos="447675" algn="l"/>
              </a:tabLst>
            </a:pPr>
            <a:endParaRPr lang="en-US" altLang="pt-PT" sz="1400" dirty="0">
              <a:solidFill>
                <a:schemeClr val="bg1"/>
              </a:solidFill>
              <a:latin typeface="Arial" panose="020B0604020202020204" pitchFamily="34" charset="0"/>
              <a:cs typeface="Arial" panose="020B0604020202020204" pitchFamily="34" charset="0"/>
            </a:endParaRPr>
          </a:p>
          <a:p>
            <a:pPr marL="0" indent="0">
              <a:buNone/>
              <a:tabLst>
                <a:tab pos="447675" algn="l"/>
              </a:tabLst>
            </a:pPr>
            <a:endParaRPr lang="en-US" sz="1400" dirty="0" smtClean="0">
              <a:solidFill>
                <a:schemeClr val="bg1"/>
              </a:solidFill>
              <a:latin typeface="Arial" panose="020B0604020202020204" pitchFamily="34" charset="0"/>
              <a:cs typeface="Arial" panose="020B0604020202020204" pitchFamily="34" charset="0"/>
            </a:endParaRPr>
          </a:p>
          <a:p>
            <a:pPr marL="0" indent="0">
              <a:buNone/>
              <a:tabLst>
                <a:tab pos="447675" algn="l"/>
              </a:tabLst>
            </a:pPr>
            <a:endParaRPr lang="de-DE" sz="1400" dirty="0">
              <a:solidFill>
                <a:schemeClr val="bg1"/>
              </a:solidFill>
              <a:latin typeface="Arial" panose="020B0604020202020204" pitchFamily="34" charset="0"/>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Arthrose – Medizinstudien mit Patienten </a:t>
            </a:r>
            <a:r>
              <a:rPr lang="de-DE" altLang="pt-PT" sz="3200" b="1" dirty="0">
                <a:effectLst>
                  <a:outerShdw blurRad="38100" dist="38100" dir="2700000" algn="tl">
                    <a:srgbClr val="FFFFFF"/>
                  </a:outerShdw>
                </a:effectLst>
              </a:rPr>
              <a:t>(in </a:t>
            </a:r>
            <a:r>
              <a:rPr lang="de-DE" altLang="pt-PT" sz="3200" b="1" dirty="0" smtClean="0">
                <a:effectLst>
                  <a:outerShdw blurRad="38100" dist="38100" dir="2700000" algn="tl">
                    <a:srgbClr val="FFFFFF"/>
                  </a:outerShdw>
                </a:effectLst>
              </a:rPr>
              <a:t>vivo und in vitro)</a:t>
            </a:r>
            <a:endParaRPr lang="de-DE" sz="32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88</a:t>
            </a:fld>
            <a:endParaRPr lang="en-US" dirty="0"/>
          </a:p>
        </p:txBody>
      </p:sp>
    </p:spTree>
    <p:extLst>
      <p:ext uri="{BB962C8B-B14F-4D97-AF65-F5344CB8AC3E}">
        <p14:creationId xmlns:p14="http://schemas.microsoft.com/office/powerpoint/2010/main" val="340048502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3999" y="2204864"/>
            <a:ext cx="8388464" cy="4608512"/>
          </a:xfrm>
        </p:spPr>
        <p:txBody>
          <a:bodyPr>
            <a:noAutofit/>
          </a:bodyPr>
          <a:lstStyle/>
          <a:p>
            <a:pPr marL="0" indent="0">
              <a:buNone/>
              <a:tabLst>
                <a:tab pos="447675" algn="l"/>
              </a:tabLst>
            </a:pPr>
            <a:r>
              <a:rPr lang="de-DE" sz="1400" b="1" u="sng" dirty="0" smtClean="0">
                <a:solidFill>
                  <a:schemeClr val="bg1"/>
                </a:solidFill>
                <a:latin typeface="Arial" panose="020B0604020202020204" pitchFamily="34" charset="0"/>
                <a:cs typeface="Arial" panose="020B0604020202020204" pitchFamily="34" charset="0"/>
              </a:rPr>
              <a:t>Arthrose-Auslöser:</a:t>
            </a:r>
          </a:p>
          <a:p>
            <a:pPr marL="0" indent="0">
              <a:buNone/>
              <a:tabLst>
                <a:tab pos="447675" algn="l"/>
              </a:tabLst>
            </a:pPr>
            <a:r>
              <a:rPr lang="de-DE" sz="1400" b="1" dirty="0" smtClean="0">
                <a:solidFill>
                  <a:schemeClr val="bg1"/>
                </a:solidFill>
                <a:latin typeface="Arial" panose="020B0604020202020204" pitchFamily="34" charset="0"/>
                <a:cs typeface="Arial" panose="020B0604020202020204" pitchFamily="34" charset="0"/>
              </a:rPr>
              <a:t>Langkettige Fettsäuren</a:t>
            </a:r>
            <a:r>
              <a:rPr lang="en-US" sz="1400" b="1" dirty="0" smtClean="0">
                <a:solidFill>
                  <a:schemeClr val="bg1"/>
                </a:solidFill>
                <a:latin typeface="Arial" panose="020B0604020202020204" pitchFamily="34" charset="0"/>
                <a:cs typeface="Arial" panose="020B0604020202020204" pitchFamily="34" charset="0"/>
              </a:rPr>
              <a:t>: </a:t>
            </a:r>
            <a:r>
              <a:rPr lang="en-US" sz="1400" dirty="0">
                <a:solidFill>
                  <a:schemeClr val="bg1"/>
                </a:solidFill>
                <a:latin typeface="Arial" panose="020B0604020202020204" pitchFamily="34" charset="0"/>
                <a:cs typeface="Arial" panose="020B0604020202020204" pitchFamily="34" charset="0"/>
                <a:hlinkClick r:id="rId3"/>
              </a:rPr>
              <a:t>https://</a:t>
            </a:r>
            <a:r>
              <a:rPr lang="en-US" sz="1400" dirty="0" smtClean="0">
                <a:solidFill>
                  <a:schemeClr val="bg1"/>
                </a:solidFill>
                <a:latin typeface="Arial" panose="020B0604020202020204" pitchFamily="34" charset="0"/>
                <a:cs typeface="Arial" panose="020B0604020202020204" pitchFamily="34" charset="0"/>
                <a:hlinkClick r:id="rId3"/>
              </a:rPr>
              <a:t>www.nature.com/articles/srep46457</a:t>
            </a:r>
            <a:r>
              <a:rPr lang="en-US" sz="1400" dirty="0" smtClean="0">
                <a:solidFill>
                  <a:schemeClr val="bg1"/>
                </a:solidFill>
                <a:latin typeface="Arial" panose="020B0604020202020204" pitchFamily="34" charset="0"/>
                <a:cs typeface="Arial" panose="020B0604020202020204" pitchFamily="34" charset="0"/>
              </a:rPr>
              <a:t> </a:t>
            </a:r>
            <a:endParaRPr lang="en-US" sz="1400" dirty="0">
              <a:solidFill>
                <a:schemeClr val="bg1"/>
              </a:solidFill>
              <a:latin typeface="Arial" panose="020B0604020202020204" pitchFamily="34" charset="0"/>
              <a:cs typeface="Arial" panose="020B0604020202020204" pitchFamily="34" charset="0"/>
            </a:endParaRPr>
          </a:p>
          <a:p>
            <a:pPr marL="0" indent="0">
              <a:buNone/>
              <a:tabLst>
                <a:tab pos="447675" algn="l"/>
              </a:tabLst>
            </a:pPr>
            <a:r>
              <a:rPr lang="en-US" sz="1400" dirty="0">
                <a:solidFill>
                  <a:schemeClr val="bg1"/>
                </a:solidFill>
                <a:latin typeface="Arial" panose="020B0604020202020204" pitchFamily="34" charset="0"/>
                <a:cs typeface="Arial" panose="020B0604020202020204" pitchFamily="34" charset="0"/>
              </a:rPr>
              <a:t>Saturated fatty acids induce development of both metabolic syndrome and osteoarthritis in </a:t>
            </a:r>
            <a:r>
              <a:rPr lang="en-US" sz="1400" dirty="0" smtClean="0">
                <a:solidFill>
                  <a:schemeClr val="bg1"/>
                </a:solidFill>
                <a:latin typeface="Arial" panose="020B0604020202020204" pitchFamily="34" charset="0"/>
                <a:cs typeface="Arial" panose="020B0604020202020204" pitchFamily="34" charset="0"/>
              </a:rPr>
              <a:t>rats</a:t>
            </a:r>
          </a:p>
          <a:p>
            <a:pPr marL="0" indent="0">
              <a:buNone/>
              <a:tabLst>
                <a:tab pos="447675" algn="l"/>
              </a:tabLst>
            </a:pPr>
            <a:r>
              <a:rPr lang="de-DE" altLang="pt-PT" sz="1400" dirty="0">
                <a:solidFill>
                  <a:schemeClr val="bg1"/>
                </a:solidFill>
                <a:latin typeface="Arial" panose="020B0604020202020204" pitchFamily="34" charset="0"/>
                <a:cs typeface="Arial" panose="020B0604020202020204" pitchFamily="34" charset="0"/>
                <a:hlinkClick r:id="rId4"/>
              </a:rPr>
              <a:t>https://www.aerzteblatt.de/nachrichten/74221/Arthrose-Ungesunde-Ernaehrung-kann-den-Gelenkknorpel-schaedigen</a:t>
            </a:r>
            <a:r>
              <a:rPr lang="de-DE" altLang="pt-PT" sz="1400" dirty="0">
                <a:solidFill>
                  <a:schemeClr val="bg1"/>
                </a:solidFill>
                <a:latin typeface="Arial" panose="020B0604020202020204" pitchFamily="34" charset="0"/>
                <a:cs typeface="Arial" panose="020B0604020202020204" pitchFamily="34" charset="0"/>
              </a:rPr>
              <a:t> </a:t>
            </a:r>
            <a:endParaRPr lang="de-DE" altLang="pt-PT" sz="1400" dirty="0" smtClean="0">
              <a:solidFill>
                <a:schemeClr val="bg1"/>
              </a:solidFill>
              <a:latin typeface="Arial" panose="020B0604020202020204" pitchFamily="34" charset="0"/>
              <a:cs typeface="Arial" panose="020B0604020202020204" pitchFamily="34" charset="0"/>
            </a:endParaRPr>
          </a:p>
          <a:p>
            <a:pPr marL="0" indent="0">
              <a:buNone/>
              <a:tabLst>
                <a:tab pos="447675" algn="l"/>
              </a:tabLst>
            </a:pPr>
            <a:r>
              <a:rPr lang="de-DE" altLang="pt-PT" sz="1400" b="1" dirty="0" smtClean="0">
                <a:solidFill>
                  <a:schemeClr val="bg1"/>
                </a:solidFill>
                <a:latin typeface="Arial" panose="020B0604020202020204" pitchFamily="34" charset="0"/>
                <a:cs typeface="Arial" panose="020B0604020202020204" pitchFamily="34" charset="0"/>
              </a:rPr>
              <a:t>Freie Radikale:</a:t>
            </a:r>
          </a:p>
          <a:p>
            <a:pPr marL="0" indent="0">
              <a:buNone/>
            </a:pPr>
            <a:r>
              <a:rPr lang="en-GB" sz="1400" b="1" dirty="0" err="1">
                <a:solidFill>
                  <a:schemeClr val="bg1"/>
                </a:solidFill>
                <a:latin typeface="Arial" panose="020B0604020202020204" pitchFamily="34" charset="0"/>
                <a:cs typeface="Arial" panose="020B0604020202020204" pitchFamily="34" charset="0"/>
              </a:rPr>
              <a:t>Antioxidantien-Studie</a:t>
            </a:r>
            <a:r>
              <a:rPr lang="en-GB" sz="1400" b="1" dirty="0">
                <a:solidFill>
                  <a:schemeClr val="bg1"/>
                </a:solidFill>
                <a:latin typeface="Arial" panose="020B0604020202020204" pitchFamily="34" charset="0"/>
                <a:cs typeface="Arial" panose="020B0604020202020204" pitchFamily="34" charset="0"/>
              </a:rPr>
              <a:t> 1:</a:t>
            </a:r>
            <a:r>
              <a:rPr lang="en-GB" sz="1400" dirty="0">
                <a:solidFill>
                  <a:schemeClr val="bg1"/>
                </a:solidFill>
                <a:latin typeface="Arial" panose="020B0604020202020204" pitchFamily="34" charset="0"/>
                <a:cs typeface="Arial" panose="020B0604020202020204" pitchFamily="34" charset="0"/>
              </a:rPr>
              <a:t> </a:t>
            </a:r>
            <a:r>
              <a:rPr lang="en-GB" sz="1400" u="sng" dirty="0">
                <a:solidFill>
                  <a:schemeClr val="bg1"/>
                </a:solidFill>
                <a:latin typeface="Arial" panose="020B0604020202020204" pitchFamily="34" charset="0"/>
                <a:cs typeface="Arial" panose="020B0604020202020204" pitchFamily="34" charset="0"/>
                <a:hlinkClick r:id="rId5"/>
              </a:rPr>
              <a:t>https://www.ncbi.nlm.nih.gov/pubmed/27481903</a:t>
            </a:r>
            <a:r>
              <a:rPr lang="en-GB" sz="1400" dirty="0">
                <a:solidFill>
                  <a:schemeClr val="bg1"/>
                </a:solidFill>
                <a:latin typeface="Arial" panose="020B0604020202020204" pitchFamily="34" charset="0"/>
                <a:cs typeface="Arial" panose="020B0604020202020204" pitchFamily="34" charset="0"/>
              </a:rPr>
              <a:t> </a:t>
            </a:r>
            <a:endParaRPr lang="de-DE" sz="1400" dirty="0">
              <a:solidFill>
                <a:schemeClr val="bg1"/>
              </a:solidFill>
              <a:latin typeface="Arial" panose="020B0604020202020204" pitchFamily="34" charset="0"/>
              <a:cs typeface="Arial" panose="020B0604020202020204" pitchFamily="34" charset="0"/>
            </a:endParaRPr>
          </a:p>
          <a:p>
            <a:pPr marL="0" indent="0">
              <a:buNone/>
            </a:pPr>
            <a:r>
              <a:rPr lang="en-GB" sz="1400" dirty="0">
                <a:solidFill>
                  <a:schemeClr val="bg1"/>
                </a:solidFill>
                <a:latin typeface="Arial" panose="020B0604020202020204" pitchFamily="34" charset="0"/>
                <a:cs typeface="Arial" panose="020B0604020202020204" pitchFamily="34" charset="0"/>
              </a:rPr>
              <a:t>Association Between Dietary Intake of Antioxidants and Prevalence of Femoral Head Cartilage Defects and Bone Marrow Lesions in Community-based </a:t>
            </a:r>
            <a:r>
              <a:rPr lang="en-GB" sz="1400" dirty="0" smtClean="0">
                <a:solidFill>
                  <a:schemeClr val="bg1"/>
                </a:solidFill>
                <a:latin typeface="Arial" panose="020B0604020202020204" pitchFamily="34" charset="0"/>
                <a:cs typeface="Arial" panose="020B0604020202020204" pitchFamily="34" charset="0"/>
              </a:rPr>
              <a:t>Adults</a:t>
            </a:r>
          </a:p>
          <a:p>
            <a:pPr marL="0" indent="0">
              <a:buNone/>
            </a:pPr>
            <a:r>
              <a:rPr lang="en-GB" sz="1400" b="1" dirty="0" err="1" smtClean="0">
                <a:solidFill>
                  <a:schemeClr val="bg1"/>
                </a:solidFill>
                <a:latin typeface="Arial" panose="020B0604020202020204" pitchFamily="34" charset="0"/>
                <a:cs typeface="Arial" panose="020B0604020202020204" pitchFamily="34" charset="0"/>
              </a:rPr>
              <a:t>Fastfood</a:t>
            </a:r>
            <a:r>
              <a:rPr lang="en-GB" sz="1400" b="1" dirty="0">
                <a:solidFill>
                  <a:schemeClr val="bg1"/>
                </a:solidFill>
                <a:latin typeface="Arial" panose="020B0604020202020204" pitchFamily="34" charset="0"/>
                <a:cs typeface="Arial" panose="020B0604020202020204" pitchFamily="34" charset="0"/>
              </a:rPr>
              <a:t>: </a:t>
            </a:r>
            <a:r>
              <a:rPr lang="en-GB" sz="1400" dirty="0">
                <a:solidFill>
                  <a:schemeClr val="bg1"/>
                </a:solidFill>
                <a:latin typeface="Arial" panose="020B0604020202020204" pitchFamily="34" charset="0"/>
                <a:cs typeface="Arial" panose="020B0604020202020204" pitchFamily="34" charset="0"/>
                <a:hlinkClick r:id="rId6"/>
              </a:rPr>
              <a:t>https://</a:t>
            </a:r>
            <a:r>
              <a:rPr lang="en-GB" sz="1400" dirty="0" smtClean="0">
                <a:solidFill>
                  <a:schemeClr val="bg1"/>
                </a:solidFill>
                <a:latin typeface="Arial" panose="020B0604020202020204" pitchFamily="34" charset="0"/>
                <a:cs typeface="Arial" panose="020B0604020202020204" pitchFamily="34" charset="0"/>
                <a:hlinkClick r:id="rId6"/>
              </a:rPr>
              <a:t>www.nature.com/articles/srep46457.pdf</a:t>
            </a:r>
            <a:r>
              <a:rPr lang="en-GB" sz="1400" dirty="0" smtClean="0">
                <a:solidFill>
                  <a:schemeClr val="bg1"/>
                </a:solidFill>
                <a:latin typeface="Arial" panose="020B0604020202020204" pitchFamily="34" charset="0"/>
                <a:cs typeface="Arial" panose="020B0604020202020204" pitchFamily="34" charset="0"/>
              </a:rPr>
              <a:t> </a:t>
            </a:r>
            <a:endParaRPr lang="de-DE" altLang="pt-PT" sz="1400" dirty="0" smtClean="0">
              <a:solidFill>
                <a:schemeClr val="bg1"/>
              </a:solidFill>
              <a:latin typeface="Arial" panose="020B0604020202020204" pitchFamily="34" charset="0"/>
              <a:cs typeface="Arial" panose="020B0604020202020204" pitchFamily="34" charset="0"/>
              <a:hlinkClick r:id="rId7"/>
            </a:endParaRPr>
          </a:p>
          <a:p>
            <a:pPr marL="0" indent="0">
              <a:buNone/>
              <a:tabLst>
                <a:tab pos="447675" algn="l"/>
              </a:tabLst>
            </a:pPr>
            <a:r>
              <a:rPr lang="de-DE" altLang="pt-PT" sz="1400" dirty="0" smtClean="0">
                <a:solidFill>
                  <a:schemeClr val="bg1"/>
                </a:solidFill>
                <a:latin typeface="Arial" panose="020B0604020202020204" pitchFamily="34" charset="0"/>
                <a:cs typeface="Arial" panose="020B0604020202020204" pitchFamily="34" charset="0"/>
                <a:hlinkClick r:id="rId7"/>
              </a:rPr>
              <a:t>https</a:t>
            </a:r>
            <a:r>
              <a:rPr lang="de-DE" altLang="pt-PT" sz="1400" dirty="0">
                <a:solidFill>
                  <a:schemeClr val="bg1"/>
                </a:solidFill>
                <a:latin typeface="Arial" panose="020B0604020202020204" pitchFamily="34" charset="0"/>
                <a:cs typeface="Arial" panose="020B0604020202020204" pitchFamily="34" charset="0"/>
                <a:hlinkClick r:id="rId7"/>
              </a:rPr>
              <a:t>://www.netdoktor.de/news/arthrose-fastfood-schaedigt-die-gelenke</a:t>
            </a:r>
            <a:r>
              <a:rPr lang="de-DE" altLang="pt-PT" sz="1400" dirty="0" smtClean="0">
                <a:solidFill>
                  <a:schemeClr val="bg1"/>
                </a:solidFill>
                <a:latin typeface="Arial" panose="020B0604020202020204" pitchFamily="34" charset="0"/>
                <a:cs typeface="Arial" panose="020B0604020202020204" pitchFamily="34" charset="0"/>
                <a:hlinkClick r:id="rId7"/>
              </a:rPr>
              <a:t>/</a:t>
            </a:r>
            <a:r>
              <a:rPr lang="de-DE" altLang="pt-PT" sz="1400" dirty="0" smtClean="0">
                <a:solidFill>
                  <a:schemeClr val="bg1"/>
                </a:solidFill>
                <a:latin typeface="Arial" panose="020B0604020202020204" pitchFamily="34" charset="0"/>
                <a:cs typeface="Arial" panose="020B0604020202020204" pitchFamily="34" charset="0"/>
              </a:rPr>
              <a:t> </a:t>
            </a:r>
          </a:p>
          <a:p>
            <a:pPr marL="0" indent="0">
              <a:buNone/>
              <a:tabLst>
                <a:tab pos="447675" algn="l"/>
              </a:tabLst>
            </a:pPr>
            <a:r>
              <a:rPr lang="de-DE" altLang="pt-PT" sz="1400" b="1" dirty="0" smtClean="0">
                <a:solidFill>
                  <a:schemeClr val="bg1"/>
                </a:solidFill>
                <a:latin typeface="Arial" panose="020B0604020202020204" pitchFamily="34" charset="0"/>
                <a:cs typeface="Arial" panose="020B0604020202020204" pitchFamily="34" charset="0"/>
              </a:rPr>
              <a:t>Zunehmende Erkrankungszahlen:</a:t>
            </a:r>
          </a:p>
          <a:p>
            <a:pPr marL="0" indent="0">
              <a:buNone/>
              <a:tabLst>
                <a:tab pos="447675" algn="l"/>
              </a:tabLst>
            </a:pPr>
            <a:r>
              <a:rPr lang="de-DE" altLang="pt-PT" sz="1400" dirty="0">
                <a:solidFill>
                  <a:schemeClr val="bg1"/>
                </a:solidFill>
                <a:latin typeface="Arial" panose="020B0604020202020204" pitchFamily="34" charset="0"/>
                <a:cs typeface="Arial" panose="020B0604020202020204" pitchFamily="34" charset="0"/>
                <a:hlinkClick r:id="rId8"/>
              </a:rPr>
              <a:t>http://</a:t>
            </a:r>
            <a:r>
              <a:rPr lang="de-DE" altLang="pt-PT" sz="1400" dirty="0" smtClean="0">
                <a:solidFill>
                  <a:schemeClr val="bg1"/>
                </a:solidFill>
                <a:latin typeface="Arial" panose="020B0604020202020204" pitchFamily="34" charset="0"/>
                <a:cs typeface="Arial" panose="020B0604020202020204" pitchFamily="34" charset="0"/>
                <a:hlinkClick r:id="rId8"/>
              </a:rPr>
              <a:t>www.pnas.org/content/114/35/9332.full</a:t>
            </a:r>
            <a:endParaRPr lang="de-DE" altLang="pt-PT" sz="1400" dirty="0" smtClean="0">
              <a:solidFill>
                <a:schemeClr val="bg1"/>
              </a:solidFill>
              <a:latin typeface="Arial" panose="020B0604020202020204" pitchFamily="34" charset="0"/>
              <a:cs typeface="Arial" panose="020B0604020202020204" pitchFamily="34" charset="0"/>
            </a:endParaRPr>
          </a:p>
          <a:p>
            <a:pPr marL="0" indent="0">
              <a:buNone/>
              <a:tabLst>
                <a:tab pos="447675" algn="l"/>
              </a:tabLst>
            </a:pPr>
            <a:r>
              <a:rPr lang="en-US" altLang="pt-PT" sz="1400" dirty="0">
                <a:solidFill>
                  <a:schemeClr val="bg1"/>
                </a:solidFill>
                <a:latin typeface="Arial" panose="020B0604020202020204" pitchFamily="34" charset="0"/>
                <a:cs typeface="Arial" panose="020B0604020202020204" pitchFamily="34" charset="0"/>
              </a:rPr>
              <a:t>Knee osteoarthritis has doubled in prevalence since </a:t>
            </a:r>
            <a:r>
              <a:rPr lang="en-US" altLang="pt-PT" sz="1400" dirty="0" smtClean="0">
                <a:solidFill>
                  <a:schemeClr val="bg1"/>
                </a:solidFill>
                <a:latin typeface="Arial" panose="020B0604020202020204" pitchFamily="34" charset="0"/>
                <a:cs typeface="Arial" panose="020B0604020202020204" pitchFamily="34" charset="0"/>
              </a:rPr>
              <a:t>the mid-20th </a:t>
            </a:r>
            <a:r>
              <a:rPr lang="en-US" altLang="pt-PT" sz="1400" dirty="0">
                <a:solidFill>
                  <a:schemeClr val="bg1"/>
                </a:solidFill>
                <a:latin typeface="Arial" panose="020B0604020202020204" pitchFamily="34" charset="0"/>
                <a:cs typeface="Arial" panose="020B0604020202020204" pitchFamily="34" charset="0"/>
              </a:rPr>
              <a:t>century</a:t>
            </a:r>
            <a:endParaRPr lang="de-DE" altLang="pt-PT" sz="1400" dirty="0" smtClean="0">
              <a:solidFill>
                <a:schemeClr val="bg1"/>
              </a:solidFill>
              <a:latin typeface="Arial" panose="020B0604020202020204" pitchFamily="34" charset="0"/>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Arthrose – Medizinstudien mit Patienten </a:t>
            </a:r>
            <a:r>
              <a:rPr lang="de-DE" altLang="pt-PT" sz="3200" b="1" dirty="0">
                <a:effectLst>
                  <a:outerShdw blurRad="38100" dist="38100" dir="2700000" algn="tl">
                    <a:srgbClr val="FFFFFF"/>
                  </a:outerShdw>
                </a:effectLst>
              </a:rPr>
              <a:t>(in </a:t>
            </a:r>
            <a:r>
              <a:rPr lang="de-DE" altLang="pt-PT" sz="3200" b="1" dirty="0" smtClean="0">
                <a:effectLst>
                  <a:outerShdw blurRad="38100" dist="38100" dir="2700000" algn="tl">
                    <a:srgbClr val="FFFFFF"/>
                  </a:outerShdw>
                </a:effectLst>
              </a:rPr>
              <a:t>vivo und in vitro)</a:t>
            </a:r>
            <a:endParaRPr lang="de-DE" sz="32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89</a:t>
            </a:fld>
            <a:endParaRPr lang="en-US" dirty="0"/>
          </a:p>
        </p:txBody>
      </p:sp>
    </p:spTree>
    <p:extLst>
      <p:ext uri="{BB962C8B-B14F-4D97-AF65-F5344CB8AC3E}">
        <p14:creationId xmlns:p14="http://schemas.microsoft.com/office/powerpoint/2010/main" val="2985397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3999" y="2276872"/>
            <a:ext cx="8388464" cy="4185336"/>
          </a:xfrm>
        </p:spPr>
        <p:txBody>
          <a:bodyPr>
            <a:normAutofit/>
          </a:bodyPr>
          <a:lstStyle/>
          <a:p>
            <a:pPr marL="0" indent="0" algn="just">
              <a:buNone/>
              <a:tabLst>
                <a:tab pos="447675" algn="l"/>
              </a:tabLst>
            </a:pPr>
            <a:r>
              <a:rPr lang="de-DE" sz="2800" dirty="0" smtClean="0">
                <a:solidFill>
                  <a:schemeClr val="bg1"/>
                </a:solidFill>
                <a:latin typeface="Arial" panose="020B0604020202020204" pitchFamily="34" charset="0"/>
                <a:cs typeface="Arial" panose="020B0604020202020204" pitchFamily="34" charset="0"/>
              </a:rPr>
              <a:t>Bei Gicht handelt </a:t>
            </a:r>
            <a:r>
              <a:rPr lang="de-DE" sz="2800" dirty="0">
                <a:solidFill>
                  <a:schemeClr val="bg1"/>
                </a:solidFill>
                <a:latin typeface="Arial" panose="020B0604020202020204" pitchFamily="34" charset="0"/>
                <a:cs typeface="Arial" panose="020B0604020202020204" pitchFamily="34" charset="0"/>
              </a:rPr>
              <a:t>es sich um eine durch Hyperurikämie bedingte schmerzhafte Erkrankung der Gelenke. Sie wird durch Einlagerung von kristallisierten Salzen der Harnsäure (Urat) in den Gelenken </a:t>
            </a:r>
            <a:r>
              <a:rPr lang="de-DE" sz="2800" dirty="0" smtClean="0">
                <a:solidFill>
                  <a:schemeClr val="bg1"/>
                </a:solidFill>
                <a:latin typeface="Arial" panose="020B0604020202020204" pitchFamily="34" charset="0"/>
                <a:cs typeface="Arial" panose="020B0604020202020204" pitchFamily="34" charset="0"/>
              </a:rPr>
              <a:t>ausgelöst</a:t>
            </a:r>
            <a:r>
              <a:rPr lang="de-DE" sz="2800" dirty="0">
                <a:solidFill>
                  <a:schemeClr val="bg1"/>
                </a:solidFill>
                <a:latin typeface="Arial" panose="020B0604020202020204" pitchFamily="34" charset="0"/>
                <a:cs typeface="Arial" panose="020B0604020202020204" pitchFamily="34" charset="0"/>
              </a:rPr>
              <a:t>. Die Gicht ist neben dem Diabetes in Industrieländern eine der häufigsten Stoffwechselkrankheiten. </a:t>
            </a:r>
            <a:endParaRPr lang="de-DE" sz="2800" dirty="0" smtClean="0">
              <a:solidFill>
                <a:schemeClr val="bg1"/>
              </a:solidFill>
              <a:latin typeface="Arial" panose="020B0604020202020204" pitchFamily="34" charset="0"/>
              <a:cs typeface="Arial" panose="020B0604020202020204" pitchFamily="34" charset="0"/>
            </a:endParaRPr>
          </a:p>
          <a:p>
            <a:pPr marL="0" indent="0" algn="just">
              <a:buNone/>
              <a:tabLst>
                <a:tab pos="447675" algn="l"/>
              </a:tabLst>
            </a:pPr>
            <a:r>
              <a:rPr lang="de-DE" sz="2800" dirty="0" smtClean="0">
                <a:solidFill>
                  <a:schemeClr val="bg1"/>
                </a:solidFill>
                <a:latin typeface="Arial" panose="020B0604020202020204" pitchFamily="34" charset="0"/>
                <a:cs typeface="Arial" panose="020B0604020202020204" pitchFamily="34" charset="0"/>
              </a:rPr>
              <a:t>Gicht</a:t>
            </a:r>
            <a:r>
              <a:rPr lang="de-DE" altLang="pt-PT" sz="2800" dirty="0" smtClean="0">
                <a:solidFill>
                  <a:schemeClr val="bg1"/>
                </a:solidFill>
                <a:latin typeface="Arial" panose="020B0604020202020204" pitchFamily="34" charset="0"/>
                <a:cs typeface="Arial" panose="020B0604020202020204" pitchFamily="34" charset="0"/>
              </a:rPr>
              <a:t> gehört zu den über 400 Erkrankungen des </a:t>
            </a:r>
            <a:r>
              <a:rPr lang="de-DE" altLang="pt-PT" sz="2800" dirty="0" smtClean="0">
                <a:solidFill>
                  <a:schemeClr val="bg1"/>
                </a:solidFill>
                <a:latin typeface="Arial" panose="020B0604020202020204" pitchFamily="34" charset="0"/>
                <a:cs typeface="Arial" panose="020B0604020202020204" pitchFamily="34" charset="0"/>
                <a:hlinkClick r:id="rId3"/>
              </a:rPr>
              <a:t>rheumatischen Formenkreises</a:t>
            </a:r>
            <a:endParaRPr lang="de-DE" altLang="pt-PT" sz="2800" dirty="0">
              <a:solidFill>
                <a:schemeClr val="bg1"/>
              </a:solidFill>
              <a:latin typeface="Arial" panose="020B0604020202020204" pitchFamily="34" charset="0"/>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hlinkClick r:id="rId4"/>
              </a:rPr>
              <a:t>Arthrose, Arthritis, Rheuma, Gicht </a:t>
            </a:r>
            <a:r>
              <a:rPr lang="de-DE" altLang="pt-PT" sz="1200" b="1" dirty="0" smtClean="0">
                <a:effectLst>
                  <a:outerShdw blurRad="38100" dist="38100" dir="2700000" algn="tl">
                    <a:srgbClr val="FFFFFF"/>
                  </a:outerShdw>
                </a:effectLst>
              </a:rPr>
              <a:t>(Quellen: </a:t>
            </a:r>
            <a:r>
              <a:rPr lang="de-DE" altLang="pt-PT" sz="1200" b="1" dirty="0">
                <a:effectLst>
                  <a:outerShdw blurRad="38100" dist="38100" dir="2700000" algn="tl">
                    <a:srgbClr val="FFFFFF"/>
                  </a:outerShdw>
                </a:effectLst>
                <a:hlinkClick r:id="rId5"/>
              </a:rPr>
              <a:t>http://flexikon.doccheck.com/de/Gicht</a:t>
            </a:r>
            <a:r>
              <a:rPr lang="de-DE" altLang="pt-PT" sz="1200" b="1" dirty="0">
                <a:effectLst>
                  <a:outerShdw blurRad="38100" dist="38100" dir="2700000" algn="tl">
                    <a:srgbClr val="FFFFFF"/>
                  </a:outerShdw>
                </a:effectLst>
              </a:rPr>
              <a:t>, </a:t>
            </a:r>
            <a:r>
              <a:rPr lang="de-DE" altLang="pt-PT" sz="1200" b="1" dirty="0">
                <a:effectLst>
                  <a:outerShdw blurRad="38100" dist="38100" dir="2700000" algn="tl">
                    <a:srgbClr val="FFFFFF"/>
                  </a:outerShdw>
                </a:effectLst>
                <a:hlinkClick r:id="rId6"/>
              </a:rPr>
              <a:t>https://de.wikipedia.org/wiki/Gicht</a:t>
            </a:r>
            <a:r>
              <a:rPr lang="de-DE" altLang="pt-PT" sz="1200" b="1" dirty="0">
                <a:effectLst>
                  <a:outerShdw blurRad="38100" dist="38100" dir="2700000" algn="tl">
                    <a:srgbClr val="FFFFFF"/>
                  </a:outerShdw>
                </a:effectLst>
              </a:rPr>
              <a:t>)</a:t>
            </a:r>
            <a:endParaRPr lang="de-DE" sz="12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9</a:t>
            </a:fld>
            <a:endParaRPr lang="en-US" dirty="0"/>
          </a:p>
        </p:txBody>
      </p:sp>
    </p:spTree>
    <p:extLst>
      <p:ext uri="{BB962C8B-B14F-4D97-AF65-F5344CB8AC3E}">
        <p14:creationId xmlns:p14="http://schemas.microsoft.com/office/powerpoint/2010/main" val="3245250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3999" y="2204864"/>
            <a:ext cx="8388464" cy="4608512"/>
          </a:xfrm>
        </p:spPr>
        <p:txBody>
          <a:bodyPr>
            <a:noAutofit/>
          </a:bodyPr>
          <a:lstStyle/>
          <a:p>
            <a:pPr marL="0" indent="0">
              <a:buNone/>
              <a:tabLst>
                <a:tab pos="447675" algn="l"/>
              </a:tabLst>
            </a:pPr>
            <a:r>
              <a:rPr lang="de-DE" sz="1400" b="1" u="sng" dirty="0" smtClean="0">
                <a:solidFill>
                  <a:schemeClr val="bg1"/>
                </a:solidFill>
                <a:latin typeface="Arial" panose="020B0604020202020204" pitchFamily="34" charset="0"/>
                <a:cs typeface="Arial" panose="020B0604020202020204" pitchFamily="34" charset="0"/>
              </a:rPr>
              <a:t>Arthrose-Auslöser:</a:t>
            </a:r>
          </a:p>
          <a:p>
            <a:pPr marL="0" indent="0">
              <a:buNone/>
              <a:tabLst>
                <a:tab pos="447675" algn="l"/>
              </a:tabLst>
            </a:pPr>
            <a:r>
              <a:rPr lang="de-DE" sz="1400" b="1" dirty="0" smtClean="0">
                <a:solidFill>
                  <a:schemeClr val="bg1"/>
                </a:solidFill>
                <a:latin typeface="Arial" panose="020B0604020202020204" pitchFamily="34" charset="0"/>
                <a:cs typeface="Arial" panose="020B0604020202020204" pitchFamily="34" charset="0"/>
              </a:rPr>
              <a:t>Übergewicht (Einfluss der Gewichtsreduktion auf den Schmerz)</a:t>
            </a:r>
          </a:p>
          <a:p>
            <a:pPr marL="0" indent="0">
              <a:buNone/>
              <a:tabLst>
                <a:tab pos="447675" algn="l"/>
              </a:tabLst>
            </a:pPr>
            <a:r>
              <a:rPr lang="de-DE" altLang="pt-PT" sz="1400" dirty="0" smtClean="0">
                <a:solidFill>
                  <a:schemeClr val="bg1"/>
                </a:solidFill>
                <a:latin typeface="Arial" panose="020B0604020202020204" pitchFamily="34" charset="0"/>
                <a:cs typeface="Arial" panose="020B0604020202020204" pitchFamily="34" charset="0"/>
              </a:rPr>
              <a:t>Studie </a:t>
            </a:r>
            <a:r>
              <a:rPr lang="de-DE" altLang="pt-PT" sz="1400" dirty="0">
                <a:solidFill>
                  <a:schemeClr val="bg1"/>
                </a:solidFill>
                <a:latin typeface="Arial" panose="020B0604020202020204" pitchFamily="34" charset="0"/>
                <a:cs typeface="Arial" panose="020B0604020202020204" pitchFamily="34" charset="0"/>
              </a:rPr>
              <a:t>1: </a:t>
            </a:r>
            <a:r>
              <a:rPr lang="de-DE" altLang="pt-PT" sz="1400" dirty="0">
                <a:solidFill>
                  <a:schemeClr val="bg1"/>
                </a:solidFill>
                <a:latin typeface="Arial" panose="020B0604020202020204" pitchFamily="34" charset="0"/>
                <a:cs typeface="Arial" panose="020B0604020202020204" pitchFamily="34" charset="0"/>
                <a:hlinkClick r:id="rId3"/>
              </a:rPr>
              <a:t>https://</a:t>
            </a:r>
            <a:r>
              <a:rPr lang="de-DE" altLang="pt-PT" sz="1400" dirty="0" smtClean="0">
                <a:solidFill>
                  <a:schemeClr val="bg1"/>
                </a:solidFill>
                <a:latin typeface="Arial" panose="020B0604020202020204" pitchFamily="34" charset="0"/>
                <a:cs typeface="Arial" panose="020B0604020202020204" pitchFamily="34" charset="0"/>
                <a:hlinkClick r:id="rId3"/>
              </a:rPr>
              <a:t>www.ncbi.nlm.nih.gov/pubmed/29911741</a:t>
            </a:r>
            <a:r>
              <a:rPr lang="de-DE" altLang="pt-PT" sz="1400" dirty="0" smtClean="0">
                <a:solidFill>
                  <a:schemeClr val="bg1"/>
                </a:solidFill>
                <a:latin typeface="Arial" panose="020B0604020202020204" pitchFamily="34" charset="0"/>
                <a:cs typeface="Arial" panose="020B0604020202020204" pitchFamily="34" charset="0"/>
              </a:rPr>
              <a:t> </a:t>
            </a:r>
          </a:p>
          <a:p>
            <a:pPr marL="0" indent="0">
              <a:buNone/>
              <a:tabLst>
                <a:tab pos="447675" algn="l"/>
              </a:tabLst>
            </a:pPr>
            <a:r>
              <a:rPr lang="en-US" altLang="pt-PT" sz="1400" dirty="0">
                <a:solidFill>
                  <a:schemeClr val="bg1"/>
                </a:solidFill>
                <a:latin typeface="Arial" panose="020B0604020202020204" pitchFamily="34" charset="0"/>
                <a:cs typeface="Arial" panose="020B0604020202020204" pitchFamily="34" charset="0"/>
              </a:rPr>
              <a:t>Intentional Weight Loss in Overweight and Obese Patients With Knee Osteoarthritis: Is More Better</a:t>
            </a:r>
            <a:endParaRPr lang="de-DE" altLang="pt-PT" sz="1400" dirty="0" smtClean="0">
              <a:solidFill>
                <a:schemeClr val="bg1"/>
              </a:solidFill>
              <a:latin typeface="Arial" panose="020B0604020202020204" pitchFamily="34" charset="0"/>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Arthrose – Medizinstudien mit Patienten </a:t>
            </a:r>
            <a:r>
              <a:rPr lang="de-DE" altLang="pt-PT" sz="3200" b="1" dirty="0">
                <a:effectLst>
                  <a:outerShdw blurRad="38100" dist="38100" dir="2700000" algn="tl">
                    <a:srgbClr val="FFFFFF"/>
                  </a:outerShdw>
                </a:effectLst>
              </a:rPr>
              <a:t>(in </a:t>
            </a:r>
            <a:r>
              <a:rPr lang="de-DE" altLang="pt-PT" sz="3200" b="1" dirty="0" smtClean="0">
                <a:effectLst>
                  <a:outerShdw blurRad="38100" dist="38100" dir="2700000" algn="tl">
                    <a:srgbClr val="FFFFFF"/>
                  </a:outerShdw>
                </a:effectLst>
              </a:rPr>
              <a:t>vivo und in vitro)</a:t>
            </a:r>
            <a:endParaRPr lang="de-DE" sz="32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90</a:t>
            </a:fld>
            <a:endParaRPr lang="en-US" dirty="0"/>
          </a:p>
        </p:txBody>
      </p:sp>
    </p:spTree>
    <p:extLst>
      <p:ext uri="{BB962C8B-B14F-4D97-AF65-F5344CB8AC3E}">
        <p14:creationId xmlns:p14="http://schemas.microsoft.com/office/powerpoint/2010/main" val="87291633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3999" y="2204864"/>
            <a:ext cx="8388464" cy="4464496"/>
          </a:xfrm>
        </p:spPr>
        <p:txBody>
          <a:bodyPr>
            <a:normAutofit/>
          </a:bodyPr>
          <a:lstStyle/>
          <a:p>
            <a:pPr marL="0" indent="0">
              <a:buNone/>
              <a:tabLst>
                <a:tab pos="447675" algn="l"/>
              </a:tabLst>
            </a:pPr>
            <a:r>
              <a:rPr lang="de-DE" sz="1500" b="1" dirty="0">
                <a:solidFill>
                  <a:schemeClr val="bg1"/>
                </a:solidFill>
                <a:latin typeface="Arial" panose="020B0604020202020204" pitchFamily="34" charset="0"/>
                <a:cs typeface="Arial" panose="020B0604020202020204" pitchFamily="34" charset="0"/>
              </a:rPr>
              <a:t>Studie </a:t>
            </a:r>
            <a:r>
              <a:rPr lang="de-DE" sz="1500" b="1" dirty="0" smtClean="0">
                <a:solidFill>
                  <a:schemeClr val="bg1"/>
                </a:solidFill>
                <a:latin typeface="Arial" panose="020B0604020202020204" pitchFamily="34" charset="0"/>
                <a:cs typeface="Arial" panose="020B0604020202020204" pitchFamily="34" charset="0"/>
              </a:rPr>
              <a:t>1: </a:t>
            </a:r>
            <a:r>
              <a:rPr lang="de-DE" sz="1500" dirty="0">
                <a:solidFill>
                  <a:schemeClr val="bg1"/>
                </a:solidFill>
                <a:latin typeface="Arial" panose="020B0604020202020204" pitchFamily="34" charset="0"/>
                <a:cs typeface="Arial" panose="020B0604020202020204" pitchFamily="34" charset="0"/>
                <a:hlinkClick r:id="rId3"/>
              </a:rPr>
              <a:t>https://</a:t>
            </a:r>
            <a:r>
              <a:rPr lang="de-DE" sz="1500" dirty="0" smtClean="0">
                <a:solidFill>
                  <a:schemeClr val="bg1"/>
                </a:solidFill>
                <a:latin typeface="Arial" panose="020B0604020202020204" pitchFamily="34" charset="0"/>
                <a:cs typeface="Arial" panose="020B0604020202020204" pitchFamily="34" charset="0"/>
                <a:hlinkClick r:id="rId3"/>
              </a:rPr>
              <a:t>www.ncbi.nlm.nih.gov/pubmed/21565898</a:t>
            </a:r>
            <a:endParaRPr lang="de-DE" sz="1500" dirty="0" smtClean="0">
              <a:solidFill>
                <a:schemeClr val="bg1"/>
              </a:solidFill>
              <a:latin typeface="Arial" panose="020B0604020202020204" pitchFamily="34" charset="0"/>
              <a:cs typeface="Arial" panose="020B0604020202020204" pitchFamily="34" charset="0"/>
            </a:endParaRPr>
          </a:p>
          <a:p>
            <a:pPr marL="0" indent="0">
              <a:buNone/>
              <a:tabLst>
                <a:tab pos="447675" algn="l"/>
              </a:tabLst>
            </a:pPr>
            <a:r>
              <a:rPr lang="en-US" altLang="pt-PT" sz="1500" dirty="0" smtClean="0">
                <a:solidFill>
                  <a:schemeClr val="bg1"/>
                </a:solidFill>
                <a:latin typeface="Arial" panose="020B0604020202020204" pitchFamily="34" charset="0"/>
                <a:cs typeface="Arial" panose="020B0604020202020204" pitchFamily="34" charset="0"/>
              </a:rPr>
              <a:t>Tissue </a:t>
            </a:r>
            <a:r>
              <a:rPr lang="en-US" altLang="pt-PT" sz="1500" dirty="0">
                <a:solidFill>
                  <a:schemeClr val="bg1"/>
                </a:solidFill>
                <a:latin typeface="Arial" panose="020B0604020202020204" pitchFamily="34" charset="0"/>
                <a:cs typeface="Arial" panose="020B0604020202020204" pitchFamily="34" charset="0"/>
              </a:rPr>
              <a:t>structure modification in knee osteoarthritis by use of joint distraction: an open 1-year pilot </a:t>
            </a:r>
            <a:r>
              <a:rPr lang="en-US" altLang="pt-PT" sz="1500" dirty="0" smtClean="0">
                <a:solidFill>
                  <a:schemeClr val="bg1"/>
                </a:solidFill>
                <a:latin typeface="Arial" panose="020B0604020202020204" pitchFamily="34" charset="0"/>
                <a:cs typeface="Arial" panose="020B0604020202020204" pitchFamily="34" charset="0"/>
              </a:rPr>
              <a:t>study</a:t>
            </a:r>
          </a:p>
          <a:p>
            <a:pPr marL="0" indent="0">
              <a:buNone/>
              <a:tabLst>
                <a:tab pos="447675" algn="l"/>
              </a:tabLst>
            </a:pPr>
            <a:r>
              <a:rPr lang="de-DE" sz="1500" b="1" dirty="0">
                <a:solidFill>
                  <a:schemeClr val="bg1"/>
                </a:solidFill>
                <a:latin typeface="Arial" panose="020B0604020202020204" pitchFamily="34" charset="0"/>
                <a:cs typeface="Arial" panose="020B0604020202020204" pitchFamily="34" charset="0"/>
              </a:rPr>
              <a:t>Studie</a:t>
            </a:r>
            <a:r>
              <a:rPr lang="en-US" altLang="pt-PT" sz="1500" b="1" dirty="0" smtClean="0">
                <a:solidFill>
                  <a:schemeClr val="bg1"/>
                </a:solidFill>
                <a:latin typeface="Arial" panose="020B0604020202020204" pitchFamily="34" charset="0"/>
                <a:cs typeface="Arial" panose="020B0604020202020204" pitchFamily="34" charset="0"/>
              </a:rPr>
              <a:t> </a:t>
            </a:r>
            <a:r>
              <a:rPr lang="en-US" altLang="pt-PT" sz="1500" b="1" dirty="0">
                <a:solidFill>
                  <a:schemeClr val="bg1"/>
                </a:solidFill>
                <a:latin typeface="Arial" panose="020B0604020202020204" pitchFamily="34" charset="0"/>
                <a:cs typeface="Arial" panose="020B0604020202020204" pitchFamily="34" charset="0"/>
              </a:rPr>
              <a:t>2: </a:t>
            </a:r>
            <a:r>
              <a:rPr lang="en-US" altLang="pt-PT" sz="1500" dirty="0">
                <a:solidFill>
                  <a:schemeClr val="bg1"/>
                </a:solidFill>
                <a:latin typeface="Arial" panose="020B0604020202020204" pitchFamily="34" charset="0"/>
                <a:cs typeface="Arial" panose="020B0604020202020204" pitchFamily="34" charset="0"/>
                <a:hlinkClick r:id="rId4"/>
              </a:rPr>
              <a:t>https://</a:t>
            </a:r>
            <a:r>
              <a:rPr lang="en-US" altLang="pt-PT" sz="1500" dirty="0" smtClean="0">
                <a:solidFill>
                  <a:schemeClr val="bg1"/>
                </a:solidFill>
                <a:latin typeface="Arial" panose="020B0604020202020204" pitchFamily="34" charset="0"/>
                <a:cs typeface="Arial" panose="020B0604020202020204" pitchFamily="34" charset="0"/>
                <a:hlinkClick r:id="rId4"/>
              </a:rPr>
              <a:t>www.ncbi.nlm.nih.gov/pubmed/27238622</a:t>
            </a:r>
            <a:endParaRPr lang="en-US" altLang="pt-PT" sz="1500" dirty="0" smtClean="0">
              <a:solidFill>
                <a:schemeClr val="bg1"/>
              </a:solidFill>
              <a:latin typeface="Arial" panose="020B0604020202020204" pitchFamily="34" charset="0"/>
              <a:cs typeface="Arial" panose="020B0604020202020204" pitchFamily="34" charset="0"/>
            </a:endParaRPr>
          </a:p>
          <a:p>
            <a:pPr marL="0" indent="0">
              <a:buNone/>
              <a:tabLst>
                <a:tab pos="447675" algn="l"/>
              </a:tabLst>
            </a:pPr>
            <a:r>
              <a:rPr lang="en-US" sz="1500" dirty="0" smtClean="0">
                <a:solidFill>
                  <a:schemeClr val="bg1"/>
                </a:solidFill>
                <a:latin typeface="Arial" panose="020B0604020202020204" pitchFamily="34" charset="0"/>
                <a:cs typeface="Arial" panose="020B0604020202020204" pitchFamily="34" charset="0"/>
              </a:rPr>
              <a:t>Six </a:t>
            </a:r>
            <a:r>
              <a:rPr lang="en-US" sz="1500" dirty="0">
                <a:solidFill>
                  <a:schemeClr val="bg1"/>
                </a:solidFill>
                <a:latin typeface="Arial" panose="020B0604020202020204" pitchFamily="34" charset="0"/>
                <a:cs typeface="Arial" panose="020B0604020202020204" pitchFamily="34" charset="0"/>
              </a:rPr>
              <a:t>weeks of continuous joint distraction appears sufficient for clinical benefit and cartilaginous tissue repair in the treatment of knee osteoarthritis</a:t>
            </a:r>
            <a:endParaRPr lang="de-DE" altLang="pt-PT" sz="1500" dirty="0" smtClean="0">
              <a:solidFill>
                <a:schemeClr val="bg1"/>
              </a:solidFill>
              <a:latin typeface="Arial" panose="020B0604020202020204" pitchFamily="34" charset="0"/>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Arthrose – </a:t>
            </a:r>
            <a:r>
              <a:rPr lang="de-DE" altLang="pt-PT" sz="3200" b="1" smtClean="0">
                <a:effectLst>
                  <a:outerShdw blurRad="38100" dist="38100" dir="2700000" algn="tl">
                    <a:srgbClr val="FFFFFF"/>
                  </a:outerShdw>
                </a:effectLst>
              </a:rPr>
              <a:t>Der medizinische Beweis </a:t>
            </a:r>
            <a:r>
              <a:rPr lang="de-DE" altLang="pt-PT" sz="3200" b="1" dirty="0" smtClean="0">
                <a:effectLst>
                  <a:outerShdw blurRad="38100" dist="38100" dir="2700000" algn="tl">
                    <a:srgbClr val="FFFFFF"/>
                  </a:outerShdw>
                </a:effectLst>
              </a:rPr>
              <a:t>für einen nachgewachsenen Knorpel</a:t>
            </a:r>
            <a:endParaRPr lang="de-DE" sz="32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91</a:t>
            </a:fld>
            <a:endParaRPr lang="en-US" dirty="0"/>
          </a:p>
        </p:txBody>
      </p:sp>
    </p:spTree>
    <p:extLst>
      <p:ext uri="{BB962C8B-B14F-4D97-AF65-F5344CB8AC3E}">
        <p14:creationId xmlns:p14="http://schemas.microsoft.com/office/powerpoint/2010/main" val="10014852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3999" y="2132856"/>
            <a:ext cx="8388464" cy="4680520"/>
          </a:xfrm>
        </p:spPr>
        <p:txBody>
          <a:bodyPr>
            <a:normAutofit/>
          </a:bodyPr>
          <a:lstStyle/>
          <a:p>
            <a:pPr marL="0" indent="0">
              <a:buNone/>
            </a:pPr>
            <a:r>
              <a:rPr lang="en-US" sz="1400" b="1" dirty="0" smtClean="0">
                <a:solidFill>
                  <a:schemeClr val="bg1"/>
                </a:solidFill>
              </a:rPr>
              <a:t>Borax-</a:t>
            </a:r>
            <a:r>
              <a:rPr lang="en-US" sz="1400" b="1" dirty="0" err="1" smtClean="0">
                <a:solidFill>
                  <a:schemeClr val="bg1"/>
                </a:solidFill>
              </a:rPr>
              <a:t>Studie</a:t>
            </a:r>
            <a:r>
              <a:rPr lang="en-US" sz="1400" b="1" dirty="0" smtClean="0">
                <a:solidFill>
                  <a:schemeClr val="bg1"/>
                </a:solidFill>
              </a:rPr>
              <a:t> </a:t>
            </a:r>
            <a:r>
              <a:rPr lang="en-US" sz="1400" b="1" dirty="0">
                <a:solidFill>
                  <a:schemeClr val="bg1"/>
                </a:solidFill>
              </a:rPr>
              <a:t>1: </a:t>
            </a:r>
            <a:r>
              <a:rPr lang="en-US" sz="1400" u="sng" dirty="0">
                <a:solidFill>
                  <a:schemeClr val="bg1"/>
                </a:solidFill>
                <a:hlinkClick r:id="rId3"/>
              </a:rPr>
              <a:t>https://www.ncbi.nlm.nih.gov/pubmed/28163961</a:t>
            </a:r>
            <a:endParaRPr lang="de-DE" sz="1400" dirty="0">
              <a:solidFill>
                <a:schemeClr val="bg1"/>
              </a:solidFill>
            </a:endParaRPr>
          </a:p>
          <a:p>
            <a:pPr marL="0" indent="0">
              <a:buNone/>
            </a:pPr>
            <a:r>
              <a:rPr lang="en-US" sz="1400" dirty="0">
                <a:solidFill>
                  <a:schemeClr val="bg1"/>
                </a:solidFill>
              </a:rPr>
              <a:t>The adjuvant use of calcium </a:t>
            </a:r>
            <a:r>
              <a:rPr lang="en-US" sz="1400" dirty="0" err="1">
                <a:solidFill>
                  <a:schemeClr val="bg1"/>
                </a:solidFill>
              </a:rPr>
              <a:t>fructoborate</a:t>
            </a:r>
            <a:r>
              <a:rPr lang="en-US" sz="1400" dirty="0">
                <a:solidFill>
                  <a:schemeClr val="bg1"/>
                </a:solidFill>
              </a:rPr>
              <a:t> and borax with </a:t>
            </a:r>
            <a:r>
              <a:rPr lang="en-US" sz="1400" dirty="0" err="1">
                <a:solidFill>
                  <a:schemeClr val="bg1"/>
                </a:solidFill>
              </a:rPr>
              <a:t>etanercept</a:t>
            </a:r>
            <a:r>
              <a:rPr lang="en-US" sz="1400" dirty="0">
                <a:solidFill>
                  <a:schemeClr val="bg1"/>
                </a:solidFill>
              </a:rPr>
              <a:t> in patients with rheumatoid arthritis: Pilot study</a:t>
            </a:r>
            <a:endParaRPr lang="de-DE" sz="1400" dirty="0">
              <a:solidFill>
                <a:schemeClr val="bg1"/>
              </a:solidFill>
            </a:endParaRPr>
          </a:p>
          <a:p>
            <a:pPr marL="0" indent="0">
              <a:buNone/>
            </a:pPr>
            <a:r>
              <a:rPr lang="de-DE" sz="1400" b="1" dirty="0" smtClean="0">
                <a:solidFill>
                  <a:schemeClr val="bg1"/>
                </a:solidFill>
              </a:rPr>
              <a:t>Bienengift-Studie </a:t>
            </a:r>
            <a:r>
              <a:rPr lang="de-DE" sz="1400" b="1" dirty="0">
                <a:solidFill>
                  <a:schemeClr val="bg1"/>
                </a:solidFill>
              </a:rPr>
              <a:t>1: </a:t>
            </a:r>
            <a:r>
              <a:rPr lang="de-DE" sz="1400" u="sng" dirty="0">
                <a:solidFill>
                  <a:schemeClr val="bg1"/>
                </a:solidFill>
                <a:hlinkClick r:id="rId4"/>
              </a:rPr>
              <a:t>http://www.ncbi.nlm.nih.gov/pmc/articles/PMC1062163/</a:t>
            </a:r>
            <a:r>
              <a:rPr lang="de-DE" sz="1400" dirty="0">
                <a:solidFill>
                  <a:schemeClr val="bg1"/>
                </a:solidFill>
              </a:rPr>
              <a:t> </a:t>
            </a:r>
          </a:p>
          <a:p>
            <a:pPr marL="0" indent="0">
              <a:buNone/>
            </a:pPr>
            <a:r>
              <a:rPr lang="en-GB" sz="1400" dirty="0">
                <a:solidFill>
                  <a:schemeClr val="bg1"/>
                </a:solidFill>
              </a:rPr>
              <a:t>An Overview of Bee Venom Acupuncture in the Treatment of Arthritis</a:t>
            </a:r>
            <a:endParaRPr lang="de-DE" sz="1400" dirty="0">
              <a:solidFill>
                <a:schemeClr val="bg1"/>
              </a:solidFill>
            </a:endParaRPr>
          </a:p>
          <a:p>
            <a:pPr marL="0" indent="0">
              <a:buNone/>
            </a:pPr>
            <a:r>
              <a:rPr lang="de-DE" sz="1400" b="1" dirty="0">
                <a:solidFill>
                  <a:schemeClr val="bg1"/>
                </a:solidFill>
              </a:rPr>
              <a:t>Bienengift-Studie</a:t>
            </a:r>
            <a:r>
              <a:rPr lang="de-DE" sz="1400" b="1" dirty="0" smtClean="0">
                <a:solidFill>
                  <a:schemeClr val="bg1"/>
                </a:solidFill>
              </a:rPr>
              <a:t> </a:t>
            </a:r>
            <a:r>
              <a:rPr lang="de-DE" sz="1400" b="1" dirty="0">
                <a:solidFill>
                  <a:schemeClr val="bg1"/>
                </a:solidFill>
              </a:rPr>
              <a:t>2: </a:t>
            </a:r>
            <a:r>
              <a:rPr lang="de-DE" sz="1400" u="sng" dirty="0">
                <a:solidFill>
                  <a:schemeClr val="bg1"/>
                </a:solidFill>
                <a:hlinkClick r:id="rId5"/>
              </a:rPr>
              <a:t>http://www.ncbi.nlm.nih.gov/pubmed/25380812</a:t>
            </a:r>
            <a:r>
              <a:rPr lang="de-DE" sz="1400" dirty="0">
                <a:solidFill>
                  <a:schemeClr val="bg1"/>
                </a:solidFill>
              </a:rPr>
              <a:t> </a:t>
            </a:r>
          </a:p>
          <a:p>
            <a:pPr marL="0" indent="0">
              <a:buNone/>
            </a:pPr>
            <a:r>
              <a:rPr lang="en-GB" sz="1400" dirty="0">
                <a:solidFill>
                  <a:schemeClr val="bg1"/>
                </a:solidFill>
              </a:rPr>
              <a:t>Bee venom acupuncture for rheumatoid arthritis: a systematic review of randomised clinical trials</a:t>
            </a:r>
            <a:endParaRPr lang="de-DE" sz="1400" dirty="0">
              <a:solidFill>
                <a:schemeClr val="bg1"/>
              </a:solidFill>
            </a:endParaRPr>
          </a:p>
          <a:p>
            <a:pPr marL="0" indent="0">
              <a:buNone/>
            </a:pPr>
            <a:r>
              <a:rPr lang="de-DE" sz="1400" b="1" dirty="0">
                <a:solidFill>
                  <a:schemeClr val="bg1"/>
                </a:solidFill>
              </a:rPr>
              <a:t>Bienengift-Studie </a:t>
            </a:r>
            <a:r>
              <a:rPr lang="de-DE" sz="1400" b="1" dirty="0" smtClean="0">
                <a:solidFill>
                  <a:schemeClr val="bg1"/>
                </a:solidFill>
              </a:rPr>
              <a:t>3: </a:t>
            </a:r>
            <a:r>
              <a:rPr lang="de-DE" sz="1400" u="sng" dirty="0">
                <a:solidFill>
                  <a:schemeClr val="bg1"/>
                </a:solidFill>
                <a:hlinkClick r:id="rId6"/>
              </a:rPr>
              <a:t>http://tsmj.ie/wp-content/uploads/2015/07/Bee-venom-therapy-a-sting-in-the-tale-of-rheumatoid-arthritis.pdf</a:t>
            </a:r>
            <a:r>
              <a:rPr lang="de-DE" sz="1400" dirty="0">
                <a:solidFill>
                  <a:schemeClr val="bg1"/>
                </a:solidFill>
              </a:rPr>
              <a:t> </a:t>
            </a:r>
          </a:p>
          <a:p>
            <a:pPr marL="0" indent="0">
              <a:buNone/>
            </a:pPr>
            <a:r>
              <a:rPr lang="en-GB" sz="1400" dirty="0">
                <a:solidFill>
                  <a:schemeClr val="bg1"/>
                </a:solidFill>
              </a:rPr>
              <a:t>Bee venom therapy: a sting in the tale of rheumatoid </a:t>
            </a:r>
            <a:r>
              <a:rPr lang="en-GB" sz="1400" dirty="0" smtClean="0">
                <a:solidFill>
                  <a:schemeClr val="bg1"/>
                </a:solidFill>
              </a:rPr>
              <a:t>arthritis</a:t>
            </a:r>
          </a:p>
          <a:p>
            <a:pPr marL="0" indent="0">
              <a:buNone/>
            </a:pPr>
            <a:r>
              <a:rPr lang="de-DE" sz="1400" b="1" dirty="0">
                <a:solidFill>
                  <a:schemeClr val="bg1"/>
                </a:solidFill>
              </a:rPr>
              <a:t>Bienengift-Studie</a:t>
            </a:r>
            <a:r>
              <a:rPr lang="de-DE" sz="1400" b="1" dirty="0" smtClean="0">
                <a:solidFill>
                  <a:schemeClr val="bg1"/>
                </a:solidFill>
              </a:rPr>
              <a:t> </a:t>
            </a:r>
            <a:r>
              <a:rPr lang="de-DE" sz="1400" b="1" dirty="0">
                <a:solidFill>
                  <a:schemeClr val="bg1"/>
                </a:solidFill>
              </a:rPr>
              <a:t>4: </a:t>
            </a:r>
            <a:r>
              <a:rPr lang="de-DE" sz="1400" u="sng" dirty="0">
                <a:solidFill>
                  <a:schemeClr val="bg1"/>
                </a:solidFill>
                <a:hlinkClick r:id="rId7"/>
              </a:rPr>
              <a:t>http://www.ijrap.net/admin/php/uploads/1007_pdf.pdf</a:t>
            </a:r>
            <a:r>
              <a:rPr lang="de-DE" sz="1400" dirty="0">
                <a:solidFill>
                  <a:schemeClr val="bg1"/>
                </a:solidFill>
              </a:rPr>
              <a:t> </a:t>
            </a:r>
          </a:p>
          <a:p>
            <a:pPr marL="0" indent="0">
              <a:buNone/>
            </a:pPr>
            <a:r>
              <a:rPr lang="en-GB" sz="1400" dirty="0">
                <a:solidFill>
                  <a:schemeClr val="bg1"/>
                </a:solidFill>
              </a:rPr>
              <a:t>Therapeutic activity of bee-stings therapy in rheumatoid arthritis causes inflammation and </a:t>
            </a:r>
            <a:r>
              <a:rPr lang="en-GB" sz="1400" dirty="0" err="1">
                <a:solidFill>
                  <a:schemeClr val="bg1"/>
                </a:solidFill>
              </a:rPr>
              <a:t>oxidatve</a:t>
            </a:r>
            <a:r>
              <a:rPr lang="en-GB" sz="1400" dirty="0">
                <a:solidFill>
                  <a:schemeClr val="bg1"/>
                </a:solidFill>
              </a:rPr>
              <a:t> stress in female patients</a:t>
            </a:r>
            <a:endParaRPr lang="de-DE" sz="1400" dirty="0">
              <a:solidFill>
                <a:schemeClr val="bg1"/>
              </a:solidFill>
            </a:endParaRPr>
          </a:p>
          <a:p>
            <a:pPr marL="0" indent="0">
              <a:buNone/>
            </a:pPr>
            <a:r>
              <a:rPr lang="de-DE" sz="1400" b="1" dirty="0">
                <a:solidFill>
                  <a:schemeClr val="bg1"/>
                </a:solidFill>
              </a:rPr>
              <a:t>Bienengift-Studie</a:t>
            </a:r>
            <a:r>
              <a:rPr lang="de-DE" sz="1400" b="1" dirty="0" smtClean="0">
                <a:solidFill>
                  <a:schemeClr val="bg1"/>
                </a:solidFill>
              </a:rPr>
              <a:t> </a:t>
            </a:r>
            <a:r>
              <a:rPr lang="de-DE" sz="1400" b="1" dirty="0">
                <a:solidFill>
                  <a:schemeClr val="bg1"/>
                </a:solidFill>
              </a:rPr>
              <a:t>5:</a:t>
            </a:r>
            <a:r>
              <a:rPr lang="de-DE" sz="1400" dirty="0">
                <a:solidFill>
                  <a:schemeClr val="bg1"/>
                </a:solidFill>
              </a:rPr>
              <a:t> </a:t>
            </a:r>
            <a:r>
              <a:rPr lang="de-DE" sz="1400" u="sng" dirty="0">
                <a:solidFill>
                  <a:schemeClr val="bg1"/>
                </a:solidFill>
                <a:hlinkClick r:id="rId8"/>
              </a:rPr>
              <a:t>https://www.ncbi.nlm.nih.gov/pubmed/21354845</a:t>
            </a:r>
            <a:r>
              <a:rPr lang="de-DE" sz="1400" dirty="0">
                <a:solidFill>
                  <a:schemeClr val="bg1"/>
                </a:solidFill>
              </a:rPr>
              <a:t> </a:t>
            </a:r>
          </a:p>
          <a:p>
            <a:pPr marL="0" indent="0">
              <a:buNone/>
            </a:pPr>
            <a:r>
              <a:rPr lang="en-US" sz="1400" dirty="0">
                <a:solidFill>
                  <a:schemeClr val="bg1"/>
                </a:solidFill>
              </a:rPr>
              <a:t>Melittin enhances apoptosis through suppression of IL-6/sIL-6R complex-induced NF-</a:t>
            </a:r>
            <a:r>
              <a:rPr lang="de-DE" sz="1400" dirty="0">
                <a:solidFill>
                  <a:schemeClr val="bg1"/>
                </a:solidFill>
              </a:rPr>
              <a:t>κ</a:t>
            </a:r>
            <a:r>
              <a:rPr lang="en-US" sz="1400" dirty="0">
                <a:solidFill>
                  <a:schemeClr val="bg1"/>
                </a:solidFill>
              </a:rPr>
              <a:t>B and STAT3 activation and Bcl-2 expression for human fibroblast-like </a:t>
            </a:r>
            <a:r>
              <a:rPr lang="en-US" sz="1400" dirty="0" err="1">
                <a:solidFill>
                  <a:schemeClr val="bg1"/>
                </a:solidFill>
              </a:rPr>
              <a:t>synoviocytes</a:t>
            </a:r>
            <a:r>
              <a:rPr lang="en-US" sz="1400" dirty="0">
                <a:solidFill>
                  <a:schemeClr val="bg1"/>
                </a:solidFill>
              </a:rPr>
              <a:t> in rheumatoid </a:t>
            </a:r>
            <a:r>
              <a:rPr lang="en-US" sz="1400" dirty="0" smtClean="0">
                <a:solidFill>
                  <a:schemeClr val="bg1"/>
                </a:solidFill>
              </a:rPr>
              <a:t>arthritis</a:t>
            </a:r>
            <a:endParaRPr lang="de-DE" sz="1400" dirty="0">
              <a:solidFill>
                <a:schemeClr val="bg1"/>
              </a:solidFill>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Rheuma – Medizinstudien mit Patienten </a:t>
            </a:r>
            <a:r>
              <a:rPr lang="de-DE" altLang="pt-PT" sz="3200" b="1" dirty="0">
                <a:effectLst>
                  <a:outerShdw blurRad="38100" dist="38100" dir="2700000" algn="tl">
                    <a:srgbClr val="FFFFFF"/>
                  </a:outerShdw>
                </a:effectLst>
              </a:rPr>
              <a:t>(in </a:t>
            </a:r>
            <a:r>
              <a:rPr lang="de-DE" altLang="pt-PT" sz="3200" b="1" dirty="0" smtClean="0">
                <a:effectLst>
                  <a:outerShdw blurRad="38100" dist="38100" dir="2700000" algn="tl">
                    <a:srgbClr val="FFFFFF"/>
                  </a:outerShdw>
                </a:effectLst>
              </a:rPr>
              <a:t>vivo und in vitro)</a:t>
            </a:r>
            <a:endParaRPr lang="de-DE" sz="32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92</a:t>
            </a:fld>
            <a:endParaRPr lang="en-US" dirty="0"/>
          </a:p>
        </p:txBody>
      </p:sp>
    </p:spTree>
    <p:extLst>
      <p:ext uri="{BB962C8B-B14F-4D97-AF65-F5344CB8AC3E}">
        <p14:creationId xmlns:p14="http://schemas.microsoft.com/office/powerpoint/2010/main" val="275878065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3999" y="2132856"/>
            <a:ext cx="8388464" cy="4680520"/>
          </a:xfrm>
        </p:spPr>
        <p:txBody>
          <a:bodyPr>
            <a:normAutofit/>
          </a:bodyPr>
          <a:lstStyle/>
          <a:p>
            <a:pPr marL="0" indent="0">
              <a:buNone/>
            </a:pPr>
            <a:r>
              <a:rPr lang="en-US" sz="1400" b="1" dirty="0" smtClean="0">
                <a:solidFill>
                  <a:schemeClr val="bg1"/>
                </a:solidFill>
              </a:rPr>
              <a:t>Bienengift-Studie </a:t>
            </a:r>
            <a:r>
              <a:rPr lang="en-US" sz="1400" b="1" dirty="0">
                <a:solidFill>
                  <a:schemeClr val="bg1"/>
                </a:solidFill>
              </a:rPr>
              <a:t>6: </a:t>
            </a:r>
            <a:r>
              <a:rPr lang="en-US" sz="1400" dirty="0">
                <a:solidFill>
                  <a:schemeClr val="bg1"/>
                </a:solidFill>
                <a:hlinkClick r:id="rId3"/>
              </a:rPr>
              <a:t>http://</a:t>
            </a:r>
            <a:r>
              <a:rPr lang="en-US" sz="1400" dirty="0" smtClean="0">
                <a:solidFill>
                  <a:schemeClr val="bg1"/>
                </a:solidFill>
                <a:hlinkClick r:id="rId3"/>
              </a:rPr>
              <a:t>immunology.conferenceseries.com/speaker-pdfs/2015/ahmed-g-hegazi-national-research-center-egypt-232676167.pdf</a:t>
            </a:r>
            <a:r>
              <a:rPr lang="en-US" sz="1400" dirty="0" smtClean="0">
                <a:solidFill>
                  <a:schemeClr val="bg1"/>
                </a:solidFill>
              </a:rPr>
              <a:t>  </a:t>
            </a:r>
            <a:endParaRPr lang="en-US" sz="1400" dirty="0">
              <a:solidFill>
                <a:schemeClr val="bg1"/>
              </a:solidFill>
            </a:endParaRPr>
          </a:p>
          <a:p>
            <a:pPr marL="0" indent="0">
              <a:buNone/>
            </a:pPr>
            <a:r>
              <a:rPr lang="en-US" sz="1400" dirty="0">
                <a:solidFill>
                  <a:schemeClr val="bg1"/>
                </a:solidFill>
              </a:rPr>
              <a:t>The Effect of Bee Venom on Rheumatoid Arthritis Patients</a:t>
            </a:r>
          </a:p>
          <a:p>
            <a:pPr marL="0" indent="0">
              <a:buNone/>
            </a:pPr>
            <a:r>
              <a:rPr lang="en-US" sz="1400" b="1" dirty="0">
                <a:solidFill>
                  <a:schemeClr val="bg1"/>
                </a:solidFill>
              </a:rPr>
              <a:t>Bienengift</a:t>
            </a:r>
            <a:r>
              <a:rPr lang="en-US" sz="1400" b="1" dirty="0" smtClean="0">
                <a:solidFill>
                  <a:schemeClr val="bg1"/>
                </a:solidFill>
              </a:rPr>
              <a:t>-Studie </a:t>
            </a:r>
            <a:r>
              <a:rPr lang="en-US" sz="1400" b="1" dirty="0">
                <a:solidFill>
                  <a:schemeClr val="bg1"/>
                </a:solidFill>
              </a:rPr>
              <a:t>7: </a:t>
            </a:r>
            <a:r>
              <a:rPr lang="en-US" sz="1400" dirty="0">
                <a:solidFill>
                  <a:schemeClr val="bg1"/>
                </a:solidFill>
                <a:hlinkClick r:id="rId4"/>
              </a:rPr>
              <a:t>https://</a:t>
            </a:r>
            <a:r>
              <a:rPr lang="en-US" sz="1400" dirty="0" smtClean="0">
                <a:solidFill>
                  <a:schemeClr val="bg1"/>
                </a:solidFill>
                <a:hlinkClick r:id="rId4"/>
              </a:rPr>
              <a:t>www.ncbi.nlm.nih.gov/pubmed/18807725</a:t>
            </a:r>
            <a:r>
              <a:rPr lang="en-US" sz="1400" dirty="0" smtClean="0">
                <a:solidFill>
                  <a:schemeClr val="bg1"/>
                </a:solidFill>
              </a:rPr>
              <a:t>  </a:t>
            </a:r>
            <a:endParaRPr lang="en-US" sz="1400" dirty="0">
              <a:solidFill>
                <a:schemeClr val="bg1"/>
              </a:solidFill>
            </a:endParaRPr>
          </a:p>
          <a:p>
            <a:pPr marL="0" indent="0">
              <a:buNone/>
            </a:pPr>
            <a:r>
              <a:rPr lang="en-US" sz="1400" dirty="0" smtClean="0">
                <a:solidFill>
                  <a:schemeClr val="bg1"/>
                </a:solidFill>
              </a:rPr>
              <a:t>Clinical </a:t>
            </a:r>
            <a:r>
              <a:rPr lang="en-US" sz="1400" dirty="0">
                <a:solidFill>
                  <a:schemeClr val="bg1"/>
                </a:solidFill>
              </a:rPr>
              <a:t>randomized study of bee-sting therapy for rheumatoid </a:t>
            </a:r>
            <a:r>
              <a:rPr lang="en-US" sz="1400" dirty="0" smtClean="0">
                <a:solidFill>
                  <a:schemeClr val="bg1"/>
                </a:solidFill>
              </a:rPr>
              <a:t>arthritis</a:t>
            </a:r>
          </a:p>
          <a:p>
            <a:pPr marL="0" indent="0">
              <a:buNone/>
            </a:pPr>
            <a:r>
              <a:rPr lang="en-US" sz="1400" b="1" dirty="0" err="1" smtClean="0">
                <a:solidFill>
                  <a:schemeClr val="bg1"/>
                </a:solidFill>
              </a:rPr>
              <a:t>Bienengift-Studie</a:t>
            </a:r>
            <a:r>
              <a:rPr lang="en-US" sz="1400" b="1" dirty="0">
                <a:solidFill>
                  <a:schemeClr val="bg1"/>
                </a:solidFill>
              </a:rPr>
              <a:t> 8: </a:t>
            </a:r>
            <a:r>
              <a:rPr lang="en-US" sz="1400" dirty="0">
                <a:solidFill>
                  <a:schemeClr val="bg1"/>
                </a:solidFill>
                <a:hlinkClick r:id="rId5"/>
              </a:rPr>
              <a:t>https://</a:t>
            </a:r>
            <a:r>
              <a:rPr lang="en-US" sz="1400" dirty="0" smtClean="0">
                <a:solidFill>
                  <a:schemeClr val="bg1"/>
                </a:solidFill>
                <a:hlinkClick r:id="rId5"/>
              </a:rPr>
              <a:t>www.ncbi.nlm.nih.gov/pubmed/15529353</a:t>
            </a:r>
            <a:r>
              <a:rPr lang="en-US" sz="1400" dirty="0" smtClean="0">
                <a:solidFill>
                  <a:schemeClr val="bg1"/>
                </a:solidFill>
              </a:rPr>
              <a:t> </a:t>
            </a:r>
            <a:endParaRPr lang="en-US" sz="1400" dirty="0">
              <a:solidFill>
                <a:schemeClr val="bg1"/>
              </a:solidFill>
            </a:endParaRPr>
          </a:p>
          <a:p>
            <a:pPr marL="0" indent="0">
              <a:buNone/>
            </a:pPr>
            <a:r>
              <a:rPr lang="en-US" sz="1400" dirty="0" err="1" smtClean="0">
                <a:solidFill>
                  <a:schemeClr val="bg1"/>
                </a:solidFill>
              </a:rPr>
              <a:t>Antiarthritic</a:t>
            </a:r>
            <a:r>
              <a:rPr lang="en-US" sz="1400" dirty="0" smtClean="0">
                <a:solidFill>
                  <a:schemeClr val="bg1"/>
                </a:solidFill>
              </a:rPr>
              <a:t> </a:t>
            </a:r>
            <a:r>
              <a:rPr lang="en-US" sz="1400" dirty="0">
                <a:solidFill>
                  <a:schemeClr val="bg1"/>
                </a:solidFill>
              </a:rPr>
              <a:t>effect of bee venom: inhibition of inflammation mediator generation by suppression of NF-</a:t>
            </a:r>
            <a:r>
              <a:rPr lang="en-US" sz="1400" dirty="0" err="1">
                <a:solidFill>
                  <a:schemeClr val="bg1"/>
                </a:solidFill>
              </a:rPr>
              <a:t>kappaB</a:t>
            </a:r>
            <a:r>
              <a:rPr lang="en-US" sz="1400" dirty="0">
                <a:solidFill>
                  <a:schemeClr val="bg1"/>
                </a:solidFill>
              </a:rPr>
              <a:t> through interaction with the p50 subunit</a:t>
            </a:r>
          </a:p>
          <a:p>
            <a:pPr marL="0" indent="0">
              <a:buNone/>
            </a:pPr>
            <a:r>
              <a:rPr lang="en-US" sz="1400" b="1" dirty="0" smtClean="0">
                <a:solidFill>
                  <a:schemeClr val="bg1"/>
                </a:solidFill>
              </a:rPr>
              <a:t>DMSO-</a:t>
            </a:r>
            <a:r>
              <a:rPr lang="en-US" sz="1400" b="1" dirty="0" err="1" smtClean="0">
                <a:solidFill>
                  <a:schemeClr val="bg1"/>
                </a:solidFill>
              </a:rPr>
              <a:t>Studie</a:t>
            </a:r>
            <a:r>
              <a:rPr lang="en-US" sz="1400" b="1" dirty="0" smtClean="0">
                <a:solidFill>
                  <a:schemeClr val="bg1"/>
                </a:solidFill>
              </a:rPr>
              <a:t> </a:t>
            </a:r>
            <a:r>
              <a:rPr lang="en-US" sz="1400" b="1" dirty="0">
                <a:solidFill>
                  <a:schemeClr val="bg1"/>
                </a:solidFill>
              </a:rPr>
              <a:t>1: </a:t>
            </a:r>
            <a:r>
              <a:rPr lang="en-US" sz="1400" dirty="0">
                <a:solidFill>
                  <a:schemeClr val="bg1"/>
                </a:solidFill>
                <a:hlinkClick r:id="rId6"/>
              </a:rPr>
              <a:t>https://</a:t>
            </a:r>
            <a:r>
              <a:rPr lang="en-US" sz="1400" dirty="0" smtClean="0">
                <a:solidFill>
                  <a:schemeClr val="bg1"/>
                </a:solidFill>
                <a:hlinkClick r:id="rId6"/>
              </a:rPr>
              <a:t>www.ncbi.nlm.nih.gov/pubmed/27031833</a:t>
            </a:r>
            <a:r>
              <a:rPr lang="en-US" sz="1400" dirty="0" smtClean="0">
                <a:solidFill>
                  <a:schemeClr val="bg1"/>
                </a:solidFill>
              </a:rPr>
              <a:t>  </a:t>
            </a:r>
            <a:endParaRPr lang="en-US" sz="1400" dirty="0">
              <a:solidFill>
                <a:schemeClr val="bg1"/>
              </a:solidFill>
            </a:endParaRPr>
          </a:p>
          <a:p>
            <a:pPr marL="0" indent="0">
              <a:buNone/>
            </a:pPr>
            <a:r>
              <a:rPr lang="en-US" sz="1400" dirty="0">
                <a:solidFill>
                  <a:schemeClr val="bg1"/>
                </a:solidFill>
              </a:rPr>
              <a:t>DMSO Represses Inflammatory Cytokine Production from Human Blood Cells and Reduces Autoimmune Arthritis</a:t>
            </a:r>
          </a:p>
          <a:p>
            <a:pPr marL="0" indent="0">
              <a:buNone/>
            </a:pPr>
            <a:r>
              <a:rPr lang="en-US" sz="1400" b="1" dirty="0" err="1" smtClean="0">
                <a:solidFill>
                  <a:schemeClr val="bg1"/>
                </a:solidFill>
              </a:rPr>
              <a:t>Gelée</a:t>
            </a:r>
            <a:r>
              <a:rPr lang="en-US" sz="1400" b="1" dirty="0" smtClean="0">
                <a:solidFill>
                  <a:schemeClr val="bg1"/>
                </a:solidFill>
              </a:rPr>
              <a:t> Royal-</a:t>
            </a:r>
            <a:r>
              <a:rPr lang="en-US" sz="1400" b="1" dirty="0" err="1" smtClean="0">
                <a:solidFill>
                  <a:schemeClr val="bg1"/>
                </a:solidFill>
              </a:rPr>
              <a:t>Studie</a:t>
            </a:r>
            <a:r>
              <a:rPr lang="en-US" sz="1400" b="1" dirty="0" smtClean="0">
                <a:solidFill>
                  <a:schemeClr val="bg1"/>
                </a:solidFill>
              </a:rPr>
              <a:t> </a:t>
            </a:r>
            <a:r>
              <a:rPr lang="en-US" sz="1400" b="1" dirty="0">
                <a:solidFill>
                  <a:schemeClr val="bg1"/>
                </a:solidFill>
              </a:rPr>
              <a:t>1: </a:t>
            </a:r>
            <a:r>
              <a:rPr lang="en-US" sz="1400" dirty="0">
                <a:solidFill>
                  <a:schemeClr val="bg1"/>
                </a:solidFill>
                <a:hlinkClick r:id="rId7"/>
              </a:rPr>
              <a:t>https://</a:t>
            </a:r>
            <a:r>
              <a:rPr lang="en-US" sz="1400" dirty="0" smtClean="0">
                <a:solidFill>
                  <a:schemeClr val="bg1"/>
                </a:solidFill>
                <a:hlinkClick r:id="rId7"/>
              </a:rPr>
              <a:t>www.ncbi.nlm.nih.gov/pubmed/20138211</a:t>
            </a:r>
            <a:r>
              <a:rPr lang="en-US" sz="1400" dirty="0" smtClean="0">
                <a:solidFill>
                  <a:schemeClr val="bg1"/>
                </a:solidFill>
              </a:rPr>
              <a:t> </a:t>
            </a:r>
            <a:endParaRPr lang="en-US" sz="1400" dirty="0">
              <a:solidFill>
                <a:schemeClr val="bg1"/>
              </a:solidFill>
            </a:endParaRPr>
          </a:p>
          <a:p>
            <a:pPr marL="0" indent="0">
              <a:buNone/>
            </a:pPr>
            <a:r>
              <a:rPr lang="en-US" sz="1400" dirty="0">
                <a:solidFill>
                  <a:schemeClr val="bg1"/>
                </a:solidFill>
              </a:rPr>
              <a:t>10-Hydroxy-2-decenoic acid from Royal jelly: a potential medicine for </a:t>
            </a:r>
            <a:r>
              <a:rPr lang="en-US" sz="1400" dirty="0" smtClean="0">
                <a:solidFill>
                  <a:schemeClr val="bg1"/>
                </a:solidFill>
              </a:rPr>
              <a:t>RA</a:t>
            </a:r>
          </a:p>
          <a:p>
            <a:pPr marL="0" indent="0">
              <a:buNone/>
            </a:pPr>
            <a:r>
              <a:rPr lang="en-US" sz="1400" b="1" dirty="0" err="1" smtClean="0">
                <a:solidFill>
                  <a:schemeClr val="bg1"/>
                </a:solidFill>
              </a:rPr>
              <a:t>Kurkuma-Studie</a:t>
            </a:r>
            <a:r>
              <a:rPr lang="en-US" sz="1400" b="1" dirty="0" smtClean="0">
                <a:solidFill>
                  <a:schemeClr val="bg1"/>
                </a:solidFill>
              </a:rPr>
              <a:t> </a:t>
            </a:r>
            <a:r>
              <a:rPr lang="en-US" sz="1400" b="1" dirty="0">
                <a:solidFill>
                  <a:schemeClr val="bg1"/>
                </a:solidFill>
              </a:rPr>
              <a:t>1: </a:t>
            </a:r>
            <a:r>
              <a:rPr lang="en-US" sz="1400" dirty="0">
                <a:solidFill>
                  <a:schemeClr val="bg1"/>
                </a:solidFill>
                <a:hlinkClick r:id="rId8"/>
              </a:rPr>
              <a:t>https://</a:t>
            </a:r>
            <a:r>
              <a:rPr lang="en-US" sz="1400" dirty="0" smtClean="0">
                <a:solidFill>
                  <a:schemeClr val="bg1"/>
                </a:solidFill>
                <a:hlinkClick r:id="rId8"/>
              </a:rPr>
              <a:t>www.ncbi.nlm.nih.gov/pubmed/22407780</a:t>
            </a:r>
            <a:r>
              <a:rPr lang="en-US" sz="1400" dirty="0" smtClean="0">
                <a:solidFill>
                  <a:schemeClr val="bg1"/>
                </a:solidFill>
              </a:rPr>
              <a:t> </a:t>
            </a:r>
            <a:endParaRPr lang="en-US" sz="1400" dirty="0">
              <a:solidFill>
                <a:schemeClr val="bg1"/>
              </a:solidFill>
            </a:endParaRPr>
          </a:p>
          <a:p>
            <a:pPr marL="0" indent="0">
              <a:buNone/>
            </a:pPr>
            <a:r>
              <a:rPr lang="en-US" sz="1400" dirty="0">
                <a:solidFill>
                  <a:schemeClr val="bg1"/>
                </a:solidFill>
              </a:rPr>
              <a:t>A randomized, pilot study to assess the efficacy and safety of curcumin in patients with active rheumatoid </a:t>
            </a:r>
            <a:r>
              <a:rPr lang="en-US" sz="1400" dirty="0" smtClean="0">
                <a:solidFill>
                  <a:schemeClr val="bg1"/>
                </a:solidFill>
              </a:rPr>
              <a:t>arthritis</a:t>
            </a:r>
            <a:endParaRPr lang="en-US" sz="1400" dirty="0">
              <a:solidFill>
                <a:schemeClr val="bg1"/>
              </a:solidFill>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Rheuma – Medizinstudien mit Patienten </a:t>
            </a:r>
            <a:r>
              <a:rPr lang="de-DE" altLang="pt-PT" sz="3200" b="1" dirty="0">
                <a:effectLst>
                  <a:outerShdw blurRad="38100" dist="38100" dir="2700000" algn="tl">
                    <a:srgbClr val="FFFFFF"/>
                  </a:outerShdw>
                </a:effectLst>
              </a:rPr>
              <a:t>(in </a:t>
            </a:r>
            <a:r>
              <a:rPr lang="de-DE" altLang="pt-PT" sz="3200" b="1" dirty="0" smtClean="0">
                <a:effectLst>
                  <a:outerShdw blurRad="38100" dist="38100" dir="2700000" algn="tl">
                    <a:srgbClr val="FFFFFF"/>
                  </a:outerShdw>
                </a:effectLst>
              </a:rPr>
              <a:t>vivo und in vitro)</a:t>
            </a:r>
            <a:endParaRPr lang="de-DE" sz="32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93</a:t>
            </a:fld>
            <a:endParaRPr lang="en-US" dirty="0"/>
          </a:p>
        </p:txBody>
      </p:sp>
    </p:spTree>
    <p:extLst>
      <p:ext uri="{BB962C8B-B14F-4D97-AF65-F5344CB8AC3E}">
        <p14:creationId xmlns:p14="http://schemas.microsoft.com/office/powerpoint/2010/main" val="63094566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3999" y="2132856"/>
            <a:ext cx="8388464" cy="4680520"/>
          </a:xfrm>
        </p:spPr>
        <p:txBody>
          <a:bodyPr>
            <a:normAutofit/>
          </a:bodyPr>
          <a:lstStyle/>
          <a:p>
            <a:pPr marL="0" indent="0">
              <a:buNone/>
            </a:pPr>
            <a:r>
              <a:rPr lang="en-US" sz="1400" b="1" dirty="0">
                <a:solidFill>
                  <a:schemeClr val="bg1"/>
                </a:solidFill>
              </a:rPr>
              <a:t>Omega 3-Fettsäuren-Studie 1: </a:t>
            </a:r>
            <a:r>
              <a:rPr lang="en-US" sz="1400" b="1" dirty="0">
                <a:solidFill>
                  <a:schemeClr val="bg1"/>
                </a:solidFill>
                <a:hlinkClick r:id="rId3"/>
              </a:rPr>
              <a:t>https://www.ncbi.nlm.nih.gov/pubmed/22591891</a:t>
            </a:r>
            <a:r>
              <a:rPr lang="en-US" sz="1400" b="1" dirty="0">
                <a:solidFill>
                  <a:schemeClr val="bg1"/>
                </a:solidFill>
              </a:rPr>
              <a:t> </a:t>
            </a:r>
          </a:p>
          <a:p>
            <a:pPr marL="0" indent="0">
              <a:buNone/>
            </a:pPr>
            <a:r>
              <a:rPr lang="en-US" sz="1400" dirty="0">
                <a:solidFill>
                  <a:schemeClr val="bg1"/>
                </a:solidFill>
              </a:rPr>
              <a:t>Influence of marine n-3 polyunsaturated fatty acids on immune function and a systematic review of their effects on clinical outcomes in rheumatoid arthritis</a:t>
            </a:r>
          </a:p>
          <a:p>
            <a:pPr marL="0" indent="0">
              <a:buNone/>
            </a:pPr>
            <a:r>
              <a:rPr lang="en-US" sz="1400" b="1" dirty="0" smtClean="0">
                <a:solidFill>
                  <a:schemeClr val="bg1"/>
                </a:solidFill>
              </a:rPr>
              <a:t>Propolis-</a:t>
            </a:r>
            <a:r>
              <a:rPr lang="de-DE" sz="1400" b="1" dirty="0" smtClean="0">
                <a:solidFill>
                  <a:schemeClr val="bg1"/>
                </a:solidFill>
                <a:cs typeface="Arial" panose="020B0604020202020204" pitchFamily="34" charset="0"/>
              </a:rPr>
              <a:t>Studie</a:t>
            </a:r>
            <a:r>
              <a:rPr lang="en-US" sz="1400" b="1" dirty="0" smtClean="0">
                <a:solidFill>
                  <a:schemeClr val="bg1"/>
                </a:solidFill>
              </a:rPr>
              <a:t> </a:t>
            </a:r>
            <a:r>
              <a:rPr lang="en-US" sz="1400" b="1" dirty="0">
                <a:solidFill>
                  <a:schemeClr val="bg1"/>
                </a:solidFill>
              </a:rPr>
              <a:t>1: </a:t>
            </a:r>
            <a:r>
              <a:rPr lang="en-US" sz="1400" b="1" dirty="0">
                <a:solidFill>
                  <a:schemeClr val="bg1"/>
                </a:solidFill>
                <a:hlinkClick r:id="rId4"/>
              </a:rPr>
              <a:t>https://www.ncbi.nlm.nih.gov/pubmed/24055518</a:t>
            </a:r>
            <a:r>
              <a:rPr lang="en-US" sz="1400" b="1" dirty="0">
                <a:solidFill>
                  <a:schemeClr val="bg1"/>
                </a:solidFill>
              </a:rPr>
              <a:t> </a:t>
            </a:r>
          </a:p>
          <a:p>
            <a:pPr marL="0" indent="0">
              <a:buNone/>
            </a:pPr>
            <a:r>
              <a:rPr lang="en-US" sz="1400" dirty="0">
                <a:solidFill>
                  <a:schemeClr val="bg1"/>
                </a:solidFill>
              </a:rPr>
              <a:t>Grape polyphenols and </a:t>
            </a:r>
            <a:r>
              <a:rPr lang="en-US" sz="1400" dirty="0" err="1">
                <a:solidFill>
                  <a:schemeClr val="bg1"/>
                </a:solidFill>
              </a:rPr>
              <a:t>propolis</a:t>
            </a:r>
            <a:r>
              <a:rPr lang="en-US" sz="1400" dirty="0">
                <a:solidFill>
                  <a:schemeClr val="bg1"/>
                </a:solidFill>
              </a:rPr>
              <a:t> mixture inhibits inflammatory mediator release from human leukocytes and reduces clinical scores in experimental arthritis</a:t>
            </a:r>
          </a:p>
          <a:p>
            <a:pPr marL="0" indent="0">
              <a:buNone/>
            </a:pPr>
            <a:r>
              <a:rPr lang="en-US" sz="1400" b="1" dirty="0" smtClean="0">
                <a:solidFill>
                  <a:schemeClr val="bg1"/>
                </a:solidFill>
              </a:rPr>
              <a:t>Propolis-</a:t>
            </a:r>
            <a:r>
              <a:rPr lang="en-US" sz="1400" b="1" dirty="0" err="1" smtClean="0">
                <a:solidFill>
                  <a:schemeClr val="bg1"/>
                </a:solidFill>
              </a:rPr>
              <a:t>Studie</a:t>
            </a:r>
            <a:r>
              <a:rPr lang="en-US" sz="1400" b="1" dirty="0" smtClean="0">
                <a:solidFill>
                  <a:schemeClr val="bg1"/>
                </a:solidFill>
              </a:rPr>
              <a:t> </a:t>
            </a:r>
            <a:r>
              <a:rPr lang="en-US" sz="1400" b="1" dirty="0">
                <a:solidFill>
                  <a:schemeClr val="bg1"/>
                </a:solidFill>
              </a:rPr>
              <a:t>2: </a:t>
            </a:r>
            <a:r>
              <a:rPr lang="en-US" sz="1400" b="1" dirty="0">
                <a:solidFill>
                  <a:schemeClr val="bg1"/>
                </a:solidFill>
                <a:hlinkClick r:id="rId5"/>
              </a:rPr>
              <a:t>https://</a:t>
            </a:r>
            <a:r>
              <a:rPr lang="en-US" sz="1400" b="1" dirty="0" smtClean="0">
                <a:solidFill>
                  <a:schemeClr val="bg1"/>
                </a:solidFill>
                <a:hlinkClick r:id="rId5"/>
              </a:rPr>
              <a:t>www.ncbi.nlm.nih.gov/pubmed/22316079</a:t>
            </a:r>
            <a:r>
              <a:rPr lang="en-US" sz="1400" b="1" dirty="0" smtClean="0">
                <a:solidFill>
                  <a:schemeClr val="bg1"/>
                </a:solidFill>
              </a:rPr>
              <a:t> </a:t>
            </a:r>
            <a:endParaRPr lang="en-US" sz="1400" b="1" dirty="0">
              <a:solidFill>
                <a:schemeClr val="bg1"/>
              </a:solidFill>
            </a:endParaRPr>
          </a:p>
          <a:p>
            <a:pPr marL="0" indent="0">
              <a:buNone/>
            </a:pPr>
            <a:r>
              <a:rPr lang="en-US" sz="1400" dirty="0">
                <a:solidFill>
                  <a:schemeClr val="bg1"/>
                </a:solidFill>
              </a:rPr>
              <a:t>Brazilian propolis inhibits the differentiation of Th17 cells by inhibition of interleukin-6-induced phosphorylation of signal transducer and activator of transcription 3</a:t>
            </a:r>
          </a:p>
          <a:p>
            <a:pPr marL="0" indent="0">
              <a:buNone/>
            </a:pPr>
            <a:r>
              <a:rPr lang="en-US" sz="1400" b="1" dirty="0" smtClean="0">
                <a:solidFill>
                  <a:schemeClr val="bg1"/>
                </a:solidFill>
              </a:rPr>
              <a:t>Propolis-</a:t>
            </a:r>
            <a:r>
              <a:rPr lang="en-US" sz="1400" b="1" dirty="0" err="1" smtClean="0">
                <a:solidFill>
                  <a:schemeClr val="bg1"/>
                </a:solidFill>
              </a:rPr>
              <a:t>Studie</a:t>
            </a:r>
            <a:r>
              <a:rPr lang="en-US" sz="1400" b="1" dirty="0" smtClean="0">
                <a:solidFill>
                  <a:schemeClr val="bg1"/>
                </a:solidFill>
              </a:rPr>
              <a:t> </a:t>
            </a:r>
            <a:r>
              <a:rPr lang="en-US" sz="1400" b="1" dirty="0">
                <a:solidFill>
                  <a:schemeClr val="bg1"/>
                </a:solidFill>
              </a:rPr>
              <a:t>3: </a:t>
            </a:r>
            <a:r>
              <a:rPr lang="en-US" sz="1400" b="1" dirty="0">
                <a:solidFill>
                  <a:schemeClr val="bg1"/>
                </a:solidFill>
                <a:hlinkClick r:id="rId6"/>
              </a:rPr>
              <a:t>https://</a:t>
            </a:r>
            <a:r>
              <a:rPr lang="en-US" sz="1400" b="1" dirty="0" smtClean="0">
                <a:solidFill>
                  <a:schemeClr val="bg1"/>
                </a:solidFill>
                <a:hlinkClick r:id="rId6"/>
              </a:rPr>
              <a:t>www.ncbi.nlm.nih.gov/pubmed/21861090</a:t>
            </a:r>
            <a:r>
              <a:rPr lang="en-US" sz="1400" b="1" dirty="0" smtClean="0">
                <a:solidFill>
                  <a:schemeClr val="bg1"/>
                </a:solidFill>
              </a:rPr>
              <a:t> </a:t>
            </a:r>
            <a:endParaRPr lang="en-US" sz="1400" b="1" dirty="0">
              <a:solidFill>
                <a:schemeClr val="bg1"/>
              </a:solidFill>
            </a:endParaRPr>
          </a:p>
          <a:p>
            <a:pPr marL="0" indent="0">
              <a:buNone/>
            </a:pPr>
            <a:r>
              <a:rPr lang="en-US" sz="1400" dirty="0">
                <a:solidFill>
                  <a:schemeClr val="bg1"/>
                </a:solidFill>
              </a:rPr>
              <a:t>Suppression of interleukin 17 production by Brazilian propolis in mice with collagen-induced arthritis</a:t>
            </a:r>
          </a:p>
          <a:p>
            <a:pPr marL="0" indent="0">
              <a:buNone/>
            </a:pPr>
            <a:r>
              <a:rPr lang="en-US" sz="1400" b="1" dirty="0" err="1" smtClean="0">
                <a:solidFill>
                  <a:schemeClr val="bg1"/>
                </a:solidFill>
              </a:rPr>
              <a:t>Quercitin-Studie</a:t>
            </a:r>
            <a:r>
              <a:rPr lang="en-US" sz="1400" b="1" dirty="0" smtClean="0">
                <a:solidFill>
                  <a:schemeClr val="bg1"/>
                </a:solidFill>
              </a:rPr>
              <a:t> </a:t>
            </a:r>
            <a:r>
              <a:rPr lang="en-US" sz="1400" b="1" dirty="0">
                <a:solidFill>
                  <a:schemeClr val="bg1"/>
                </a:solidFill>
              </a:rPr>
              <a:t>1: </a:t>
            </a:r>
            <a:r>
              <a:rPr lang="en-US" sz="1400" b="1" dirty="0">
                <a:solidFill>
                  <a:schemeClr val="bg1"/>
                </a:solidFill>
                <a:hlinkClick r:id="rId7"/>
              </a:rPr>
              <a:t>https://</a:t>
            </a:r>
            <a:r>
              <a:rPr lang="en-US" sz="1400" b="1" dirty="0" smtClean="0">
                <a:solidFill>
                  <a:schemeClr val="bg1"/>
                </a:solidFill>
                <a:hlinkClick r:id="rId7"/>
              </a:rPr>
              <a:t>www.ncbi.nlm.nih.gov/pubmed/27710596</a:t>
            </a:r>
            <a:r>
              <a:rPr lang="en-US" sz="1400" b="1" dirty="0" smtClean="0">
                <a:solidFill>
                  <a:schemeClr val="bg1"/>
                </a:solidFill>
              </a:rPr>
              <a:t> </a:t>
            </a:r>
            <a:endParaRPr lang="en-US" sz="1400" b="1" dirty="0">
              <a:solidFill>
                <a:schemeClr val="bg1"/>
              </a:solidFill>
            </a:endParaRPr>
          </a:p>
          <a:p>
            <a:pPr marL="0" indent="0">
              <a:buNone/>
            </a:pPr>
            <a:r>
              <a:rPr lang="en-US" sz="1400" dirty="0">
                <a:solidFill>
                  <a:schemeClr val="bg1"/>
                </a:solidFill>
              </a:rPr>
              <a:t>The Effect of </a:t>
            </a:r>
            <a:r>
              <a:rPr lang="en-US" sz="1400" dirty="0" err="1">
                <a:solidFill>
                  <a:schemeClr val="bg1"/>
                </a:solidFill>
              </a:rPr>
              <a:t>Quercetin</a:t>
            </a:r>
            <a:r>
              <a:rPr lang="en-US" sz="1400" dirty="0">
                <a:solidFill>
                  <a:schemeClr val="bg1"/>
                </a:solidFill>
              </a:rPr>
              <a:t> on Inflammatory Factors and Clinical Symptoms in Women with Rheumatoid Arthritis: A Double-Blind, Randomized Controlled Trial</a:t>
            </a:r>
            <a:r>
              <a:rPr lang="en-US" sz="1400" dirty="0" smtClean="0">
                <a:solidFill>
                  <a:schemeClr val="bg1"/>
                </a:solidFill>
              </a:rPr>
              <a:t>.</a:t>
            </a: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Rheuma – Medizinstudien mit Patienten </a:t>
            </a:r>
            <a:r>
              <a:rPr lang="de-DE" altLang="pt-PT" sz="3200" b="1" dirty="0">
                <a:effectLst>
                  <a:outerShdw blurRad="38100" dist="38100" dir="2700000" algn="tl">
                    <a:srgbClr val="FFFFFF"/>
                  </a:outerShdw>
                </a:effectLst>
              </a:rPr>
              <a:t>(in </a:t>
            </a:r>
            <a:r>
              <a:rPr lang="de-DE" altLang="pt-PT" sz="3200" b="1" dirty="0" smtClean="0">
                <a:effectLst>
                  <a:outerShdw blurRad="38100" dist="38100" dir="2700000" algn="tl">
                    <a:srgbClr val="FFFFFF"/>
                  </a:outerShdw>
                </a:effectLst>
              </a:rPr>
              <a:t>vivo und in vitro)</a:t>
            </a:r>
            <a:endParaRPr lang="de-DE" sz="32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94</a:t>
            </a:fld>
            <a:endParaRPr lang="en-US" dirty="0"/>
          </a:p>
        </p:txBody>
      </p:sp>
    </p:spTree>
    <p:extLst>
      <p:ext uri="{BB962C8B-B14F-4D97-AF65-F5344CB8AC3E}">
        <p14:creationId xmlns:p14="http://schemas.microsoft.com/office/powerpoint/2010/main" val="34722143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3999" y="2132856"/>
            <a:ext cx="8388464" cy="4392488"/>
          </a:xfrm>
        </p:spPr>
        <p:txBody>
          <a:bodyPr>
            <a:normAutofit/>
          </a:bodyPr>
          <a:lstStyle/>
          <a:p>
            <a:pPr marL="0" indent="0">
              <a:buNone/>
            </a:pPr>
            <a:r>
              <a:rPr lang="en-US" sz="1400" b="1" dirty="0" smtClean="0">
                <a:solidFill>
                  <a:schemeClr val="bg1"/>
                </a:solidFill>
              </a:rPr>
              <a:t>Resveratrol-Studie </a:t>
            </a:r>
            <a:r>
              <a:rPr lang="en-US" sz="1400" b="1" dirty="0">
                <a:solidFill>
                  <a:schemeClr val="bg1"/>
                </a:solidFill>
              </a:rPr>
              <a:t>1: </a:t>
            </a:r>
            <a:r>
              <a:rPr lang="en-US" sz="1400" u="sng" dirty="0">
                <a:solidFill>
                  <a:schemeClr val="bg1"/>
                </a:solidFill>
                <a:hlinkClick r:id="rId3"/>
              </a:rPr>
              <a:t>https://www.ncbi.nlm.nih.gov/pubmed/30281626</a:t>
            </a:r>
            <a:endParaRPr lang="de-DE" sz="1400" dirty="0">
              <a:solidFill>
                <a:schemeClr val="bg1"/>
              </a:solidFill>
            </a:endParaRPr>
          </a:p>
          <a:p>
            <a:pPr marL="0" indent="0">
              <a:buNone/>
            </a:pPr>
            <a:r>
              <a:rPr lang="en-US" sz="1400" dirty="0">
                <a:solidFill>
                  <a:schemeClr val="bg1"/>
                </a:solidFill>
              </a:rPr>
              <a:t>Systemic treatment with resveratrol reduces the progression of experimental periodontitis and arthritis in rats</a:t>
            </a:r>
            <a:endParaRPr lang="de-DE" sz="1400" dirty="0">
              <a:solidFill>
                <a:schemeClr val="bg1"/>
              </a:solidFill>
            </a:endParaRPr>
          </a:p>
          <a:p>
            <a:pPr marL="0" indent="0">
              <a:buNone/>
            </a:pPr>
            <a:r>
              <a:rPr lang="en-US" sz="1400" b="1" dirty="0">
                <a:solidFill>
                  <a:schemeClr val="bg1"/>
                </a:solidFill>
              </a:rPr>
              <a:t>Resveratrol</a:t>
            </a:r>
            <a:r>
              <a:rPr lang="de-DE" sz="1400" b="1" dirty="0" smtClean="0">
                <a:solidFill>
                  <a:schemeClr val="bg1"/>
                </a:solidFill>
              </a:rPr>
              <a:t>-Studie </a:t>
            </a:r>
            <a:r>
              <a:rPr lang="de-DE" sz="1400" b="1" dirty="0">
                <a:solidFill>
                  <a:schemeClr val="bg1"/>
                </a:solidFill>
              </a:rPr>
              <a:t>2: </a:t>
            </a:r>
            <a:r>
              <a:rPr lang="de-DE" sz="1400" u="sng" dirty="0">
                <a:solidFill>
                  <a:schemeClr val="bg1"/>
                </a:solidFill>
                <a:hlinkClick r:id="rId4"/>
              </a:rPr>
              <a:t>https://www.ncbi.nlm.nih.gov/pubmed/29611086</a:t>
            </a:r>
            <a:endParaRPr lang="de-DE" sz="1400" dirty="0">
              <a:solidFill>
                <a:schemeClr val="bg1"/>
              </a:solidFill>
            </a:endParaRPr>
          </a:p>
          <a:p>
            <a:pPr marL="0" indent="0">
              <a:buNone/>
            </a:pPr>
            <a:r>
              <a:rPr lang="en-US" sz="1400" dirty="0">
                <a:solidFill>
                  <a:schemeClr val="bg1"/>
                </a:solidFill>
              </a:rPr>
              <a:t>Resveratrol as an effective adjuvant therapy in the management of rheumatoid arthritis: a clinical study</a:t>
            </a:r>
            <a:endParaRPr lang="de-DE" sz="1400" dirty="0">
              <a:solidFill>
                <a:schemeClr val="bg1"/>
              </a:solidFill>
            </a:endParaRPr>
          </a:p>
          <a:p>
            <a:pPr marL="0" indent="0">
              <a:buNone/>
            </a:pPr>
            <a:r>
              <a:rPr lang="en-US" sz="1400" b="1" dirty="0">
                <a:solidFill>
                  <a:schemeClr val="bg1"/>
                </a:solidFill>
              </a:rPr>
              <a:t>Resveratrol</a:t>
            </a:r>
            <a:r>
              <a:rPr lang="de-DE" sz="1400" b="1" dirty="0" smtClean="0">
                <a:solidFill>
                  <a:schemeClr val="bg1"/>
                </a:solidFill>
              </a:rPr>
              <a:t>-Studie </a:t>
            </a:r>
            <a:r>
              <a:rPr lang="de-DE" sz="1400" b="1" dirty="0">
                <a:solidFill>
                  <a:schemeClr val="bg1"/>
                </a:solidFill>
              </a:rPr>
              <a:t>3:</a:t>
            </a:r>
            <a:r>
              <a:rPr lang="de-DE" sz="1400" dirty="0">
                <a:solidFill>
                  <a:schemeClr val="bg1"/>
                </a:solidFill>
              </a:rPr>
              <a:t> </a:t>
            </a:r>
            <a:r>
              <a:rPr lang="de-DE" sz="1400" u="sng" dirty="0">
                <a:solidFill>
                  <a:schemeClr val="bg1"/>
                </a:solidFill>
                <a:hlinkClick r:id="rId5"/>
              </a:rPr>
              <a:t>https://www.ncbi.nlm.nih.gov/pubmed/28849139</a:t>
            </a:r>
            <a:endParaRPr lang="de-DE" sz="1400" dirty="0">
              <a:solidFill>
                <a:schemeClr val="bg1"/>
              </a:solidFill>
            </a:endParaRPr>
          </a:p>
          <a:p>
            <a:pPr marL="0" indent="0">
              <a:buNone/>
            </a:pPr>
            <a:r>
              <a:rPr lang="en-US" sz="1400" dirty="0">
                <a:solidFill>
                  <a:schemeClr val="bg1"/>
                </a:solidFill>
              </a:rPr>
              <a:t>A study of Sirt1 regulation and the effect of resveratrol on </a:t>
            </a:r>
            <a:r>
              <a:rPr lang="en-US" sz="1400" dirty="0" err="1">
                <a:solidFill>
                  <a:schemeClr val="bg1"/>
                </a:solidFill>
              </a:rPr>
              <a:t>synoviocyte</a:t>
            </a:r>
            <a:r>
              <a:rPr lang="en-US" sz="1400" dirty="0">
                <a:solidFill>
                  <a:schemeClr val="bg1"/>
                </a:solidFill>
              </a:rPr>
              <a:t> invasion and </a:t>
            </a:r>
            <a:r>
              <a:rPr lang="en-US" sz="1400" dirty="0" smtClean="0">
                <a:solidFill>
                  <a:schemeClr val="bg1"/>
                </a:solidFill>
              </a:rPr>
              <a:t>associated</a:t>
            </a:r>
          </a:p>
          <a:p>
            <a:pPr marL="0" indent="0">
              <a:buNone/>
            </a:pPr>
            <a:r>
              <a:rPr lang="de-DE" sz="1400" b="1" dirty="0" smtClean="0">
                <a:solidFill>
                  <a:schemeClr val="bg1"/>
                </a:solidFill>
              </a:rPr>
              <a:t>Schwarzkümmelöl</a:t>
            </a:r>
            <a:r>
              <a:rPr lang="de-DE" sz="1400" dirty="0" smtClean="0">
                <a:solidFill>
                  <a:schemeClr val="bg1"/>
                </a:solidFill>
              </a:rPr>
              <a:t>-</a:t>
            </a:r>
            <a:r>
              <a:rPr lang="de-DE" sz="1400" b="1" dirty="0" smtClean="0">
                <a:solidFill>
                  <a:schemeClr val="bg1"/>
                </a:solidFill>
              </a:rPr>
              <a:t>Studie </a:t>
            </a:r>
            <a:r>
              <a:rPr lang="de-DE" sz="1400" b="1" dirty="0">
                <a:solidFill>
                  <a:schemeClr val="bg1"/>
                </a:solidFill>
              </a:rPr>
              <a:t>1: </a:t>
            </a:r>
            <a:r>
              <a:rPr lang="de-DE" sz="1400" u="sng" dirty="0">
                <a:solidFill>
                  <a:schemeClr val="bg1"/>
                </a:solidFill>
                <a:hlinkClick r:id="rId6"/>
              </a:rPr>
              <a:t>https://www.ncbi.nlm.nih.gov/pubmed/27247920</a:t>
            </a:r>
            <a:endParaRPr lang="de-DE" sz="1400" dirty="0">
              <a:solidFill>
                <a:schemeClr val="bg1"/>
              </a:solidFill>
            </a:endParaRPr>
          </a:p>
          <a:p>
            <a:pPr marL="0" indent="0">
              <a:buNone/>
            </a:pPr>
            <a:r>
              <a:rPr lang="en-US" sz="1400" dirty="0">
                <a:solidFill>
                  <a:schemeClr val="bg1"/>
                </a:solidFill>
              </a:rPr>
              <a:t>Effects of Nigella sativa oil extract on inflammatory cytokine response and oxidative stress status in patients with rheumatoid arthritis: a randomized, double-blind, placebo-controlled clinical trial</a:t>
            </a:r>
            <a:endParaRPr lang="de-DE" sz="1400" dirty="0">
              <a:solidFill>
                <a:schemeClr val="bg1"/>
              </a:solidFill>
            </a:endParaRPr>
          </a:p>
          <a:p>
            <a:pPr marL="0" indent="0">
              <a:buNone/>
            </a:pPr>
            <a:r>
              <a:rPr lang="de-DE" sz="1400" b="1" dirty="0" smtClean="0">
                <a:solidFill>
                  <a:schemeClr val="bg1"/>
                </a:solidFill>
              </a:rPr>
              <a:t>Schwarzkümmelöl-Studie </a:t>
            </a:r>
            <a:r>
              <a:rPr lang="en-US" sz="1400" b="1" dirty="0" smtClean="0">
                <a:solidFill>
                  <a:schemeClr val="bg1"/>
                </a:solidFill>
              </a:rPr>
              <a:t>2</a:t>
            </a:r>
            <a:r>
              <a:rPr lang="en-US" sz="1400" b="1" dirty="0">
                <a:solidFill>
                  <a:schemeClr val="bg1"/>
                </a:solidFill>
              </a:rPr>
              <a:t>:</a:t>
            </a:r>
            <a:r>
              <a:rPr lang="en-US" sz="1400" dirty="0">
                <a:solidFill>
                  <a:schemeClr val="bg1"/>
                </a:solidFill>
              </a:rPr>
              <a:t> </a:t>
            </a:r>
            <a:r>
              <a:rPr lang="en-US" sz="1400" u="sng" dirty="0">
                <a:solidFill>
                  <a:schemeClr val="bg1"/>
                </a:solidFill>
                <a:hlinkClick r:id="rId7"/>
              </a:rPr>
              <a:t>https://www.ncbi.nlm.nih.gov/pubmed/22162258</a:t>
            </a:r>
            <a:endParaRPr lang="de-DE" sz="1400" dirty="0">
              <a:solidFill>
                <a:schemeClr val="bg1"/>
              </a:solidFill>
            </a:endParaRPr>
          </a:p>
          <a:p>
            <a:pPr marL="0" indent="0">
              <a:buNone/>
            </a:pPr>
            <a:r>
              <a:rPr lang="en-US" sz="1400" dirty="0">
                <a:solidFill>
                  <a:schemeClr val="bg1"/>
                </a:solidFill>
              </a:rPr>
              <a:t>Effectiveness of Nigella sativa oil in the management of rheumatoid arthritis patients: a placebo controlled </a:t>
            </a:r>
            <a:r>
              <a:rPr lang="en-US" sz="1400" dirty="0" smtClean="0">
                <a:solidFill>
                  <a:schemeClr val="bg1"/>
                </a:solidFill>
              </a:rPr>
              <a:t>study</a:t>
            </a:r>
            <a:endParaRPr lang="de-DE" sz="1400" dirty="0">
              <a:solidFill>
                <a:schemeClr val="bg1"/>
              </a:solidFill>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Rheuma – Medizinstudien mit Patienten </a:t>
            </a:r>
            <a:r>
              <a:rPr lang="de-DE" altLang="pt-PT" sz="3200" b="1" dirty="0">
                <a:effectLst>
                  <a:outerShdw blurRad="38100" dist="38100" dir="2700000" algn="tl">
                    <a:srgbClr val="FFFFFF"/>
                  </a:outerShdw>
                </a:effectLst>
              </a:rPr>
              <a:t>(in </a:t>
            </a:r>
            <a:r>
              <a:rPr lang="de-DE" altLang="pt-PT" sz="3200" b="1" dirty="0" smtClean="0">
                <a:effectLst>
                  <a:outerShdw blurRad="38100" dist="38100" dir="2700000" algn="tl">
                    <a:srgbClr val="FFFFFF"/>
                  </a:outerShdw>
                </a:effectLst>
              </a:rPr>
              <a:t>vivo und in vitro)</a:t>
            </a:r>
            <a:endParaRPr lang="de-DE" sz="32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95</a:t>
            </a:fld>
            <a:endParaRPr lang="en-US" dirty="0"/>
          </a:p>
        </p:txBody>
      </p:sp>
    </p:spTree>
    <p:extLst>
      <p:ext uri="{BB962C8B-B14F-4D97-AF65-F5344CB8AC3E}">
        <p14:creationId xmlns:p14="http://schemas.microsoft.com/office/powerpoint/2010/main" val="171596571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3999" y="2132856"/>
            <a:ext cx="8388464" cy="4680520"/>
          </a:xfrm>
        </p:spPr>
        <p:txBody>
          <a:bodyPr>
            <a:normAutofit/>
          </a:bodyPr>
          <a:lstStyle/>
          <a:p>
            <a:pPr marL="0" indent="0">
              <a:buNone/>
            </a:pPr>
            <a:r>
              <a:rPr lang="de-DE" sz="1400" b="1" dirty="0">
                <a:solidFill>
                  <a:schemeClr val="bg1"/>
                </a:solidFill>
              </a:rPr>
              <a:t>Schwarzkümmelöl-Studie 3</a:t>
            </a:r>
            <a:r>
              <a:rPr lang="en-US" sz="1400" b="1" dirty="0">
                <a:solidFill>
                  <a:schemeClr val="bg1"/>
                </a:solidFill>
              </a:rPr>
              <a:t>: </a:t>
            </a:r>
            <a:r>
              <a:rPr lang="en-US" sz="1400" u="sng" dirty="0">
                <a:solidFill>
                  <a:schemeClr val="bg1"/>
                </a:solidFill>
                <a:hlinkClick r:id="rId3"/>
              </a:rPr>
              <a:t>https://www.ncbi.nlm.nih.gov/pubmed/27100726</a:t>
            </a:r>
            <a:r>
              <a:rPr lang="en-US" sz="1400" b="1" dirty="0">
                <a:solidFill>
                  <a:schemeClr val="bg1"/>
                </a:solidFill>
              </a:rPr>
              <a:t> </a:t>
            </a:r>
            <a:endParaRPr lang="de-DE" sz="1400" dirty="0">
              <a:solidFill>
                <a:schemeClr val="bg1"/>
              </a:solidFill>
            </a:endParaRPr>
          </a:p>
          <a:p>
            <a:pPr marL="0" indent="0">
              <a:buNone/>
            </a:pPr>
            <a:r>
              <a:rPr lang="en-US" sz="1400" dirty="0">
                <a:solidFill>
                  <a:schemeClr val="bg1"/>
                </a:solidFill>
              </a:rPr>
              <a:t>Immunomodulatory Effect of Nigella sativa Oil on T Lymphocytes in Patients with Rheumatoid Arthritis</a:t>
            </a:r>
            <a:endParaRPr lang="de-DE" sz="1400" dirty="0">
              <a:solidFill>
                <a:schemeClr val="bg1"/>
              </a:solidFill>
            </a:endParaRPr>
          </a:p>
          <a:p>
            <a:pPr marL="0" indent="0">
              <a:buNone/>
            </a:pPr>
            <a:r>
              <a:rPr lang="en-US" sz="1400" b="1" dirty="0" smtClean="0">
                <a:solidFill>
                  <a:schemeClr val="bg1"/>
                </a:solidFill>
              </a:rPr>
              <a:t>Vitamin </a:t>
            </a:r>
            <a:r>
              <a:rPr lang="en-US" sz="1400" b="1" dirty="0">
                <a:solidFill>
                  <a:schemeClr val="bg1"/>
                </a:solidFill>
              </a:rPr>
              <a:t>D3-Studie 1: </a:t>
            </a:r>
            <a:r>
              <a:rPr lang="en-US" sz="1400" dirty="0">
                <a:solidFill>
                  <a:schemeClr val="bg1"/>
                </a:solidFill>
                <a:hlinkClick r:id="rId4"/>
              </a:rPr>
              <a:t>https://www.ncbi.nlm.nih.gov/pubmed/22540853</a:t>
            </a:r>
            <a:r>
              <a:rPr lang="en-US" sz="1400" dirty="0">
                <a:solidFill>
                  <a:schemeClr val="bg1"/>
                </a:solidFill>
              </a:rPr>
              <a:t> </a:t>
            </a:r>
          </a:p>
          <a:p>
            <a:pPr marL="0" indent="0">
              <a:buNone/>
            </a:pPr>
            <a:r>
              <a:rPr lang="en-US" sz="1400" dirty="0">
                <a:solidFill>
                  <a:schemeClr val="bg1"/>
                </a:solidFill>
              </a:rPr>
              <a:t>Relationship between disease activity and serum levels of vitamin D and parathyroid hormone in rheumatoid arthritis</a:t>
            </a:r>
          </a:p>
          <a:p>
            <a:pPr marL="0" indent="0">
              <a:buNone/>
            </a:pPr>
            <a:r>
              <a:rPr lang="en-US" sz="1400" b="1" dirty="0">
                <a:solidFill>
                  <a:schemeClr val="bg1"/>
                </a:solidFill>
              </a:rPr>
              <a:t>Vitamin D3-Studie 2: </a:t>
            </a:r>
            <a:r>
              <a:rPr lang="en-US" sz="1400" dirty="0">
                <a:solidFill>
                  <a:schemeClr val="bg1"/>
                </a:solidFill>
                <a:hlinkClick r:id="rId5"/>
              </a:rPr>
              <a:t>https://www.ncbi.nlm.nih.gov/pmc/articles/PMC3539179/</a:t>
            </a:r>
            <a:r>
              <a:rPr lang="en-US" sz="1400" dirty="0">
                <a:solidFill>
                  <a:schemeClr val="bg1"/>
                </a:solidFill>
              </a:rPr>
              <a:t> </a:t>
            </a:r>
          </a:p>
          <a:p>
            <a:pPr marL="0" indent="0">
              <a:buNone/>
            </a:pPr>
            <a:r>
              <a:rPr lang="en-US" sz="1400" dirty="0">
                <a:solidFill>
                  <a:schemeClr val="bg1"/>
                </a:solidFill>
              </a:rPr>
              <a:t>Vitamin D and rheumatoid arthritis</a:t>
            </a:r>
          </a:p>
          <a:p>
            <a:pPr marL="0" indent="0">
              <a:buNone/>
            </a:pPr>
            <a:r>
              <a:rPr lang="en-US" sz="1400" b="1" dirty="0" smtClean="0">
                <a:solidFill>
                  <a:schemeClr val="bg1"/>
                </a:solidFill>
              </a:rPr>
              <a:t>Vitamin C-Studie 1</a:t>
            </a:r>
            <a:r>
              <a:rPr lang="en-US" sz="1400" b="1" dirty="0">
                <a:solidFill>
                  <a:schemeClr val="bg1"/>
                </a:solidFill>
              </a:rPr>
              <a:t>: </a:t>
            </a:r>
            <a:r>
              <a:rPr lang="en-US" sz="1400" dirty="0">
                <a:solidFill>
                  <a:schemeClr val="bg1"/>
                </a:solidFill>
                <a:hlinkClick r:id="rId6"/>
              </a:rPr>
              <a:t>https://</a:t>
            </a:r>
            <a:r>
              <a:rPr lang="en-US" sz="1400" dirty="0" smtClean="0">
                <a:solidFill>
                  <a:schemeClr val="bg1"/>
                </a:solidFill>
                <a:hlinkClick r:id="rId6"/>
              </a:rPr>
              <a:t>www.ncbi.nlm.nih.gov/pubmed/15194581</a:t>
            </a:r>
            <a:endParaRPr lang="en-US" sz="1400" dirty="0" smtClean="0">
              <a:solidFill>
                <a:schemeClr val="bg1"/>
              </a:solidFill>
            </a:endParaRPr>
          </a:p>
          <a:p>
            <a:pPr marL="0" indent="0">
              <a:buNone/>
            </a:pPr>
            <a:r>
              <a:rPr lang="en-US" sz="1400" dirty="0" smtClean="0">
                <a:solidFill>
                  <a:schemeClr val="bg1"/>
                </a:solidFill>
              </a:rPr>
              <a:t>Vitamin </a:t>
            </a:r>
            <a:r>
              <a:rPr lang="en-US" sz="1400" dirty="0">
                <a:solidFill>
                  <a:schemeClr val="bg1"/>
                </a:solidFill>
              </a:rPr>
              <a:t>C and the risk of developing </a:t>
            </a:r>
            <a:r>
              <a:rPr lang="en-US" sz="1400" dirty="0" smtClean="0">
                <a:solidFill>
                  <a:schemeClr val="bg1"/>
                </a:solidFill>
              </a:rPr>
              <a:t>inflammatory polyarthritis</a:t>
            </a:r>
            <a:r>
              <a:rPr lang="en-US" sz="1400" dirty="0">
                <a:solidFill>
                  <a:schemeClr val="bg1"/>
                </a:solidFill>
              </a:rPr>
              <a:t>: prospective nested case-control </a:t>
            </a:r>
            <a:r>
              <a:rPr lang="en-US" sz="1400" dirty="0" smtClean="0">
                <a:solidFill>
                  <a:schemeClr val="bg1"/>
                </a:solidFill>
              </a:rPr>
              <a:t>study</a:t>
            </a:r>
          </a:p>
          <a:p>
            <a:pPr marL="0" indent="0">
              <a:buNone/>
            </a:pPr>
            <a:r>
              <a:rPr lang="en-US" sz="1400" b="1" dirty="0" smtClean="0">
                <a:solidFill>
                  <a:schemeClr val="bg1"/>
                </a:solidFill>
              </a:rPr>
              <a:t>Vitamin C–</a:t>
            </a:r>
            <a:r>
              <a:rPr lang="de-DE" sz="1400" b="1" dirty="0" smtClean="0">
                <a:solidFill>
                  <a:schemeClr val="bg1"/>
                </a:solidFill>
              </a:rPr>
              <a:t>Studie</a:t>
            </a:r>
            <a:r>
              <a:rPr lang="en-US" sz="1400" b="1" dirty="0" smtClean="0">
                <a:solidFill>
                  <a:schemeClr val="bg1"/>
                </a:solidFill>
              </a:rPr>
              <a:t> </a:t>
            </a:r>
            <a:r>
              <a:rPr lang="en-US" sz="1400" b="1" dirty="0">
                <a:solidFill>
                  <a:schemeClr val="bg1"/>
                </a:solidFill>
              </a:rPr>
              <a:t>2: </a:t>
            </a:r>
            <a:r>
              <a:rPr lang="en-US" sz="1400" dirty="0">
                <a:solidFill>
                  <a:schemeClr val="bg1"/>
                </a:solidFill>
                <a:hlinkClick r:id="rId7"/>
              </a:rPr>
              <a:t>https://</a:t>
            </a:r>
            <a:r>
              <a:rPr lang="en-US" sz="1400" dirty="0" smtClean="0">
                <a:solidFill>
                  <a:schemeClr val="bg1"/>
                </a:solidFill>
                <a:hlinkClick r:id="rId7"/>
              </a:rPr>
              <a:t>www.ncbi.nlm.nih.gov/pubmed/28035982</a:t>
            </a:r>
            <a:endParaRPr lang="en-US" sz="1400" dirty="0" smtClean="0">
              <a:solidFill>
                <a:schemeClr val="bg1"/>
              </a:solidFill>
            </a:endParaRPr>
          </a:p>
          <a:p>
            <a:pPr marL="0" indent="0">
              <a:buNone/>
            </a:pPr>
            <a:r>
              <a:rPr lang="en-US" sz="1400" dirty="0">
                <a:solidFill>
                  <a:schemeClr val="bg1"/>
                </a:solidFill>
              </a:rPr>
              <a:t>Vitamin C Protects Chondrocytes against Monosodium </a:t>
            </a:r>
            <a:r>
              <a:rPr lang="en-US" sz="1400" dirty="0" err="1">
                <a:solidFill>
                  <a:schemeClr val="bg1"/>
                </a:solidFill>
              </a:rPr>
              <a:t>Iodoacetate</a:t>
            </a:r>
            <a:r>
              <a:rPr lang="en-US" sz="1400" dirty="0">
                <a:solidFill>
                  <a:schemeClr val="bg1"/>
                </a:solidFill>
              </a:rPr>
              <a:t>-Induced Osteoarthritis by Multiple </a:t>
            </a:r>
            <a:r>
              <a:rPr lang="en-US" sz="1400" dirty="0" smtClean="0">
                <a:solidFill>
                  <a:schemeClr val="bg1"/>
                </a:solidFill>
              </a:rPr>
              <a:t>Pathways</a:t>
            </a: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Rheuma – Medizinstudien mit Patienten </a:t>
            </a:r>
            <a:r>
              <a:rPr lang="de-DE" altLang="pt-PT" sz="3200" b="1" dirty="0">
                <a:effectLst>
                  <a:outerShdw blurRad="38100" dist="38100" dir="2700000" algn="tl">
                    <a:srgbClr val="FFFFFF"/>
                  </a:outerShdw>
                </a:effectLst>
              </a:rPr>
              <a:t>(in </a:t>
            </a:r>
            <a:r>
              <a:rPr lang="de-DE" altLang="pt-PT" sz="3200" b="1" dirty="0" smtClean="0">
                <a:effectLst>
                  <a:outerShdw blurRad="38100" dist="38100" dir="2700000" algn="tl">
                    <a:srgbClr val="FFFFFF"/>
                  </a:outerShdw>
                </a:effectLst>
              </a:rPr>
              <a:t>vivo und in vitro)</a:t>
            </a:r>
            <a:endParaRPr lang="de-DE" sz="32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96</a:t>
            </a:fld>
            <a:endParaRPr lang="en-US" dirty="0"/>
          </a:p>
        </p:txBody>
      </p:sp>
    </p:spTree>
    <p:extLst>
      <p:ext uri="{BB962C8B-B14F-4D97-AF65-F5344CB8AC3E}">
        <p14:creationId xmlns:p14="http://schemas.microsoft.com/office/powerpoint/2010/main" val="226196370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3999" y="2132856"/>
            <a:ext cx="8388464" cy="4680520"/>
          </a:xfrm>
        </p:spPr>
        <p:txBody>
          <a:bodyPr>
            <a:normAutofit/>
          </a:bodyPr>
          <a:lstStyle/>
          <a:p>
            <a:pPr marL="0" indent="0">
              <a:buNone/>
            </a:pPr>
            <a:r>
              <a:rPr lang="de-DE" sz="1400" b="1" dirty="0" smtClean="0">
                <a:solidFill>
                  <a:schemeClr val="bg1"/>
                </a:solidFill>
              </a:rPr>
              <a:t>Auslöser:</a:t>
            </a:r>
          </a:p>
          <a:p>
            <a:pPr marL="0" indent="0">
              <a:buNone/>
            </a:pPr>
            <a:r>
              <a:rPr lang="de-DE" sz="1400" b="1" dirty="0" smtClean="0">
                <a:solidFill>
                  <a:schemeClr val="bg1"/>
                </a:solidFill>
              </a:rPr>
              <a:t>Silikonimplantate</a:t>
            </a:r>
            <a:r>
              <a:rPr lang="de-DE" sz="1400" dirty="0" smtClean="0">
                <a:solidFill>
                  <a:schemeClr val="bg1"/>
                </a:solidFill>
              </a:rPr>
              <a:t>: </a:t>
            </a:r>
            <a:r>
              <a:rPr lang="en-US" sz="1400" dirty="0" smtClean="0">
                <a:solidFill>
                  <a:schemeClr val="bg1"/>
                </a:solidFill>
                <a:hlinkClick r:id="rId3"/>
              </a:rPr>
              <a:t>https</a:t>
            </a:r>
            <a:r>
              <a:rPr lang="en-US" sz="1400" dirty="0">
                <a:solidFill>
                  <a:schemeClr val="bg1"/>
                </a:solidFill>
                <a:hlinkClick r:id="rId3"/>
              </a:rPr>
              <a:t>://journals.lww.com/annalsofsurgery/Abstract/publishahead/US_FDA_Breast_Implant_Postapproval_Studies_.</a:t>
            </a:r>
            <a:r>
              <a:rPr lang="en-US" sz="1400" dirty="0" smtClean="0">
                <a:solidFill>
                  <a:schemeClr val="bg1"/>
                </a:solidFill>
                <a:hlinkClick r:id="rId3"/>
              </a:rPr>
              <a:t>95394.aspx</a:t>
            </a:r>
            <a:endParaRPr lang="en-US" sz="1400" dirty="0" smtClean="0">
              <a:solidFill>
                <a:schemeClr val="bg1"/>
              </a:solidFill>
            </a:endParaRPr>
          </a:p>
          <a:p>
            <a:pPr marL="0" indent="0">
              <a:buNone/>
            </a:pPr>
            <a:r>
              <a:rPr lang="en-US" sz="1400" dirty="0">
                <a:solidFill>
                  <a:schemeClr val="bg1"/>
                </a:solidFill>
              </a:rPr>
              <a:t>Compared with normative data, silicone implants are associated with higher rates of </a:t>
            </a:r>
            <a:r>
              <a:rPr lang="en-US" sz="1400" dirty="0" err="1">
                <a:solidFill>
                  <a:schemeClr val="bg1"/>
                </a:solidFill>
              </a:rPr>
              <a:t>Sjogren</a:t>
            </a:r>
            <a:r>
              <a:rPr lang="en-US" sz="1400" dirty="0">
                <a:solidFill>
                  <a:schemeClr val="bg1"/>
                </a:solidFill>
              </a:rPr>
              <a:t> syndrome (Standardized incidence ratio [SIR]8.14), scleroderma (SIR 7.00), rheumatoid arthritis (SIR5.96), stillbirth (SIR4.50), and melanoma (SIR3.71).</a:t>
            </a:r>
          </a:p>
          <a:p>
            <a:pPr marL="0" indent="0">
              <a:buNone/>
            </a:pPr>
            <a:r>
              <a:rPr lang="en-US" sz="1400" b="1" dirty="0" smtClean="0">
                <a:solidFill>
                  <a:schemeClr val="bg1"/>
                </a:solidFill>
              </a:rPr>
              <a:t>Mycoplasma pneumonia</a:t>
            </a:r>
            <a:r>
              <a:rPr lang="en-US" sz="1400" dirty="0" smtClean="0">
                <a:solidFill>
                  <a:schemeClr val="bg1"/>
                </a:solidFill>
              </a:rPr>
              <a:t>, </a:t>
            </a:r>
            <a:r>
              <a:rPr lang="de-DE" sz="1400" dirty="0" smtClean="0">
                <a:solidFill>
                  <a:schemeClr val="bg1"/>
                </a:solidFill>
              </a:rPr>
              <a:t>Erreger der atypischen Pneumonie</a:t>
            </a:r>
          </a:p>
          <a:p>
            <a:pPr marL="0" indent="0">
              <a:buNone/>
            </a:pPr>
            <a:r>
              <a:rPr lang="de-DE" sz="1400" b="1" dirty="0">
                <a:solidFill>
                  <a:schemeClr val="bg1"/>
                </a:solidFill>
              </a:rPr>
              <a:t>Studie: </a:t>
            </a:r>
            <a:r>
              <a:rPr lang="de-DE" sz="1400" dirty="0">
                <a:solidFill>
                  <a:schemeClr val="bg1"/>
                </a:solidFill>
                <a:hlinkClick r:id="rId4"/>
              </a:rPr>
              <a:t>https://</a:t>
            </a:r>
            <a:r>
              <a:rPr lang="de-DE" sz="1400" dirty="0" smtClean="0">
                <a:solidFill>
                  <a:schemeClr val="bg1"/>
                </a:solidFill>
                <a:hlinkClick r:id="rId4"/>
              </a:rPr>
              <a:t>www.ncbi.nlm.nih.gov/pubmed/30640923</a:t>
            </a:r>
            <a:r>
              <a:rPr lang="de-DE" sz="1400" dirty="0" smtClean="0">
                <a:solidFill>
                  <a:schemeClr val="bg1"/>
                </a:solidFill>
              </a:rPr>
              <a:t> </a:t>
            </a:r>
          </a:p>
          <a:p>
            <a:pPr marL="0" indent="0">
              <a:buNone/>
            </a:pPr>
            <a:r>
              <a:rPr lang="en-US" sz="1400" dirty="0" smtClean="0">
                <a:solidFill>
                  <a:schemeClr val="bg1"/>
                </a:solidFill>
              </a:rPr>
              <a:t>Increased </a:t>
            </a:r>
            <a:r>
              <a:rPr lang="en-US" sz="1400" dirty="0">
                <a:solidFill>
                  <a:schemeClr val="bg1"/>
                </a:solidFill>
              </a:rPr>
              <a:t>risk of rheumatoid arthritis among patients with Mycoplasma pneumonia: A nationwide population-based cohort study in Taiwan </a:t>
            </a: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Rheuma – Medizinstudien mit Patienten </a:t>
            </a:r>
            <a:r>
              <a:rPr lang="de-DE" altLang="pt-PT" sz="3200" b="1" dirty="0">
                <a:effectLst>
                  <a:outerShdw blurRad="38100" dist="38100" dir="2700000" algn="tl">
                    <a:srgbClr val="FFFFFF"/>
                  </a:outerShdw>
                </a:effectLst>
              </a:rPr>
              <a:t>(in </a:t>
            </a:r>
            <a:r>
              <a:rPr lang="de-DE" altLang="pt-PT" sz="3200" b="1" dirty="0" smtClean="0">
                <a:effectLst>
                  <a:outerShdw blurRad="38100" dist="38100" dir="2700000" algn="tl">
                    <a:srgbClr val="FFFFFF"/>
                  </a:outerShdw>
                </a:effectLst>
              </a:rPr>
              <a:t>vivo und in vitro)</a:t>
            </a:r>
            <a:endParaRPr lang="de-DE" sz="32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97</a:t>
            </a:fld>
            <a:endParaRPr lang="en-US" dirty="0"/>
          </a:p>
        </p:txBody>
      </p:sp>
    </p:spTree>
    <p:extLst>
      <p:ext uri="{BB962C8B-B14F-4D97-AF65-F5344CB8AC3E}">
        <p14:creationId xmlns:p14="http://schemas.microsoft.com/office/powerpoint/2010/main" val="131397691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3999" y="2132856"/>
            <a:ext cx="8388464" cy="4725144"/>
          </a:xfrm>
        </p:spPr>
        <p:txBody>
          <a:bodyPr>
            <a:normAutofit/>
          </a:bodyPr>
          <a:lstStyle/>
          <a:p>
            <a:pPr marL="0" indent="0">
              <a:buNone/>
            </a:pPr>
            <a:r>
              <a:rPr lang="de-DE" sz="1400" b="1" dirty="0">
                <a:solidFill>
                  <a:schemeClr val="bg1"/>
                </a:solidFill>
              </a:rPr>
              <a:t>Propolis-Studie 1: </a:t>
            </a:r>
            <a:r>
              <a:rPr lang="de-DE" sz="1400" dirty="0">
                <a:solidFill>
                  <a:schemeClr val="bg1"/>
                </a:solidFill>
                <a:hlinkClick r:id="rId3"/>
              </a:rPr>
              <a:t>https://</a:t>
            </a:r>
            <a:r>
              <a:rPr lang="de-DE" sz="1400" dirty="0" smtClean="0">
                <a:solidFill>
                  <a:schemeClr val="bg1"/>
                </a:solidFill>
                <a:hlinkClick r:id="rId3"/>
              </a:rPr>
              <a:t>www.ncbi.nlm.nih.gov/pubmed/15738631</a:t>
            </a:r>
            <a:endParaRPr lang="de-DE" sz="1400" dirty="0" smtClean="0">
              <a:solidFill>
                <a:schemeClr val="bg1"/>
              </a:solidFill>
            </a:endParaRPr>
          </a:p>
          <a:p>
            <a:pPr marL="0" indent="0">
              <a:buNone/>
            </a:pPr>
            <a:r>
              <a:rPr lang="en-US" sz="1400" dirty="0">
                <a:solidFill>
                  <a:schemeClr val="bg1"/>
                </a:solidFill>
              </a:rPr>
              <a:t>Xanthine oxidase inhibitory activity and </a:t>
            </a:r>
            <a:r>
              <a:rPr lang="en-US" sz="1400" dirty="0" err="1">
                <a:solidFill>
                  <a:schemeClr val="bg1"/>
                </a:solidFill>
              </a:rPr>
              <a:t>hypouricemia</a:t>
            </a:r>
            <a:r>
              <a:rPr lang="en-US" sz="1400" dirty="0">
                <a:solidFill>
                  <a:schemeClr val="bg1"/>
                </a:solidFill>
              </a:rPr>
              <a:t> effect of </a:t>
            </a:r>
            <a:r>
              <a:rPr lang="en-US" sz="1400" dirty="0" err="1">
                <a:solidFill>
                  <a:schemeClr val="bg1"/>
                </a:solidFill>
              </a:rPr>
              <a:t>propolis</a:t>
            </a:r>
            <a:r>
              <a:rPr lang="en-US" sz="1400" dirty="0">
                <a:solidFill>
                  <a:schemeClr val="bg1"/>
                </a:solidFill>
              </a:rPr>
              <a:t> in rats</a:t>
            </a:r>
            <a:endParaRPr lang="de-DE" sz="1400" dirty="0">
              <a:solidFill>
                <a:schemeClr val="bg1"/>
              </a:solidFill>
            </a:endParaRPr>
          </a:p>
          <a:p>
            <a:pPr marL="0" indent="0">
              <a:buNone/>
            </a:pPr>
            <a:r>
              <a:rPr lang="de-DE" sz="1400" b="1" dirty="0" smtClean="0">
                <a:solidFill>
                  <a:schemeClr val="bg1"/>
                </a:solidFill>
              </a:rPr>
              <a:t>Vitamin C</a:t>
            </a:r>
            <a:r>
              <a:rPr lang="de-DE" sz="1400" dirty="0" smtClean="0">
                <a:solidFill>
                  <a:schemeClr val="bg1"/>
                </a:solidFill>
              </a:rPr>
              <a:t>-</a:t>
            </a:r>
            <a:r>
              <a:rPr lang="de-DE" sz="1400" b="1" dirty="0" smtClean="0">
                <a:solidFill>
                  <a:schemeClr val="bg1"/>
                </a:solidFill>
              </a:rPr>
              <a:t>Studie </a:t>
            </a:r>
            <a:r>
              <a:rPr lang="de-DE" sz="1400" b="1" dirty="0">
                <a:solidFill>
                  <a:schemeClr val="bg1"/>
                </a:solidFill>
              </a:rPr>
              <a:t>1: </a:t>
            </a:r>
            <a:r>
              <a:rPr lang="de-DE" sz="1400" u="sng" dirty="0">
                <a:solidFill>
                  <a:schemeClr val="bg1"/>
                </a:solidFill>
                <a:hlinkClick r:id="rId4"/>
              </a:rPr>
              <a:t>https://</a:t>
            </a:r>
            <a:r>
              <a:rPr lang="de-DE" sz="1400" u="sng" dirty="0" smtClean="0">
                <a:solidFill>
                  <a:schemeClr val="bg1"/>
                </a:solidFill>
                <a:hlinkClick r:id="rId4"/>
              </a:rPr>
              <a:t>www.ncbi.nlm.nih.gov/pubmed/19273781</a:t>
            </a:r>
            <a:endParaRPr lang="de-DE" sz="1400" u="sng" dirty="0" smtClean="0">
              <a:solidFill>
                <a:schemeClr val="bg1"/>
              </a:solidFill>
            </a:endParaRPr>
          </a:p>
          <a:p>
            <a:pPr marL="0" indent="0">
              <a:buNone/>
            </a:pPr>
            <a:r>
              <a:rPr lang="en-US" sz="1400" dirty="0">
                <a:solidFill>
                  <a:schemeClr val="bg1"/>
                </a:solidFill>
              </a:rPr>
              <a:t>Vitamin C intake and the risk of gout in men: a prospective </a:t>
            </a:r>
            <a:r>
              <a:rPr lang="en-US" sz="1400" dirty="0" smtClean="0">
                <a:solidFill>
                  <a:schemeClr val="bg1"/>
                </a:solidFill>
              </a:rPr>
              <a:t>study</a:t>
            </a:r>
          </a:p>
          <a:p>
            <a:pPr marL="0" indent="0">
              <a:buNone/>
            </a:pPr>
            <a:r>
              <a:rPr lang="en-US" sz="1400" b="1" dirty="0" smtClean="0">
                <a:solidFill>
                  <a:schemeClr val="bg1"/>
                </a:solidFill>
              </a:rPr>
              <a:t>Vitamin C-</a:t>
            </a:r>
            <a:r>
              <a:rPr lang="de-DE" sz="1400" b="1" dirty="0" smtClean="0">
                <a:solidFill>
                  <a:schemeClr val="bg1"/>
                </a:solidFill>
              </a:rPr>
              <a:t>Studie</a:t>
            </a:r>
            <a:r>
              <a:rPr lang="en-US" sz="1400" b="1" dirty="0" smtClean="0">
                <a:solidFill>
                  <a:schemeClr val="bg1"/>
                </a:solidFill>
              </a:rPr>
              <a:t> </a:t>
            </a:r>
            <a:r>
              <a:rPr lang="en-US" sz="1400" b="1" dirty="0">
                <a:solidFill>
                  <a:schemeClr val="bg1"/>
                </a:solidFill>
              </a:rPr>
              <a:t>1: </a:t>
            </a:r>
            <a:r>
              <a:rPr lang="en-US" sz="1400" dirty="0">
                <a:solidFill>
                  <a:schemeClr val="bg1"/>
                </a:solidFill>
                <a:hlinkClick r:id="rId5"/>
              </a:rPr>
              <a:t>https://</a:t>
            </a:r>
            <a:r>
              <a:rPr lang="en-US" sz="1400" dirty="0" smtClean="0">
                <a:solidFill>
                  <a:schemeClr val="bg1"/>
                </a:solidFill>
                <a:hlinkClick r:id="rId5"/>
              </a:rPr>
              <a:t>www.ncbi.nlm.nih.gov/pubmed/26082349</a:t>
            </a:r>
            <a:endParaRPr lang="en-US" sz="1400" dirty="0" smtClean="0">
              <a:solidFill>
                <a:schemeClr val="bg1"/>
              </a:solidFill>
            </a:endParaRPr>
          </a:p>
          <a:p>
            <a:pPr marL="0" indent="0">
              <a:buNone/>
            </a:pPr>
            <a:r>
              <a:rPr lang="en-US" sz="1400" dirty="0">
                <a:solidFill>
                  <a:schemeClr val="bg1"/>
                </a:solidFill>
              </a:rPr>
              <a:t>The association of vitamin C, alcohol, coffee, tea, milk and yogurt with uric acid and </a:t>
            </a:r>
            <a:r>
              <a:rPr lang="en-US" sz="1400" dirty="0" smtClean="0">
                <a:solidFill>
                  <a:schemeClr val="bg1"/>
                </a:solidFill>
              </a:rPr>
              <a:t>gout</a:t>
            </a:r>
          </a:p>
          <a:p>
            <a:pPr marL="0" indent="0">
              <a:buNone/>
            </a:pPr>
            <a:r>
              <a:rPr lang="de-DE" sz="1400" b="1" dirty="0" smtClean="0">
                <a:solidFill>
                  <a:schemeClr val="bg1"/>
                </a:solidFill>
              </a:rPr>
              <a:t>Orangensaft</a:t>
            </a:r>
            <a:r>
              <a:rPr lang="en-US" sz="1400" b="1" dirty="0" smtClean="0">
                <a:solidFill>
                  <a:schemeClr val="bg1"/>
                </a:solidFill>
              </a:rPr>
              <a:t>-Studie </a:t>
            </a:r>
            <a:r>
              <a:rPr lang="en-US" sz="1400" b="1" dirty="0">
                <a:solidFill>
                  <a:schemeClr val="bg1"/>
                </a:solidFill>
              </a:rPr>
              <a:t>1 : </a:t>
            </a:r>
            <a:r>
              <a:rPr lang="en-US" sz="1400" dirty="0">
                <a:solidFill>
                  <a:schemeClr val="bg1"/>
                </a:solidFill>
                <a:hlinkClick r:id="rId6"/>
              </a:rPr>
              <a:t>https://</a:t>
            </a:r>
            <a:r>
              <a:rPr lang="en-US" sz="1400" dirty="0" smtClean="0">
                <a:solidFill>
                  <a:schemeClr val="bg1"/>
                </a:solidFill>
                <a:hlinkClick r:id="rId6"/>
              </a:rPr>
              <a:t>www.ncbi.nlm.nih.gov/pubmed/29571566</a:t>
            </a:r>
            <a:endParaRPr lang="en-US" sz="1400" dirty="0" smtClean="0">
              <a:solidFill>
                <a:schemeClr val="bg1"/>
              </a:solidFill>
            </a:endParaRPr>
          </a:p>
          <a:p>
            <a:pPr marL="0" indent="0">
              <a:buNone/>
            </a:pPr>
            <a:r>
              <a:rPr lang="en-US" sz="1400" dirty="0">
                <a:solidFill>
                  <a:schemeClr val="bg1"/>
                </a:solidFill>
              </a:rPr>
              <a:t>High intake of orange juice and cola differently affects metabolic risk in healthy </a:t>
            </a:r>
            <a:r>
              <a:rPr lang="en-US" sz="1400" dirty="0" smtClean="0">
                <a:solidFill>
                  <a:schemeClr val="bg1"/>
                </a:solidFill>
              </a:rPr>
              <a:t>subjects</a:t>
            </a:r>
          </a:p>
          <a:p>
            <a:pPr marL="0" indent="0">
              <a:buNone/>
            </a:pPr>
            <a:endParaRPr lang="en-US" sz="1400" dirty="0">
              <a:solidFill>
                <a:schemeClr val="bg1"/>
              </a:solidFill>
            </a:endParaRPr>
          </a:p>
          <a:p>
            <a:pPr marL="0" indent="0">
              <a:buNone/>
            </a:pPr>
            <a:r>
              <a:rPr lang="de-DE" sz="1400" b="1" dirty="0" smtClean="0">
                <a:solidFill>
                  <a:schemeClr val="bg1"/>
                </a:solidFill>
              </a:rPr>
              <a:t>Auslöser</a:t>
            </a:r>
          </a:p>
          <a:p>
            <a:pPr marL="0" indent="0">
              <a:buNone/>
            </a:pPr>
            <a:r>
              <a:rPr lang="en-US" sz="1400" b="1" dirty="0" smtClean="0">
                <a:solidFill>
                  <a:schemeClr val="bg1"/>
                </a:solidFill>
              </a:rPr>
              <a:t>Fructose-Studie </a:t>
            </a:r>
            <a:r>
              <a:rPr lang="en-US" sz="1400" b="1" dirty="0">
                <a:solidFill>
                  <a:schemeClr val="bg1"/>
                </a:solidFill>
              </a:rPr>
              <a:t>1: </a:t>
            </a:r>
            <a:r>
              <a:rPr lang="en-US" sz="1400" dirty="0">
                <a:solidFill>
                  <a:schemeClr val="bg1"/>
                </a:solidFill>
                <a:hlinkClick r:id="rId7"/>
              </a:rPr>
              <a:t>https://www.ncbi.nlm.nih.gov/pmc/articles/PMC2234537</a:t>
            </a:r>
            <a:r>
              <a:rPr lang="en-US" sz="1400" dirty="0" smtClean="0">
                <a:solidFill>
                  <a:schemeClr val="bg1"/>
                </a:solidFill>
                <a:hlinkClick r:id="rId7"/>
              </a:rPr>
              <a:t>/</a:t>
            </a:r>
            <a:endParaRPr lang="en-US" sz="1400" dirty="0" smtClean="0">
              <a:solidFill>
                <a:schemeClr val="bg1"/>
              </a:solidFill>
            </a:endParaRPr>
          </a:p>
          <a:p>
            <a:pPr marL="0" indent="0">
              <a:buNone/>
            </a:pPr>
            <a:r>
              <a:rPr lang="en-US" sz="1400" dirty="0" smtClean="0">
                <a:solidFill>
                  <a:schemeClr val="bg1"/>
                </a:solidFill>
              </a:rPr>
              <a:t>Sugary </a:t>
            </a:r>
            <a:r>
              <a:rPr lang="en-US" sz="1400" dirty="0">
                <a:solidFill>
                  <a:schemeClr val="bg1"/>
                </a:solidFill>
              </a:rPr>
              <a:t>drinks, fruit, and increased risk of </a:t>
            </a:r>
            <a:r>
              <a:rPr lang="en-US" sz="1400" dirty="0" smtClean="0">
                <a:solidFill>
                  <a:schemeClr val="bg1"/>
                </a:solidFill>
              </a:rPr>
              <a:t>gout</a:t>
            </a:r>
          </a:p>
          <a:p>
            <a:pPr marL="0" indent="0">
              <a:buNone/>
            </a:pPr>
            <a:r>
              <a:rPr lang="en-US" sz="1400" b="1" dirty="0">
                <a:solidFill>
                  <a:schemeClr val="bg1"/>
                </a:solidFill>
              </a:rPr>
              <a:t>Fructose-Studie 2: </a:t>
            </a:r>
            <a:r>
              <a:rPr lang="en-US" sz="1400" dirty="0">
                <a:solidFill>
                  <a:schemeClr val="bg1"/>
                </a:solidFill>
                <a:hlinkClick r:id="rId8"/>
              </a:rPr>
              <a:t>https://www.ncbi.nlm.nih.gov/pmc/articles/PMC2234536</a:t>
            </a:r>
            <a:r>
              <a:rPr lang="en-US" sz="1400" dirty="0" smtClean="0">
                <a:solidFill>
                  <a:schemeClr val="bg1"/>
                </a:solidFill>
                <a:hlinkClick r:id="rId8"/>
              </a:rPr>
              <a:t>/</a:t>
            </a:r>
            <a:endParaRPr lang="en-US" sz="1400" dirty="0" smtClean="0">
              <a:solidFill>
                <a:schemeClr val="bg1"/>
              </a:solidFill>
            </a:endParaRPr>
          </a:p>
          <a:p>
            <a:pPr marL="0" indent="0">
              <a:buNone/>
            </a:pPr>
            <a:r>
              <a:rPr lang="en-US" sz="1400" dirty="0">
                <a:solidFill>
                  <a:schemeClr val="bg1"/>
                </a:solidFill>
              </a:rPr>
              <a:t>Soft drinks, fructose consumption, and the risk of gout in men: prospective cohort study </a:t>
            </a:r>
            <a:endParaRPr lang="de-DE" sz="1400" dirty="0">
              <a:solidFill>
                <a:schemeClr val="bg1"/>
              </a:solidFill>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Gicht </a:t>
            </a:r>
            <a:r>
              <a:rPr lang="de-DE" altLang="pt-PT" sz="3200" b="1" smtClean="0">
                <a:effectLst>
                  <a:outerShdw blurRad="38100" dist="38100" dir="2700000" algn="tl">
                    <a:srgbClr val="FFFFFF"/>
                  </a:outerShdw>
                </a:effectLst>
              </a:rPr>
              <a:t>– Medizinstudien </a:t>
            </a:r>
            <a:br>
              <a:rPr lang="de-DE" altLang="pt-PT" sz="3200" b="1" smtClean="0">
                <a:effectLst>
                  <a:outerShdw blurRad="38100" dist="38100" dir="2700000" algn="tl">
                    <a:srgbClr val="FFFFFF"/>
                  </a:outerShdw>
                </a:effectLst>
              </a:rPr>
            </a:br>
            <a:r>
              <a:rPr lang="de-DE" altLang="pt-PT" sz="3200" b="1" smtClean="0">
                <a:effectLst>
                  <a:outerShdw blurRad="38100" dist="38100" dir="2700000" algn="tl">
                    <a:srgbClr val="FFFFFF"/>
                  </a:outerShdw>
                </a:effectLst>
              </a:rPr>
              <a:t>(</a:t>
            </a:r>
            <a:r>
              <a:rPr lang="de-DE" altLang="pt-PT" sz="3200" b="1" dirty="0">
                <a:effectLst>
                  <a:outerShdw blurRad="38100" dist="38100" dir="2700000" algn="tl">
                    <a:srgbClr val="FFFFFF"/>
                  </a:outerShdw>
                </a:effectLst>
              </a:rPr>
              <a:t>in </a:t>
            </a:r>
            <a:r>
              <a:rPr lang="de-DE" altLang="pt-PT" sz="3200" b="1" dirty="0" smtClean="0">
                <a:effectLst>
                  <a:outerShdw blurRad="38100" dist="38100" dir="2700000" algn="tl">
                    <a:srgbClr val="FFFFFF"/>
                  </a:outerShdw>
                </a:effectLst>
              </a:rPr>
              <a:t>vivo und in vitro)</a:t>
            </a:r>
            <a:endParaRPr lang="de-DE" sz="32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98</a:t>
            </a:fld>
            <a:endParaRPr lang="en-US" dirty="0"/>
          </a:p>
        </p:txBody>
      </p:sp>
    </p:spTree>
    <p:extLst>
      <p:ext uri="{BB962C8B-B14F-4D97-AF65-F5344CB8AC3E}">
        <p14:creationId xmlns:p14="http://schemas.microsoft.com/office/powerpoint/2010/main" val="43556209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24000" y="975456"/>
            <a:ext cx="4838184" cy="584775"/>
          </a:xfrm>
          <a:prstGeom prst="rect">
            <a:avLst/>
          </a:prstGeom>
          <a:noFill/>
        </p:spPr>
        <p:txBody>
          <a:bodyPr wrap="none" rtlCol="0">
            <a:spAutoFit/>
          </a:bodyPr>
          <a:lstStyle/>
          <a:p>
            <a:r>
              <a:rPr lang="de-DE" altLang="pt-PT" sz="3200" b="1" dirty="0" smtClean="0">
                <a:effectLst>
                  <a:outerShdw blurRad="38100" dist="38100" dir="2700000" algn="tl">
                    <a:srgbClr val="FFFFFF"/>
                  </a:outerShdw>
                </a:effectLst>
              </a:rPr>
              <a:t>Arthrose - Kontaktdaten</a:t>
            </a:r>
            <a:endParaRPr lang="de-DE" altLang="pt-PT" sz="2800" b="1" dirty="0" smtClean="0">
              <a:effectLst>
                <a:outerShdw blurRad="38100" dist="38100" dir="2700000" algn="tl">
                  <a:srgbClr val="FFFFFF"/>
                </a:outerShdw>
              </a:effectLst>
            </a:endParaRPr>
          </a:p>
        </p:txBody>
      </p:sp>
      <p:sp>
        <p:nvSpPr>
          <p:cNvPr id="2" name="Foliennummernplatzhalter 1"/>
          <p:cNvSpPr>
            <a:spLocks noGrp="1"/>
          </p:cNvSpPr>
          <p:nvPr>
            <p:ph type="sldNum" sz="quarter" idx="12"/>
          </p:nvPr>
        </p:nvSpPr>
        <p:spPr/>
        <p:txBody>
          <a:bodyPr/>
          <a:lstStyle/>
          <a:p>
            <a:fld id="{EFED3CB9-049B-4F4F-82D1-8A95299C975C}" type="slidenum">
              <a:rPr lang="en-US" smtClean="0"/>
              <a:pPr/>
              <a:t>99</a:t>
            </a:fld>
            <a:endParaRPr lang="en-US" dirty="0"/>
          </a:p>
        </p:txBody>
      </p:sp>
      <p:grpSp>
        <p:nvGrpSpPr>
          <p:cNvPr id="14" name="Gruppieren 30"/>
          <p:cNvGrpSpPr/>
          <p:nvPr/>
        </p:nvGrpSpPr>
        <p:grpSpPr bwMode="gray">
          <a:xfrm>
            <a:off x="4696139" y="2506283"/>
            <a:ext cx="3919725" cy="3727972"/>
            <a:chOff x="5074629" y="2089476"/>
            <a:chExt cx="3367088" cy="3202370"/>
          </a:xfrm>
          <a:effectLst/>
        </p:grpSpPr>
        <p:sp>
          <p:nvSpPr>
            <p:cNvPr id="15" name="Ellipse 14"/>
            <p:cNvSpPr/>
            <p:nvPr/>
          </p:nvSpPr>
          <p:spPr bwMode="gray">
            <a:xfrm rot="20700000">
              <a:off x="6186525" y="4873714"/>
              <a:ext cx="1917040" cy="418132"/>
            </a:xfrm>
            <a:prstGeom prst="ellipse">
              <a:avLst/>
            </a:prstGeom>
            <a:solidFill>
              <a:srgbClr val="000000">
                <a:alpha val="20784"/>
              </a:srgbClr>
            </a:solidFill>
            <a:ln w="12700">
              <a:noFill/>
              <a:round/>
              <a:headEnd/>
              <a:tailEnd/>
            </a:ln>
            <a:effectLst>
              <a:softEdge rad="63500"/>
            </a:effectLst>
          </p:spPr>
          <p:txBody>
            <a:bodyPr rtlCol="0" anchor="ctr"/>
            <a:lstStyle/>
            <a:p>
              <a:pPr algn="ctr"/>
              <a:endParaRPr lang="en-US" dirty="0"/>
            </a:p>
          </p:txBody>
        </p:sp>
        <p:grpSp>
          <p:nvGrpSpPr>
            <p:cNvPr id="16" name="Gruppieren 51"/>
            <p:cNvGrpSpPr/>
            <p:nvPr/>
          </p:nvGrpSpPr>
          <p:grpSpPr bwMode="gray">
            <a:xfrm rot="20700000">
              <a:off x="5074629" y="2089476"/>
              <a:ext cx="3367088" cy="3047006"/>
              <a:chOff x="4867275" y="2168525"/>
              <a:chExt cx="3367088" cy="3047006"/>
            </a:xfrm>
            <a:effectLst>
              <a:outerShdw blurRad="63500" sx="102000" sy="102000" algn="ctr" rotWithShape="0">
                <a:prstClr val="black">
                  <a:alpha val="40000"/>
                </a:prstClr>
              </a:outerShdw>
            </a:effectLst>
          </p:grpSpPr>
          <p:sp>
            <p:nvSpPr>
              <p:cNvPr id="17" name="Freeform 14"/>
              <p:cNvSpPr>
                <a:spLocks/>
              </p:cNvSpPr>
              <p:nvPr/>
            </p:nvSpPr>
            <p:spPr bwMode="gray">
              <a:xfrm>
                <a:off x="4867275" y="2168525"/>
                <a:ext cx="3367088" cy="3036887"/>
              </a:xfrm>
              <a:custGeom>
                <a:avLst/>
                <a:gdLst/>
                <a:ahLst/>
                <a:cxnLst>
                  <a:cxn ang="0">
                    <a:pos x="346" y="0"/>
                  </a:cxn>
                  <a:cxn ang="0">
                    <a:pos x="0" y="346"/>
                  </a:cxn>
                  <a:cxn ang="0">
                    <a:pos x="141" y="624"/>
                  </a:cxn>
                  <a:cxn ang="0">
                    <a:pos x="219" y="624"/>
                  </a:cxn>
                  <a:cxn ang="0">
                    <a:pos x="39" y="344"/>
                  </a:cxn>
                  <a:cxn ang="0">
                    <a:pos x="346" y="37"/>
                  </a:cxn>
                  <a:cxn ang="0">
                    <a:pos x="653" y="344"/>
                  </a:cxn>
                  <a:cxn ang="0">
                    <a:pos x="473" y="624"/>
                  </a:cxn>
                  <a:cxn ang="0">
                    <a:pos x="551" y="624"/>
                  </a:cxn>
                  <a:cxn ang="0">
                    <a:pos x="692" y="346"/>
                  </a:cxn>
                  <a:cxn ang="0">
                    <a:pos x="346" y="0"/>
                  </a:cxn>
                </a:cxnLst>
                <a:rect l="0" t="0" r="r" b="b"/>
                <a:pathLst>
                  <a:path w="692" h="624">
                    <a:moveTo>
                      <a:pt x="346" y="0"/>
                    </a:moveTo>
                    <a:cubicBezTo>
                      <a:pt x="155" y="0"/>
                      <a:pt x="0" y="155"/>
                      <a:pt x="0" y="346"/>
                    </a:cubicBezTo>
                    <a:cubicBezTo>
                      <a:pt x="0" y="460"/>
                      <a:pt x="56" y="561"/>
                      <a:pt x="141" y="624"/>
                    </a:cubicBezTo>
                    <a:cubicBezTo>
                      <a:pt x="219" y="624"/>
                      <a:pt x="219" y="624"/>
                      <a:pt x="219" y="624"/>
                    </a:cubicBezTo>
                    <a:cubicBezTo>
                      <a:pt x="113" y="576"/>
                      <a:pt x="39" y="469"/>
                      <a:pt x="39" y="344"/>
                    </a:cubicBezTo>
                    <a:cubicBezTo>
                      <a:pt x="39" y="174"/>
                      <a:pt x="176" y="37"/>
                      <a:pt x="346" y="37"/>
                    </a:cubicBezTo>
                    <a:cubicBezTo>
                      <a:pt x="516" y="37"/>
                      <a:pt x="653" y="174"/>
                      <a:pt x="653" y="344"/>
                    </a:cubicBezTo>
                    <a:cubicBezTo>
                      <a:pt x="653" y="469"/>
                      <a:pt x="579" y="576"/>
                      <a:pt x="473" y="624"/>
                    </a:cubicBezTo>
                    <a:cubicBezTo>
                      <a:pt x="551" y="624"/>
                      <a:pt x="551" y="624"/>
                      <a:pt x="551" y="624"/>
                    </a:cubicBezTo>
                    <a:cubicBezTo>
                      <a:pt x="636" y="561"/>
                      <a:pt x="692" y="460"/>
                      <a:pt x="692" y="346"/>
                    </a:cubicBezTo>
                    <a:cubicBezTo>
                      <a:pt x="692" y="155"/>
                      <a:pt x="537" y="0"/>
                      <a:pt x="346" y="0"/>
                    </a:cubicBezTo>
                    <a:close/>
                  </a:path>
                </a:pathLst>
              </a:custGeom>
              <a:gradFill rotWithShape="1">
                <a:gsLst>
                  <a:gs pos="0">
                    <a:srgbClr val="525252"/>
                  </a:gs>
                  <a:gs pos="50000">
                    <a:srgbClr val="B2B2B2"/>
                  </a:gs>
                  <a:gs pos="100000">
                    <a:srgbClr val="525252"/>
                  </a:gs>
                </a:gsLst>
                <a:lin ang="2700000" scaled="1"/>
              </a:gradFill>
              <a:ln w="9525">
                <a:noFill/>
                <a:miter lim="800000"/>
                <a:headEnd/>
                <a:tailEnd/>
              </a:ln>
            </p:spPr>
            <p:txBody>
              <a:bodyPr/>
              <a:lstStyle/>
              <a:p>
                <a:endParaRPr lang="en-US" dirty="0"/>
              </a:p>
            </p:txBody>
          </p:sp>
          <p:sp>
            <p:nvSpPr>
              <p:cNvPr id="19" name="Freeform 15"/>
              <p:cNvSpPr>
                <a:spLocks/>
              </p:cNvSpPr>
              <p:nvPr/>
            </p:nvSpPr>
            <p:spPr bwMode="gray">
              <a:xfrm>
                <a:off x="5056188" y="2347913"/>
                <a:ext cx="2987675" cy="2808287"/>
              </a:xfrm>
              <a:custGeom>
                <a:avLst/>
                <a:gdLst/>
                <a:ahLst/>
                <a:cxnLst>
                  <a:cxn ang="0">
                    <a:pos x="614" y="307"/>
                  </a:cxn>
                  <a:cxn ang="0">
                    <a:pos x="307" y="0"/>
                  </a:cxn>
                  <a:cxn ang="0">
                    <a:pos x="0" y="307"/>
                  </a:cxn>
                  <a:cxn ang="0">
                    <a:pos x="161" y="577"/>
                  </a:cxn>
                  <a:cxn ang="0">
                    <a:pos x="453" y="577"/>
                  </a:cxn>
                  <a:cxn ang="0">
                    <a:pos x="614" y="307"/>
                  </a:cxn>
                </a:cxnLst>
                <a:rect l="0" t="0" r="r" b="b"/>
                <a:pathLst>
                  <a:path w="614" h="577">
                    <a:moveTo>
                      <a:pt x="614" y="307"/>
                    </a:moveTo>
                    <a:cubicBezTo>
                      <a:pt x="614" y="137"/>
                      <a:pt x="477" y="0"/>
                      <a:pt x="307" y="0"/>
                    </a:cubicBezTo>
                    <a:cubicBezTo>
                      <a:pt x="137" y="0"/>
                      <a:pt x="0" y="137"/>
                      <a:pt x="0" y="307"/>
                    </a:cubicBezTo>
                    <a:cubicBezTo>
                      <a:pt x="0" y="424"/>
                      <a:pt x="65" y="525"/>
                      <a:pt x="161" y="577"/>
                    </a:cubicBezTo>
                    <a:cubicBezTo>
                      <a:pt x="453" y="577"/>
                      <a:pt x="453" y="577"/>
                      <a:pt x="453" y="577"/>
                    </a:cubicBezTo>
                    <a:cubicBezTo>
                      <a:pt x="549" y="525"/>
                      <a:pt x="614" y="424"/>
                      <a:pt x="614" y="307"/>
                    </a:cubicBezTo>
                    <a:close/>
                  </a:path>
                </a:pathLst>
              </a:custGeom>
              <a:gradFill flip="none" rotWithShape="1">
                <a:gsLst>
                  <a:gs pos="0">
                    <a:schemeClr val="accent1"/>
                  </a:gs>
                  <a:gs pos="45000">
                    <a:schemeClr val="accent1">
                      <a:lumMod val="75000"/>
                    </a:schemeClr>
                  </a:gs>
                  <a:gs pos="100000">
                    <a:schemeClr val="bg2">
                      <a:lumMod val="10000"/>
                    </a:schemeClr>
                  </a:gs>
                </a:gsLst>
                <a:lin ang="5400000" scaled="1"/>
                <a:tileRect/>
              </a:gradFill>
              <a:ln w="28575">
                <a:solidFill>
                  <a:srgbClr val="A6A6A6"/>
                </a:solidFill>
                <a:round/>
                <a:headEnd/>
                <a:tailEnd/>
              </a:ln>
              <a:effectLst>
                <a:outerShdw blurRad="215900" sx="102000" sy="102000" algn="ctr" rotWithShape="0">
                  <a:prstClr val="black">
                    <a:alpha val="34000"/>
                  </a:prstClr>
                </a:outerShdw>
              </a:effectLst>
              <a:scene3d>
                <a:camera prst="orthographicFront"/>
                <a:lightRig rig="threePt" dir="t"/>
              </a:scene3d>
              <a:sp3d>
                <a:bevelT h="25400"/>
              </a:sp3d>
            </p:spPr>
            <p:txBody>
              <a:bodyPr vert="horz" wrap="square" lIns="91440" tIns="144000" rIns="91440" bIns="45720" numCol="1" anchor="ctr" anchorCtr="0" compatLnSpc="1">
                <a:prstTxWarp prst="textNoShape">
                  <a:avLst/>
                </a:prstTxWarp>
              </a:bodyPr>
              <a:lstStyle/>
              <a:p>
                <a:pPr algn="ctr"/>
                <a:endParaRPr lang="en-US" sz="2800" b="1" dirty="0">
                  <a:solidFill>
                    <a:srgbClr val="FFFFFF"/>
                  </a:solidFill>
                </a:endParaRPr>
              </a:p>
            </p:txBody>
          </p:sp>
          <p:sp>
            <p:nvSpPr>
              <p:cNvPr id="20" name="Freeform 16"/>
              <p:cNvSpPr>
                <a:spLocks/>
              </p:cNvSpPr>
              <p:nvPr/>
            </p:nvSpPr>
            <p:spPr bwMode="gray">
              <a:xfrm>
                <a:off x="5550364" y="4885331"/>
                <a:ext cx="1995488" cy="330200"/>
              </a:xfrm>
              <a:custGeom>
                <a:avLst/>
                <a:gdLst/>
                <a:ahLst/>
                <a:cxnLst>
                  <a:cxn ang="0">
                    <a:pos x="410" y="68"/>
                  </a:cxn>
                  <a:cxn ang="0">
                    <a:pos x="0" y="68"/>
                  </a:cxn>
                  <a:cxn ang="0">
                    <a:pos x="205" y="0"/>
                  </a:cxn>
                  <a:cxn ang="0">
                    <a:pos x="410" y="68"/>
                  </a:cxn>
                </a:cxnLst>
                <a:rect l="0" t="0" r="r" b="b"/>
                <a:pathLst>
                  <a:path w="410" h="68">
                    <a:moveTo>
                      <a:pt x="410" y="68"/>
                    </a:moveTo>
                    <a:cubicBezTo>
                      <a:pt x="0" y="68"/>
                      <a:pt x="0" y="68"/>
                      <a:pt x="0" y="68"/>
                    </a:cubicBezTo>
                    <a:cubicBezTo>
                      <a:pt x="57" y="26"/>
                      <a:pt x="128" y="0"/>
                      <a:pt x="205" y="0"/>
                    </a:cubicBezTo>
                    <a:cubicBezTo>
                      <a:pt x="282" y="0"/>
                      <a:pt x="353" y="26"/>
                      <a:pt x="410" y="68"/>
                    </a:cubicBezTo>
                    <a:close/>
                  </a:path>
                </a:pathLst>
              </a:custGeom>
              <a:gradFill>
                <a:gsLst>
                  <a:gs pos="41000">
                    <a:srgbClr val="F2F2F2"/>
                  </a:gs>
                  <a:gs pos="100000">
                    <a:srgbClr val="646464"/>
                  </a:gs>
                </a:gsLst>
                <a:lin ang="5400000" scaled="1"/>
              </a:gradFill>
              <a:ln w="38100">
                <a:noFill/>
                <a:round/>
                <a:headEnd/>
                <a:tailEnd/>
              </a:ln>
              <a:effectLst>
                <a:outerShdw blurRad="1905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sp>
        <p:nvSpPr>
          <p:cNvPr id="21" name="Textfeld 20"/>
          <p:cNvSpPr txBox="1"/>
          <p:nvPr/>
        </p:nvSpPr>
        <p:spPr bwMode="gray">
          <a:xfrm rot="20614559">
            <a:off x="4950471" y="3892154"/>
            <a:ext cx="3312124" cy="584775"/>
          </a:xfrm>
          <a:prstGeom prst="rect">
            <a:avLst/>
          </a:prstGeom>
          <a:noFill/>
        </p:spPr>
        <p:txBody>
          <a:bodyPr wrap="none" rtlCol="0">
            <a:spAutoFit/>
          </a:bodyPr>
          <a:lstStyle/>
          <a:p>
            <a:pPr algn="ctr"/>
            <a:r>
              <a:rPr lang="de-DE" sz="3200" b="1" dirty="0" smtClean="0">
                <a:solidFill>
                  <a:srgbClr val="FFFFFF"/>
                </a:solidFill>
                <a:effectLst>
                  <a:innerShdw blurRad="63500" dist="50800" dir="13500000">
                    <a:prstClr val="black">
                      <a:alpha val="50000"/>
                    </a:prstClr>
                  </a:innerShdw>
                </a:effectLst>
              </a:rPr>
              <a:t>Gute Prävention</a:t>
            </a:r>
            <a:endParaRPr lang="de-DE" sz="3200" b="1" dirty="0">
              <a:solidFill>
                <a:srgbClr val="FFFFFF"/>
              </a:solidFill>
              <a:effectLst>
                <a:innerShdw blurRad="63500" dist="50800" dir="13500000">
                  <a:prstClr val="black">
                    <a:alpha val="50000"/>
                  </a:prstClr>
                </a:innerShdw>
              </a:effectLst>
            </a:endParaRPr>
          </a:p>
        </p:txBody>
      </p:sp>
      <p:sp>
        <p:nvSpPr>
          <p:cNvPr id="22" name="Rectangle 3"/>
          <p:cNvSpPr txBox="1">
            <a:spLocks noChangeArrowheads="1"/>
          </p:cNvSpPr>
          <p:nvPr/>
        </p:nvSpPr>
        <p:spPr bwMode="gray">
          <a:xfrm>
            <a:off x="422580" y="2434757"/>
            <a:ext cx="6165643" cy="4210383"/>
          </a:xfrm>
          <a:prstGeom prst="rect">
            <a:avLst/>
          </a:prstGeom>
        </p:spPr>
        <p:txBody>
          <a:bodyPr wrap="square" lIns="0" tIns="0" rIns="0" bIns="0">
            <a:spAutoFit/>
          </a:bodyPr>
          <a:lstStyle/>
          <a:p>
            <a:pPr eaLnBrk="0" hangingPunct="0">
              <a:spcBef>
                <a:spcPct val="20000"/>
              </a:spcBef>
              <a:tabLst>
                <a:tab pos="377825" algn="l"/>
              </a:tabLst>
              <a:defRPr/>
            </a:pPr>
            <a:r>
              <a:rPr lang="en-US" sz="2400" b="1" dirty="0" smtClean="0">
                <a:solidFill>
                  <a:schemeClr val="bg1"/>
                </a:solidFill>
                <a:latin typeface="Calibri" panose="020F0502020204030204" pitchFamily="34" charset="0"/>
                <a:cs typeface="Calibri" panose="020F0502020204030204" pitchFamily="34" charset="0"/>
              </a:rPr>
              <a:t>Michael Ernst Müller</a:t>
            </a:r>
          </a:p>
          <a:p>
            <a:pPr eaLnBrk="0" hangingPunct="0">
              <a:spcBef>
                <a:spcPct val="20000"/>
              </a:spcBef>
              <a:tabLst>
                <a:tab pos="377825" algn="l"/>
              </a:tabLst>
              <a:defRPr/>
            </a:pPr>
            <a:r>
              <a:rPr lang="en-US" sz="1600" dirty="0" smtClean="0">
                <a:solidFill>
                  <a:schemeClr val="bg1"/>
                </a:solidFill>
                <a:latin typeface="Calibri" panose="020F0502020204030204" pitchFamily="34" charset="0"/>
                <a:cs typeface="Calibri" panose="020F0502020204030204" pitchFamily="34" charset="0"/>
              </a:rPr>
              <a:t>Dipl</a:t>
            </a:r>
            <a:r>
              <a:rPr lang="en-US" sz="1600" dirty="0">
                <a:solidFill>
                  <a:schemeClr val="bg1"/>
                </a:solidFill>
                <a:latin typeface="Calibri" panose="020F0502020204030204" pitchFamily="34" charset="0"/>
                <a:cs typeface="Calibri" panose="020F0502020204030204" pitchFamily="34" charset="0"/>
              </a:rPr>
              <a:t>.-Ing. </a:t>
            </a:r>
            <a:r>
              <a:rPr lang="en-US" sz="1600" dirty="0" smtClean="0">
                <a:solidFill>
                  <a:schemeClr val="bg1"/>
                </a:solidFill>
                <a:latin typeface="Calibri" panose="020F0502020204030204" pitchFamily="34" charset="0"/>
                <a:cs typeface="Calibri" panose="020F0502020204030204" pitchFamily="34" charset="0"/>
              </a:rPr>
              <a:t>der Luft- </a:t>
            </a:r>
            <a:r>
              <a:rPr lang="en-US" sz="1600" dirty="0">
                <a:solidFill>
                  <a:schemeClr val="bg1"/>
                </a:solidFill>
                <a:latin typeface="Calibri" panose="020F0502020204030204" pitchFamily="34" charset="0"/>
                <a:cs typeface="Calibri" panose="020F0502020204030204" pitchFamily="34" charset="0"/>
              </a:rPr>
              <a:t>und </a:t>
            </a:r>
            <a:r>
              <a:rPr lang="en-US" sz="1600" dirty="0" smtClean="0">
                <a:solidFill>
                  <a:schemeClr val="bg1"/>
                </a:solidFill>
                <a:latin typeface="Calibri" panose="020F0502020204030204" pitchFamily="34" charset="0"/>
                <a:cs typeface="Calibri" panose="020F0502020204030204" pitchFamily="34" charset="0"/>
              </a:rPr>
              <a:t>Raumfahrt</a:t>
            </a:r>
            <a:endParaRPr lang="en-US" sz="1600" dirty="0">
              <a:solidFill>
                <a:schemeClr val="bg1"/>
              </a:solidFill>
              <a:latin typeface="Calibri" panose="020F0502020204030204" pitchFamily="34" charset="0"/>
              <a:cs typeface="Calibri" panose="020F0502020204030204" pitchFamily="34" charset="0"/>
            </a:endParaRPr>
          </a:p>
          <a:p>
            <a:pPr eaLnBrk="0" hangingPunct="0">
              <a:spcBef>
                <a:spcPct val="20000"/>
              </a:spcBef>
              <a:tabLst>
                <a:tab pos="377825" algn="l"/>
              </a:tabLst>
              <a:defRPr/>
            </a:pPr>
            <a:r>
              <a:rPr lang="de-DE" sz="1600" dirty="0" smtClean="0">
                <a:solidFill>
                  <a:schemeClr val="bg1"/>
                </a:solidFill>
                <a:latin typeface="Calibri" panose="020F0502020204030204" pitchFamily="34" charset="0"/>
                <a:cs typeface="Calibri" panose="020F0502020204030204" pitchFamily="34" charset="0"/>
              </a:rPr>
              <a:t>Präventive Ernährungsberatung</a:t>
            </a:r>
          </a:p>
          <a:p>
            <a:pPr eaLnBrk="0" hangingPunct="0">
              <a:spcBef>
                <a:spcPct val="20000"/>
              </a:spcBef>
              <a:tabLst>
                <a:tab pos="377825" algn="l"/>
              </a:tabLst>
              <a:defRPr/>
            </a:pPr>
            <a:r>
              <a:rPr lang="de-DE" sz="1600" dirty="0" smtClean="0">
                <a:solidFill>
                  <a:schemeClr val="bg1"/>
                </a:solidFill>
                <a:latin typeface="Calibri" panose="020F0502020204030204" pitchFamily="34" charset="0"/>
                <a:cs typeface="Calibri" panose="020F0502020204030204" pitchFamily="34" charset="0"/>
              </a:rPr>
              <a:t>API-Ernährung und Phytoernährung</a:t>
            </a:r>
          </a:p>
          <a:p>
            <a:pPr eaLnBrk="0" hangingPunct="0">
              <a:spcBef>
                <a:spcPct val="20000"/>
              </a:spcBef>
              <a:tabLst>
                <a:tab pos="377825" algn="l"/>
              </a:tabLst>
              <a:defRPr/>
            </a:pPr>
            <a:endParaRPr lang="en-US" sz="1600" dirty="0">
              <a:solidFill>
                <a:schemeClr val="bg1"/>
              </a:solidFill>
              <a:latin typeface="Calibri" panose="020F0502020204030204" pitchFamily="34" charset="0"/>
              <a:cs typeface="Calibri" panose="020F0502020204030204" pitchFamily="34" charset="0"/>
            </a:endParaRPr>
          </a:p>
          <a:p>
            <a:pPr eaLnBrk="0" hangingPunct="0">
              <a:spcBef>
                <a:spcPct val="20000"/>
              </a:spcBef>
              <a:tabLst>
                <a:tab pos="377825" algn="l"/>
              </a:tabLst>
              <a:defRPr/>
            </a:pPr>
            <a:r>
              <a:rPr lang="de-DE" sz="1600" dirty="0" smtClean="0">
                <a:solidFill>
                  <a:schemeClr val="bg1"/>
                </a:solidFill>
                <a:latin typeface="Calibri" panose="020F0502020204030204" pitchFamily="34" charset="0"/>
                <a:cs typeface="Calibri" panose="020F0502020204030204" pitchFamily="34" charset="0"/>
              </a:rPr>
              <a:t>Linckeweg 7</a:t>
            </a:r>
          </a:p>
          <a:p>
            <a:pPr eaLnBrk="0" hangingPunct="0">
              <a:spcBef>
                <a:spcPct val="20000"/>
              </a:spcBef>
              <a:tabLst>
                <a:tab pos="377825" algn="l"/>
              </a:tabLst>
              <a:defRPr/>
            </a:pPr>
            <a:r>
              <a:rPr lang="de-DE" sz="1600" dirty="0" smtClean="0">
                <a:solidFill>
                  <a:schemeClr val="bg1"/>
                </a:solidFill>
                <a:latin typeface="Calibri" panose="020F0502020204030204" pitchFamily="34" charset="0"/>
                <a:cs typeface="Calibri" panose="020F0502020204030204" pitchFamily="34" charset="0"/>
              </a:rPr>
              <a:t>D-72202 Nagold-Hochdorf</a:t>
            </a:r>
          </a:p>
          <a:p>
            <a:pPr eaLnBrk="0" hangingPunct="0">
              <a:spcBef>
                <a:spcPct val="20000"/>
              </a:spcBef>
              <a:tabLst>
                <a:tab pos="377825" algn="l"/>
              </a:tabLst>
              <a:defRPr/>
            </a:pPr>
            <a:endParaRPr lang="de-DE" sz="1600" dirty="0" smtClean="0">
              <a:solidFill>
                <a:schemeClr val="bg1"/>
              </a:solidFill>
              <a:latin typeface="Calibri" panose="020F0502020204030204" pitchFamily="34" charset="0"/>
              <a:cs typeface="Calibri" panose="020F0502020204030204" pitchFamily="34" charset="0"/>
            </a:endParaRPr>
          </a:p>
          <a:p>
            <a:pPr eaLnBrk="0" hangingPunct="0">
              <a:spcBef>
                <a:spcPct val="20000"/>
              </a:spcBef>
              <a:tabLst>
                <a:tab pos="377825" algn="l"/>
              </a:tabLst>
              <a:defRPr/>
            </a:pPr>
            <a:r>
              <a:rPr lang="de-DE" sz="1600" dirty="0" smtClean="0">
                <a:solidFill>
                  <a:schemeClr val="bg1"/>
                </a:solidFill>
                <a:latin typeface="Calibri" panose="020F0502020204030204" pitchFamily="34" charset="0"/>
                <a:cs typeface="Calibri" panose="020F0502020204030204" pitchFamily="34" charset="0"/>
              </a:rPr>
              <a:t>Telefon:	+49 (0) 7459/405416</a:t>
            </a:r>
          </a:p>
          <a:p>
            <a:pPr eaLnBrk="0" hangingPunct="0">
              <a:spcBef>
                <a:spcPct val="20000"/>
              </a:spcBef>
              <a:tabLst>
                <a:tab pos="377825" algn="l"/>
              </a:tabLst>
              <a:defRPr/>
            </a:pPr>
            <a:r>
              <a:rPr lang="de-DE" sz="1600" dirty="0" smtClean="0">
                <a:solidFill>
                  <a:schemeClr val="bg1"/>
                </a:solidFill>
                <a:latin typeface="Calibri" panose="020F0502020204030204" pitchFamily="34" charset="0"/>
                <a:cs typeface="Calibri" panose="020F0502020204030204" pitchFamily="34" charset="0"/>
              </a:rPr>
              <a:t>Mobil:     	+49 (0) 152 02 99 17 61</a:t>
            </a:r>
          </a:p>
          <a:p>
            <a:pPr eaLnBrk="0" hangingPunct="0">
              <a:spcBef>
                <a:spcPct val="20000"/>
              </a:spcBef>
              <a:tabLst>
                <a:tab pos="377825" algn="l"/>
              </a:tabLst>
              <a:defRPr/>
            </a:pPr>
            <a:endParaRPr lang="en-US" sz="1600" dirty="0" smtClean="0">
              <a:solidFill>
                <a:schemeClr val="bg1"/>
              </a:solidFill>
              <a:latin typeface="Calibri" panose="020F0502020204030204" pitchFamily="34" charset="0"/>
              <a:cs typeface="Calibri" panose="020F0502020204030204" pitchFamily="34" charset="0"/>
            </a:endParaRPr>
          </a:p>
          <a:p>
            <a:pPr eaLnBrk="0" hangingPunct="0">
              <a:spcBef>
                <a:spcPct val="20000"/>
              </a:spcBef>
              <a:tabLst>
                <a:tab pos="377825" algn="l"/>
              </a:tabLst>
              <a:defRPr/>
            </a:pPr>
            <a:endParaRPr lang="en-US" sz="1600" dirty="0">
              <a:solidFill>
                <a:schemeClr val="bg1"/>
              </a:solidFill>
              <a:latin typeface="Calibri" panose="020F0502020204030204" pitchFamily="34" charset="0"/>
              <a:cs typeface="Calibri" panose="020F0502020204030204" pitchFamily="34" charset="0"/>
            </a:endParaRPr>
          </a:p>
          <a:p>
            <a:pPr eaLnBrk="0" hangingPunct="0">
              <a:spcBef>
                <a:spcPct val="20000"/>
              </a:spcBef>
              <a:tabLst>
                <a:tab pos="377825" algn="l"/>
              </a:tabLst>
              <a:defRPr/>
            </a:pPr>
            <a:r>
              <a:rPr lang="en-US" sz="1600" dirty="0" smtClean="0">
                <a:solidFill>
                  <a:schemeClr val="bg1"/>
                </a:solidFill>
                <a:latin typeface="Calibri" panose="020F0502020204030204" pitchFamily="34" charset="0"/>
                <a:cs typeface="Calibri" panose="020F0502020204030204" pitchFamily="34" charset="0"/>
              </a:rPr>
              <a:t>E-Mail</a:t>
            </a:r>
            <a:r>
              <a:rPr lang="en-US" sz="1600" dirty="0">
                <a:solidFill>
                  <a:schemeClr val="bg1"/>
                </a:solidFill>
                <a:latin typeface="Calibri" panose="020F0502020204030204" pitchFamily="34" charset="0"/>
                <a:cs typeface="Calibri" panose="020F0502020204030204" pitchFamily="34" charset="0"/>
              </a:rPr>
              <a:t>:   </a:t>
            </a:r>
            <a:r>
              <a:rPr lang="en-US" sz="1600" dirty="0" smtClean="0">
                <a:solidFill>
                  <a:schemeClr val="bg1"/>
                </a:solidFill>
                <a:latin typeface="Calibri" panose="020F0502020204030204" pitchFamily="34" charset="0"/>
                <a:cs typeface="Calibri" panose="020F0502020204030204" pitchFamily="34" charset="0"/>
              </a:rPr>
              <a:t>  </a:t>
            </a:r>
            <a:r>
              <a:rPr lang="en-US" sz="1600" dirty="0" smtClean="0">
                <a:solidFill>
                  <a:schemeClr val="bg1"/>
                </a:solidFill>
                <a:latin typeface="Calibri" panose="020F0502020204030204" pitchFamily="34" charset="0"/>
                <a:cs typeface="Calibri" panose="020F0502020204030204" pitchFamily="34" charset="0"/>
                <a:hlinkClick r:id="rId2"/>
              </a:rPr>
              <a:t>info@bienen-zur-gesundheit.de</a:t>
            </a:r>
            <a:r>
              <a:rPr lang="en-US" sz="1600" dirty="0" smtClean="0">
                <a:solidFill>
                  <a:schemeClr val="bg1"/>
                </a:solidFill>
                <a:latin typeface="Calibri" panose="020F0502020204030204" pitchFamily="34" charset="0"/>
                <a:cs typeface="Calibri" panose="020F0502020204030204" pitchFamily="34" charset="0"/>
              </a:rPr>
              <a:t> </a:t>
            </a:r>
            <a:endParaRPr lang="en-US" sz="1600" dirty="0">
              <a:solidFill>
                <a:schemeClr val="bg1"/>
              </a:solidFill>
              <a:latin typeface="Calibri" panose="020F0502020204030204" pitchFamily="34" charset="0"/>
              <a:cs typeface="Calibri" panose="020F0502020204030204" pitchFamily="34" charset="0"/>
            </a:endParaRPr>
          </a:p>
          <a:p>
            <a:pPr eaLnBrk="0" hangingPunct="0">
              <a:spcBef>
                <a:spcPct val="20000"/>
              </a:spcBef>
              <a:tabLst>
                <a:tab pos="377825" algn="l"/>
              </a:tabLst>
              <a:defRPr/>
            </a:pPr>
            <a:r>
              <a:rPr lang="en-US" sz="1600" dirty="0" smtClean="0">
                <a:solidFill>
                  <a:schemeClr val="bg1"/>
                </a:solidFill>
                <a:latin typeface="Calibri" panose="020F0502020204030204" pitchFamily="34" charset="0"/>
                <a:cs typeface="Calibri" panose="020F0502020204030204" pitchFamily="34" charset="0"/>
              </a:rPr>
              <a:t>Internet:  </a:t>
            </a:r>
            <a:r>
              <a:rPr lang="en-US" sz="1600" dirty="0">
                <a:solidFill>
                  <a:schemeClr val="bg1"/>
                </a:solidFill>
                <a:latin typeface="Calibri" panose="020F0502020204030204" pitchFamily="34" charset="0"/>
                <a:cs typeface="Calibri" panose="020F0502020204030204" pitchFamily="34" charset="0"/>
                <a:hlinkClick r:id="rId3"/>
              </a:rPr>
              <a:t>https://www.bienen-zur-gesundheit.de/krankheiten/arthrose</a:t>
            </a:r>
            <a:r>
              <a:rPr lang="en-US" sz="1600" dirty="0" smtClean="0">
                <a:solidFill>
                  <a:schemeClr val="bg1"/>
                </a:solidFill>
                <a:latin typeface="Calibri" panose="020F0502020204030204" pitchFamily="34" charset="0"/>
                <a:cs typeface="Calibri" panose="020F0502020204030204" pitchFamily="34" charset="0"/>
                <a:hlinkClick r:id="rId3"/>
              </a:rPr>
              <a:t>/</a:t>
            </a:r>
            <a:r>
              <a:rPr lang="en-US" sz="1600" dirty="0" smtClean="0">
                <a:solidFill>
                  <a:schemeClr val="bg1"/>
                </a:solidFill>
                <a:latin typeface="Calibri" panose="020F0502020204030204" pitchFamily="34" charset="0"/>
                <a:cs typeface="Calibri" panose="020F0502020204030204" pitchFamily="34" charset="0"/>
              </a:rPr>
              <a:t>  </a:t>
            </a:r>
            <a:endParaRPr lang="en-US" sz="1600" dirty="0">
              <a:solidFill>
                <a:schemeClr val="bg1"/>
              </a:solidFill>
              <a:latin typeface="Calibri" panose="020F0502020204030204" pitchFamily="34" charset="0"/>
              <a:cs typeface="Calibri" panose="020F0502020204030204" pitchFamily="34" charset="0"/>
            </a:endParaRPr>
          </a:p>
        </p:txBody>
      </p:sp>
      <p:sp>
        <p:nvSpPr>
          <p:cNvPr id="23" name="Rechteck 22"/>
          <p:cNvSpPr/>
          <p:nvPr/>
        </p:nvSpPr>
        <p:spPr>
          <a:xfrm rot="20619826">
            <a:off x="5297483" y="4352712"/>
            <a:ext cx="2996680" cy="830997"/>
          </a:xfrm>
          <a:prstGeom prst="rect">
            <a:avLst/>
          </a:prstGeom>
        </p:spPr>
        <p:txBody>
          <a:bodyPr wrap="square">
            <a:spAutoFit/>
          </a:bodyPr>
          <a:lstStyle/>
          <a:p>
            <a:pPr algn="ctr"/>
            <a:r>
              <a:rPr lang="en-US" sz="2400" b="1" dirty="0" smtClean="0">
                <a:solidFill>
                  <a:srgbClr val="FFFFFF"/>
                </a:solidFill>
                <a:effectLst>
                  <a:innerShdw blurRad="63500" dist="50800" dir="13500000">
                    <a:prstClr val="black">
                      <a:alpha val="50000"/>
                    </a:prstClr>
                  </a:innerShdw>
                </a:effectLst>
                <a:latin typeface="Bradley Hand ITC" pitchFamily="66" charset="0"/>
              </a:rPr>
              <a:t>Und</a:t>
            </a:r>
            <a:r>
              <a:rPr lang="de-DE" sz="2400" b="1" dirty="0" smtClean="0">
                <a:solidFill>
                  <a:srgbClr val="FFFFFF"/>
                </a:solidFill>
                <a:effectLst>
                  <a:innerShdw blurRad="63500" dist="50800" dir="13500000">
                    <a:prstClr val="black">
                      <a:alpha val="50000"/>
                    </a:prstClr>
                  </a:innerShdw>
                </a:effectLst>
                <a:latin typeface="Bradley Hand ITC" pitchFamily="66" charset="0"/>
              </a:rPr>
              <a:t> schmerzfreie Bewegung</a:t>
            </a:r>
            <a:r>
              <a:rPr lang="en-US" sz="2400" b="1" dirty="0" smtClean="0">
                <a:solidFill>
                  <a:srgbClr val="FFFFFF"/>
                </a:solidFill>
                <a:effectLst>
                  <a:innerShdw blurRad="63500" dist="50800" dir="13500000">
                    <a:prstClr val="black">
                      <a:alpha val="50000"/>
                    </a:prstClr>
                  </a:innerShdw>
                </a:effectLst>
                <a:latin typeface="Bradley Hand ITC" pitchFamily="66" charset="0"/>
              </a:rPr>
              <a:t>!</a:t>
            </a:r>
            <a:endParaRPr lang="en-US" sz="2400" b="1" dirty="0">
              <a:solidFill>
                <a:srgbClr val="FFFFFF"/>
              </a:solidFill>
              <a:effectLst>
                <a:innerShdw blurRad="63500" dist="50800" dir="13500000">
                  <a:prstClr val="black">
                    <a:alpha val="50000"/>
                  </a:prstClr>
                </a:innerShdw>
              </a:effectLst>
              <a:latin typeface="Bradley Hand ITC" pitchFamily="66" charset="0"/>
            </a:endParaRPr>
          </a:p>
        </p:txBody>
      </p:sp>
    </p:spTree>
    <p:extLst>
      <p:ext uri="{BB962C8B-B14F-4D97-AF65-F5344CB8AC3E}">
        <p14:creationId xmlns:p14="http://schemas.microsoft.com/office/powerpoint/2010/main" val="2539584980"/>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m">
  <a:themeElements>
    <a:clrScheme name="Benutzerdefiniert 5">
      <a:dk1>
        <a:sysClr val="windowText" lastClr="000000"/>
      </a:dk1>
      <a:lt1>
        <a:sysClr val="window" lastClr="FFFFFF"/>
      </a:lt1>
      <a:dk2>
        <a:srgbClr val="9D360E"/>
      </a:dk2>
      <a:lt2>
        <a:srgbClr val="E7E6E6"/>
      </a:lt2>
      <a:accent1>
        <a:srgbClr val="70B7FF"/>
      </a:accent1>
      <a:accent2>
        <a:srgbClr val="C1B56B"/>
      </a:accent2>
      <a:accent3>
        <a:srgbClr val="4BAF73"/>
      </a:accent3>
      <a:accent4>
        <a:srgbClr val="5AA6C0"/>
      </a:accent4>
      <a:accent5>
        <a:srgbClr val="D17DF9"/>
      </a:accent5>
      <a:accent6>
        <a:srgbClr val="CCECFF"/>
      </a:accent6>
      <a:hlink>
        <a:srgbClr val="FFAE3E"/>
      </a:hlink>
      <a:folHlink>
        <a:srgbClr val="FCC77E"/>
      </a:folHlink>
    </a:clrScheme>
    <a:fontScheme name="Berlim">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9E894DD-9D5E-4E7F-88D8-0D1ACF77CD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8273</Words>
  <Application>Microsoft Office PowerPoint</Application>
  <PresentationFormat>Bildschirmpräsentation (4:3)</PresentationFormat>
  <Paragraphs>1180</Paragraphs>
  <Slides>99</Slides>
  <Notes>70</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99</vt:i4>
      </vt:variant>
    </vt:vector>
  </HeadingPairs>
  <TitlesOfParts>
    <vt:vector size="106" baseType="lpstr">
      <vt:lpstr>Arial</vt:lpstr>
      <vt:lpstr>Bradley Hand ITC</vt:lpstr>
      <vt:lpstr>Calibri</vt:lpstr>
      <vt:lpstr>Corbel</vt:lpstr>
      <vt:lpstr>Trebuchet MS</vt:lpstr>
      <vt:lpstr>Berlim</vt:lpstr>
      <vt:lpstr>Dokument</vt:lpstr>
      <vt:lpstr>PowerPoint-Präsentation</vt:lpstr>
      <vt:lpstr>PowerPoint-Präsentation</vt:lpstr>
      <vt:lpstr>Personenangabe</vt:lpstr>
      <vt:lpstr>Arthrose – Eigene Geschichte</vt:lpstr>
      <vt:lpstr>Der Arthrose-Betrug, Selbsthilfegruppe</vt:lpstr>
      <vt:lpstr>Rheumatischer Formenkreis (Quellen: http://flexikon.doccheck.com/de/Erkrankungen_des_rheumatischen_Formenkreises)</vt:lpstr>
      <vt:lpstr>Arthrose, Arthritis, Rheuma, Gicht (Quellen: http://flexikon.doccheck.com/de/Arthrose, https://de.wikipedia.org/wiki/Arthrose )</vt:lpstr>
      <vt:lpstr>Arthrose, Arthritis, Rheuma, Gicht (Quellen: http://flexikon.doccheck.com/de/Rheuma, https://de.wikipedia.org/wiki/Rheuma)</vt:lpstr>
      <vt:lpstr>Arthrose, Arthritis, Rheuma, Gicht (Quellen: http://flexikon.doccheck.com/de/Gicht, https://de.wikipedia.org/wiki/Gicht)</vt:lpstr>
      <vt:lpstr>Arthrose, verschiedene Formen (Quellen: https://www.dr-gumpert.de/html/arthrose.html)</vt:lpstr>
      <vt:lpstr>Arthrosehäufigkeit und Kosten (Quelle: http://www.arthrose.de/arthrose/haeufigkeit.html, Statistik, zunehmende Häufigkeit) </vt:lpstr>
      <vt:lpstr>Arthrosebehandlung – schulmedizinische Kurpfuscherei und Quacksalberei</vt:lpstr>
      <vt:lpstr>Arthrose – Heilbar oder nicht?</vt:lpstr>
      <vt:lpstr>Arthrose – Heilbar oder nicht?</vt:lpstr>
      <vt:lpstr>Arthrose – Regeneration kontra Heilung?</vt:lpstr>
      <vt:lpstr>Arthrose – Geschichte eines Freundes</vt:lpstr>
      <vt:lpstr>Arthrose – Vulkanmodel</vt:lpstr>
      <vt:lpstr>Arthrose – technische Vorgehensweise</vt:lpstr>
      <vt:lpstr>Knorpelaufbau, (Quelle: http://www.ortho-praxis.ch/knorpelschaden.php; http://www.aga-online.ch/presse/aktuelleinformationen/620; http://biophysik.medizin.uni-leipzig.de/research/dossier/nmr/nmr_long.htm) </vt:lpstr>
      <vt:lpstr>Knorpelaufbau,  Arthroseursachen  (Quellen: http://flexikon.doccheck.com/de/Knorpelgewebe, https://de.wikipedia.org/wiki/Knorpel) </vt:lpstr>
      <vt:lpstr>Arthrose – Diagnoseverfahren</vt:lpstr>
      <vt:lpstr>6 Ursachengruppen für die Gelenkzerstörung</vt:lpstr>
      <vt:lpstr>Arthrose – Ursachengruppen</vt:lpstr>
      <vt:lpstr>Ursachengruppe Nährstoffmangel</vt:lpstr>
      <vt:lpstr>Arthrose – Heilungsaussichten</vt:lpstr>
      <vt:lpstr>Arthrose – Nährstoff oder Heilmittel?</vt:lpstr>
      <vt:lpstr>Arthrose – Nährstoff oder Heilmittel?</vt:lpstr>
      <vt:lpstr>Das optimale biologische Fenster zwischen Mangel und Vergiftung für Nährstoffe (keine Gifte!)</vt:lpstr>
      <vt:lpstr>Arthrose – Komplexbehandlung</vt:lpstr>
      <vt:lpstr>Arthrose – Behandlungsschritte</vt:lpstr>
      <vt:lpstr>Definition: Azidose / Übersäuerung</vt:lpstr>
      <vt:lpstr>Schritt 1: Säure – Basen - Haushalt</vt:lpstr>
      <vt:lpstr>Schritt 1: Azidose Testverfahren</vt:lpstr>
      <vt:lpstr>Schritt 1: Azidose Testverfahren</vt:lpstr>
      <vt:lpstr>Schritt 1: Basische Lebensmittel</vt:lpstr>
      <vt:lpstr>Schritt 1: Stofftransport Nährstoffe</vt:lpstr>
      <vt:lpstr>Arthrose – Lebensmittel vor Nahrungsergänzungsmitteln</vt:lpstr>
      <vt:lpstr>Arthrose – Veganer und Vegetarier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Beispiel für tägl. Nahrungsergänzung (Ergänzung zum Ernährungsplan, Ernährungsratgeber Arthrose)</vt:lpstr>
      <vt:lpstr>PowerPoint-Präsentation</vt:lpstr>
      <vt:lpstr>PowerPoint-Präsentation</vt:lpstr>
      <vt:lpstr>PowerPoint-Präsentation</vt:lpstr>
      <vt:lpstr>PowerPoint-Präsentation</vt:lpstr>
      <vt:lpstr>PowerPoint-Präsentation</vt:lpstr>
      <vt:lpstr>Umweltgifte, Festlegung Grenzwerte</vt:lpstr>
      <vt:lpstr>Umweltgifte, Dentallegierungen</vt:lpstr>
      <vt:lpstr>Umweltgift, Aluminium</vt:lpstr>
      <vt:lpstr>Umweltgift, Blei</vt:lpstr>
      <vt:lpstr>Umweltgift, Cadmium</vt:lpstr>
      <vt:lpstr>Umweltgift, Fluor</vt:lpstr>
      <vt:lpstr>Umweltgift, Glyphosat</vt:lpstr>
      <vt:lpstr>Umweltgift, Phosphorsäure,…</vt:lpstr>
      <vt:lpstr>Umweltgift, Quecksilber</vt:lpstr>
      <vt:lpstr>Umweltgift, Uran</vt:lpstr>
      <vt:lpstr>Pflanzengift, Lektine</vt:lpstr>
      <vt:lpstr>PowerPoint-Präsentation</vt:lpstr>
      <vt:lpstr>PowerPoint-Präsentation</vt:lpstr>
      <vt:lpstr>PowerPoint-Präsentation</vt:lpstr>
      <vt:lpstr>Arthrose – Arthroskopie nutzlos!</vt:lpstr>
      <vt:lpstr>Arthrose – Knochenbrüche</vt:lpstr>
      <vt:lpstr>Arthrose – Nebenwirkungen klassischer schulmedizinischer Behandlungskonzepte</vt:lpstr>
      <vt:lpstr>Arthrose – Nebenwirkungen klassischer schulmedizinischer Behandlungskonzepte</vt:lpstr>
      <vt:lpstr>Arthrose – Nebenwirkungen klassischer schulmedizinischer Behandlungskonzepte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Arthrose – Bewertung von Medizin-studien zu Arthrose nach EbM</vt:lpstr>
      <vt:lpstr>Arthrose – Medizinstudien mit Patienten (in vivo)</vt:lpstr>
      <vt:lpstr>Arthrose – Medizinstudien mit Patienten (in vivo)</vt:lpstr>
      <vt:lpstr>Arthrose – Medizinstudien mit Patienten (in vivo)</vt:lpstr>
      <vt:lpstr>Arthrose – Medizinstudien mit Patienten (in vivo und in vitro)</vt:lpstr>
      <vt:lpstr>Arthrose – Medizinstudien mit Patienten (in vivo und in vitro)</vt:lpstr>
      <vt:lpstr>Arthrose – Medizinstudien mit Patienten (in vivo und in vitro)</vt:lpstr>
      <vt:lpstr>Arthrose – Medizinstudien mit Patienten (in vivo und in vitro)</vt:lpstr>
      <vt:lpstr>Arthrose – Der medizinische Beweis für einen nachgewachsenen Knorpel</vt:lpstr>
      <vt:lpstr>Rheuma – Medizinstudien mit Patienten (in vivo und in vitro)</vt:lpstr>
      <vt:lpstr>Rheuma – Medizinstudien mit Patienten (in vivo und in vitro)</vt:lpstr>
      <vt:lpstr>Rheuma – Medizinstudien mit Patienten (in vivo und in vitro)</vt:lpstr>
      <vt:lpstr>Rheuma – Medizinstudien mit Patienten (in vivo und in vitro)</vt:lpstr>
      <vt:lpstr>Rheuma – Medizinstudien mit Patienten (in vivo und in vitro)</vt:lpstr>
      <vt:lpstr>Rheuma – Medizinstudien mit Patienten (in vivo und in vitro)</vt:lpstr>
      <vt:lpstr>Gicht – Medizinstudien  (in vivo und in vitro)</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2015-10-06T13:22:01Z</dcterms:created>
  <dcterms:modified xsi:type="dcterms:W3CDTF">2019-01-28T13:50:06Z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TC020116629991</vt:lpwstr>
  </property>
</Properties>
</file>